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5" r:id="rId3"/>
    <p:sldId id="264" r:id="rId4"/>
    <p:sldId id="268" r:id="rId5"/>
    <p:sldId id="269" r:id="rId6"/>
    <p:sldId id="279" r:id="rId7"/>
    <p:sldId id="270" r:id="rId8"/>
    <p:sldId id="271" r:id="rId9"/>
    <p:sldId id="272" r:id="rId10"/>
    <p:sldId id="273" r:id="rId11"/>
    <p:sldId id="274" r:id="rId12"/>
    <p:sldId id="275" r:id="rId13"/>
    <p:sldId id="276" r:id="rId14"/>
    <p:sldId id="277" r:id="rId15"/>
    <p:sldId id="278" r:id="rId16"/>
    <p:sldId id="280"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9"/>
            <p14:sldId id="270"/>
            <p14:sldId id="271"/>
            <p14:sldId id="272"/>
            <p14:sldId id="273"/>
            <p14:sldId id="274"/>
            <p14:sldId id="275"/>
            <p14:sldId id="276"/>
            <p14:sldId id="277"/>
            <p14:sldId id="27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BD"/>
    <a:srgbClr val="F7F7F7"/>
    <a:srgbClr val="008FD5"/>
    <a:srgbClr val="558FD5"/>
    <a:srgbClr val="0079B8"/>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44C57C-BBEA-45B2-BF4C-B6F630BD06AD}"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BFE18-4C77-4B38-BDF0-F3343DA590E4}" type="slidenum">
              <a:rPr lang="en-US" smtClean="0"/>
              <a:t>‹#›</a:t>
            </a:fld>
            <a:endParaRPr lang="en-US"/>
          </a:p>
        </p:txBody>
      </p:sp>
    </p:spTree>
    <p:extLst>
      <p:ext uri="{BB962C8B-B14F-4D97-AF65-F5344CB8AC3E}">
        <p14:creationId xmlns:p14="http://schemas.microsoft.com/office/powerpoint/2010/main" val="382983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76CB6B-C0F3-4AF5-96FF-89CCC1A86A8A}" type="slidenum">
              <a:rPr lang="en-ID" smtClean="0"/>
              <a:t>6</a:t>
            </a:fld>
            <a:endParaRPr lang="en-ID"/>
          </a:p>
        </p:txBody>
      </p:sp>
    </p:spTree>
    <p:extLst>
      <p:ext uri="{BB962C8B-B14F-4D97-AF65-F5344CB8AC3E}">
        <p14:creationId xmlns:p14="http://schemas.microsoft.com/office/powerpoint/2010/main" val="3463151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76CB6B-C0F3-4AF5-96FF-89CCC1A86A8A}" type="slidenum">
              <a:rPr lang="en-ID" smtClean="0"/>
              <a:t>7</a:t>
            </a:fld>
            <a:endParaRPr lang="en-ID"/>
          </a:p>
        </p:txBody>
      </p:sp>
    </p:spTree>
    <p:extLst>
      <p:ext uri="{BB962C8B-B14F-4D97-AF65-F5344CB8AC3E}">
        <p14:creationId xmlns:p14="http://schemas.microsoft.com/office/powerpoint/2010/main" val="34631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en-ID" dirty="0"/>
          </a:p>
        </p:txBody>
      </p:sp>
      <p:sp>
        <p:nvSpPr>
          <p:cNvPr id="4" name="Tampungan Nomor Slide 3"/>
          <p:cNvSpPr>
            <a:spLocks noGrp="1"/>
          </p:cNvSpPr>
          <p:nvPr>
            <p:ph type="sldNum" sz="quarter" idx="10"/>
          </p:nvPr>
        </p:nvSpPr>
        <p:spPr/>
        <p:txBody>
          <a:bodyPr/>
          <a:lstStyle/>
          <a:p>
            <a:fld id="{7076CB6B-C0F3-4AF5-96FF-89CCC1A86A8A}" type="slidenum">
              <a:rPr lang="en-ID" smtClean="0"/>
              <a:t>13</a:t>
            </a:fld>
            <a:endParaRPr lang="en-ID"/>
          </a:p>
        </p:txBody>
      </p:sp>
    </p:spTree>
    <p:extLst>
      <p:ext uri="{BB962C8B-B14F-4D97-AF65-F5344CB8AC3E}">
        <p14:creationId xmlns:p14="http://schemas.microsoft.com/office/powerpoint/2010/main" val="1757925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ctr">
              <a:defRPr sz="3000" b="1">
                <a:solidFill>
                  <a:schemeClr val="tx1"/>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s.um.edu.mt/gordon.pace/Research/Papers/wict2010-01.pdf" TargetMode="External"/><Relationship Id="rId2" Type="http://schemas.openxmlformats.org/officeDocument/2006/relationships/hyperlink" Target="http://www.spronck.net/pubs/DynamicScripting.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Scripting</a:t>
            </a:r>
            <a:br>
              <a:rPr lang="en-AU" dirty="0">
                <a:solidFill>
                  <a:schemeClr val="bg1"/>
                </a:solidFill>
              </a:rPr>
            </a:br>
            <a:br>
              <a:rPr lang="en-AU" dirty="0">
                <a:solidFill>
                  <a:schemeClr val="bg1"/>
                </a:solidFill>
              </a:rPr>
            </a:br>
            <a:r>
              <a:rPr lang="en-US" sz="2800" dirty="0">
                <a:solidFill>
                  <a:schemeClr val="bg1"/>
                </a:solidFill>
              </a:rPr>
              <a:t>Session 12</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3200400" y="655712"/>
            <a:ext cx="5943600" cy="792088"/>
          </a:xfrm>
        </p:spPr>
        <p:txBody>
          <a:bodyPr>
            <a:normAutofit/>
          </a:bodyPr>
          <a:lstStyle/>
          <a:p>
            <a:r>
              <a:rPr lang="en-US" dirty="0"/>
              <a:t>Re-</a:t>
            </a:r>
            <a:r>
              <a:rPr lang="en-US" dirty="0" err="1"/>
              <a:t>Enterancy</a:t>
            </a:r>
            <a:endParaRPr lang="en-ID" dirty="0"/>
          </a:p>
        </p:txBody>
      </p:sp>
      <p:sp>
        <p:nvSpPr>
          <p:cNvPr id="10" name="Tampungan Konten 9"/>
          <p:cNvSpPr>
            <a:spLocks noGrp="1"/>
          </p:cNvSpPr>
          <p:nvPr>
            <p:ph idx="1"/>
          </p:nvPr>
        </p:nvSpPr>
        <p:spPr>
          <a:xfrm>
            <a:off x="1219200" y="1752600"/>
            <a:ext cx="7529264" cy="4716823"/>
          </a:xfrm>
        </p:spPr>
        <p:txBody>
          <a:bodyPr>
            <a:normAutofit/>
          </a:bodyPr>
          <a:lstStyle/>
          <a:p>
            <a:pPr algn="just"/>
            <a:r>
              <a:rPr lang="en-GB" dirty="0"/>
              <a:t>Not all scripts should be interrupted and resumed. A script that monitors a rapidly changing game event may need to run from its start at every frame (otherwise, it may be working on incorrect information). More sophisticated re-entrancy should allow the script writer to mark sections as uninterruptible. </a:t>
            </a:r>
          </a:p>
          <a:p>
            <a:pPr algn="just"/>
            <a:endParaRPr lang="en-GB" dirty="0"/>
          </a:p>
          <a:p>
            <a:pPr algn="just"/>
            <a:r>
              <a:rPr lang="en-GB" dirty="0"/>
              <a:t>These subtleties are not present in most off-the-shelf languages, but can be a massive boon if you decide to write your own.</a:t>
            </a:r>
          </a:p>
          <a:p>
            <a:pPr algn="just"/>
            <a:endParaRPr lang="en-GB" dirty="0"/>
          </a:p>
        </p:txBody>
      </p:sp>
    </p:spTree>
    <p:extLst>
      <p:ext uri="{BB962C8B-B14F-4D97-AF65-F5344CB8AC3E}">
        <p14:creationId xmlns:p14="http://schemas.microsoft.com/office/powerpoint/2010/main" val="100667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US" dirty="0"/>
              <a:t>Embedding</a:t>
            </a:r>
            <a:endParaRPr lang="en-ID" dirty="0"/>
          </a:p>
        </p:txBody>
      </p:sp>
      <p:sp>
        <p:nvSpPr>
          <p:cNvPr id="3" name="Tampungan Konten 2"/>
          <p:cNvSpPr>
            <a:spLocks noGrp="1"/>
          </p:cNvSpPr>
          <p:nvPr>
            <p:ph idx="1"/>
          </p:nvPr>
        </p:nvSpPr>
        <p:spPr/>
        <p:txBody>
          <a:bodyPr/>
          <a:lstStyle/>
          <a:p>
            <a:pPr algn="just"/>
            <a:r>
              <a:rPr lang="en-GB" dirty="0"/>
              <a:t>Embedding is related to extensibility. An embedded language is designed to be incorporated into another program. When you run a scripting language from your workstation, you normally run a dedicated program to interpret the source code ﬁle. In a game, the scripting system needs to be controlled from within the main program. The game decides which scripts need to be run and should be able to tell the scripting language to process them</a:t>
            </a:r>
            <a:endParaRPr lang="en-ID" dirty="0"/>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265844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2971800" y="685800"/>
            <a:ext cx="5776664" cy="792088"/>
          </a:xfrm>
        </p:spPr>
        <p:txBody>
          <a:bodyPr>
            <a:normAutofit/>
          </a:bodyPr>
          <a:lstStyle/>
          <a:p>
            <a:r>
              <a:rPr lang="en-US" dirty="0"/>
              <a:t>Choosing a Language</a:t>
            </a:r>
            <a:endParaRPr lang="en-ID" dirty="0"/>
          </a:p>
        </p:txBody>
      </p:sp>
      <p:sp>
        <p:nvSpPr>
          <p:cNvPr id="10" name="Tampungan Konten 9"/>
          <p:cNvSpPr>
            <a:spLocks noGrp="1"/>
          </p:cNvSpPr>
          <p:nvPr>
            <p:ph idx="1"/>
          </p:nvPr>
        </p:nvSpPr>
        <p:spPr>
          <a:xfrm>
            <a:off x="1371600" y="1752600"/>
            <a:ext cx="7376864" cy="4716823"/>
          </a:xfrm>
        </p:spPr>
        <p:txBody>
          <a:bodyPr>
            <a:noAutofit/>
          </a:bodyPr>
          <a:lstStyle/>
          <a:p>
            <a:pPr algn="just"/>
            <a:r>
              <a:rPr lang="en-GB" dirty="0"/>
              <a:t>A huge range of scripting languages is available, and many of them are released under licences that are suitable for inclusion in a game. Traditionally, most scripting languages in games have been created by developers speciﬁcally for their needs. In the last few years there has been a growing interest in off-the-shelf languages. </a:t>
            </a:r>
          </a:p>
          <a:p>
            <a:pPr algn="just"/>
            <a:endParaRPr lang="en-GB" dirty="0"/>
          </a:p>
          <a:p>
            <a:pPr algn="just"/>
            <a:r>
              <a:rPr lang="en-GB" dirty="0"/>
              <a:t>Some commercial game engines include scripting language support (Unreal and Quake by id Software, for example). Other than these complete solutions, most existing languages used in games were not originally designed for this purpose. They have associated advantages and disadvantages that need to be evaluated before you make a choice.</a:t>
            </a:r>
            <a:endParaRPr lang="en-ID" dirty="0"/>
          </a:p>
        </p:txBody>
      </p:sp>
    </p:spTree>
    <p:extLst>
      <p:ext uri="{BB962C8B-B14F-4D97-AF65-F5344CB8AC3E}">
        <p14:creationId xmlns:p14="http://schemas.microsoft.com/office/powerpoint/2010/main" val="224305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2971800" y="685800"/>
            <a:ext cx="5776664" cy="792088"/>
          </a:xfrm>
        </p:spPr>
        <p:txBody>
          <a:bodyPr>
            <a:normAutofit/>
          </a:bodyPr>
          <a:lstStyle/>
          <a:p>
            <a:r>
              <a:rPr lang="en-US" dirty="0"/>
              <a:t>A Language Selection</a:t>
            </a:r>
            <a:endParaRPr lang="en-ID" dirty="0"/>
          </a:p>
        </p:txBody>
      </p:sp>
      <p:sp>
        <p:nvSpPr>
          <p:cNvPr id="3" name="Tampungan Konten 2"/>
          <p:cNvSpPr>
            <a:spLocks noGrp="1"/>
          </p:cNvSpPr>
          <p:nvPr>
            <p:ph idx="1"/>
          </p:nvPr>
        </p:nvSpPr>
        <p:spPr>
          <a:xfrm>
            <a:off x="1371600" y="1524000"/>
            <a:ext cx="7376864" cy="4953000"/>
          </a:xfrm>
        </p:spPr>
        <p:txBody>
          <a:bodyPr>
            <a:noAutofit/>
          </a:bodyPr>
          <a:lstStyle/>
          <a:p>
            <a:pPr algn="just"/>
            <a:r>
              <a:rPr lang="en-GB" dirty="0"/>
              <a:t>Everyone has a </a:t>
            </a:r>
            <a:r>
              <a:rPr lang="en-GB" dirty="0" err="1"/>
              <a:t>favorite</a:t>
            </a:r>
            <a:r>
              <a:rPr lang="en-GB" dirty="0"/>
              <a:t> language, and trying to back a single pre-built scripting language is impossible. Read any programming language newsgroup to ﬁnd endless “my language is better than yours” ﬂame wars.</a:t>
            </a:r>
          </a:p>
          <a:p>
            <a:pPr algn="just"/>
            <a:endParaRPr lang="en-GB" dirty="0"/>
          </a:p>
          <a:p>
            <a:pPr algn="just"/>
            <a:r>
              <a:rPr lang="en-GB" dirty="0"/>
              <a:t>Even so, it is a good idea to understand which languages are the usual suspects and what their strengths and weaknesses are. Bear in mind that it is usually possible to hack, restructure, or rewrite existing languages to get around their obvious failings. Many (probably most) commercial games developers using scripting languages do this. The languages described below are discussed in their out-of-the-box forms. </a:t>
            </a:r>
          </a:p>
          <a:p>
            <a:pPr algn="just"/>
            <a:endParaRPr lang="en-ID" dirty="0"/>
          </a:p>
          <a:p>
            <a:pPr algn="just"/>
            <a:r>
              <a:rPr lang="en-ID" dirty="0"/>
              <a:t>We’ll look at three languages in the order we would personally recommend them: </a:t>
            </a:r>
            <a:r>
              <a:rPr lang="en-ID" dirty="0" err="1"/>
              <a:t>Lua</a:t>
            </a:r>
            <a:r>
              <a:rPr lang="en-ID" dirty="0"/>
              <a:t>, Scheme, and Python.</a:t>
            </a:r>
          </a:p>
        </p:txBody>
      </p:sp>
    </p:spTree>
    <p:extLst>
      <p:ext uri="{BB962C8B-B14F-4D97-AF65-F5344CB8AC3E}">
        <p14:creationId xmlns:p14="http://schemas.microsoft.com/office/powerpoint/2010/main" val="3607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3124200" y="685800"/>
            <a:ext cx="5624264" cy="792088"/>
          </a:xfrm>
        </p:spPr>
        <p:txBody>
          <a:bodyPr>
            <a:normAutofit/>
          </a:bodyPr>
          <a:lstStyle/>
          <a:p>
            <a:r>
              <a:rPr lang="en-US" dirty="0"/>
              <a:t>Rolling Your Own</a:t>
            </a:r>
            <a:endParaRPr lang="en-ID" dirty="0"/>
          </a:p>
        </p:txBody>
      </p:sp>
      <p:sp>
        <p:nvSpPr>
          <p:cNvPr id="3" name="Tampungan Konten 2"/>
          <p:cNvSpPr>
            <a:spLocks noGrp="1"/>
          </p:cNvSpPr>
          <p:nvPr>
            <p:ph idx="1"/>
          </p:nvPr>
        </p:nvSpPr>
        <p:spPr>
          <a:xfrm>
            <a:off x="1371600" y="1828800"/>
            <a:ext cx="7376864" cy="4640623"/>
          </a:xfrm>
        </p:spPr>
        <p:txBody>
          <a:bodyPr/>
          <a:lstStyle/>
          <a:p>
            <a:pPr algn="just"/>
            <a:r>
              <a:rPr lang="en-GB" dirty="0"/>
              <a:t>Most game scripting languages are custom written for the job at hand. While this is a long and complex procedure for a single game, the added control can be beneﬁcial in the long run. Studios developing a whole series of games using the same engine will effectively spread the development effort and cost over multiple titles.</a:t>
            </a:r>
          </a:p>
          <a:p>
            <a:pPr algn="just"/>
            <a:endParaRPr lang="en-GB" dirty="0"/>
          </a:p>
          <a:p>
            <a:pPr algn="just"/>
            <a:r>
              <a:rPr lang="en-GB" dirty="0"/>
              <a:t>Regardless of the look and capabilities of the ﬁnal language, scripts will pass through the same process on their way to being executed: all scripting languages must provide the same basic set of elements. Because these elements are so ubiquitous, tools have been developed and reﬁned to make it easy to build them.</a:t>
            </a:r>
          </a:p>
          <a:p>
            <a:pPr algn="just"/>
            <a:endParaRPr lang="en-GB" dirty="0"/>
          </a:p>
          <a:p>
            <a:pPr algn="just"/>
            <a:endParaRPr lang="en-ID" dirty="0"/>
          </a:p>
        </p:txBody>
      </p:sp>
    </p:spTree>
    <p:extLst>
      <p:ext uri="{BB962C8B-B14F-4D97-AF65-F5344CB8AC3E}">
        <p14:creationId xmlns:p14="http://schemas.microsoft.com/office/powerpoint/2010/main" val="165663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3200400" y="533400"/>
            <a:ext cx="5541714" cy="792088"/>
          </a:xfrm>
        </p:spPr>
        <p:txBody>
          <a:bodyPr>
            <a:normAutofit fontScale="90000"/>
          </a:bodyPr>
          <a:lstStyle/>
          <a:p>
            <a:r>
              <a:rPr lang="en-US" dirty="0"/>
              <a:t>Scripting Languages and Other AI</a:t>
            </a:r>
            <a:endParaRPr lang="en-ID" dirty="0"/>
          </a:p>
        </p:txBody>
      </p:sp>
      <p:sp>
        <p:nvSpPr>
          <p:cNvPr id="3" name="Tampungan Konten 2"/>
          <p:cNvSpPr>
            <a:spLocks noGrp="1"/>
          </p:cNvSpPr>
          <p:nvPr>
            <p:ph idx="1"/>
          </p:nvPr>
        </p:nvSpPr>
        <p:spPr>
          <a:xfrm>
            <a:off x="1371600" y="1600200"/>
            <a:ext cx="7376864" cy="4869223"/>
          </a:xfrm>
        </p:spPr>
        <p:txBody>
          <a:bodyPr>
            <a:noAutofit/>
          </a:bodyPr>
          <a:lstStyle/>
          <a:p>
            <a:pPr algn="just"/>
            <a:r>
              <a:rPr lang="en-GB" sz="1800" dirty="0"/>
              <a:t>In our opinion it misses the point of established AI techniques. Developers exist because they are elegant solutions to </a:t>
            </a:r>
            <a:r>
              <a:rPr lang="en-GB" sz="1800" dirty="0" err="1"/>
              <a:t>behavior</a:t>
            </a:r>
            <a:r>
              <a:rPr lang="en-GB" sz="1800" dirty="0"/>
              <a:t> problems, not because programming in C++ is inconvenient. Even if you go to a scripting language, you have to think about the algorithms used in the character scripts. Writing ad hoc code in scripts can rapidly become as difﬁcult to debug as writing it in C++ (more so in fact, since scripting languages often have much less mature debugging tools).</a:t>
            </a:r>
          </a:p>
          <a:p>
            <a:pPr algn="just"/>
            <a:endParaRPr lang="en-GB" sz="1800" dirty="0"/>
          </a:p>
          <a:p>
            <a:pPr algn="just"/>
            <a:r>
              <a:rPr lang="en-GB" sz="1800" dirty="0"/>
              <a:t>Several developers we know have fallen into this trap, assuming that a scripting language means they don’t need to think about the way characters are implemented. Even if you are using a scripting language, we’d advise you to think about the architecture and algorithms you use in those scripts. It may be that the script can implement one of the other techniques in this chapter, or it may be that a separate dedicated C++ implementation would be more practical alongside or instead of the scripting language.</a:t>
            </a:r>
          </a:p>
          <a:p>
            <a:pPr algn="just"/>
            <a:endParaRPr lang="en-ID" sz="1800" dirty="0"/>
          </a:p>
        </p:txBody>
      </p:sp>
    </p:spTree>
    <p:extLst>
      <p:ext uri="{BB962C8B-B14F-4D97-AF65-F5344CB8AC3E}">
        <p14:creationId xmlns:p14="http://schemas.microsoft.com/office/powerpoint/2010/main" val="167488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Adaptive Game AI with Dynamic Scripting, </a:t>
            </a:r>
            <a:r>
              <a:rPr lang="en-AU" sz="2200" dirty="0">
                <a:latin typeface="Open Sans"/>
                <a:ea typeface="Tahoma" panose="020B0604030504040204" pitchFamily="34" charset="0"/>
                <a:cs typeface="Tahoma" panose="020B0604030504040204" pitchFamily="34" charset="0"/>
                <a:hlinkClick r:id="rId2"/>
              </a:rPr>
              <a:t>http://www.spronck.net/pubs/DynamicScripting.pdf</a:t>
            </a:r>
            <a:endParaRPr lang="en-AU"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Scripting Game AI: An Alternative Approach using Embedded Languages, </a:t>
            </a:r>
            <a:r>
              <a:rPr lang="en-AU" sz="2200" dirty="0">
                <a:latin typeface="Open Sans"/>
                <a:ea typeface="Tahoma" panose="020B0604030504040204" pitchFamily="34" charset="0"/>
                <a:cs typeface="Tahoma" panose="020B0604030504040204" pitchFamily="34" charset="0"/>
                <a:hlinkClick r:id="rId3"/>
              </a:rPr>
              <a:t>http://www.cs.um.edu.mt/gordon.pace/Research/Papers/wict2010-01.pdf</a:t>
            </a:r>
            <a:r>
              <a:rPr lang="en-AU" sz="2200" dirty="0">
                <a:latin typeface="Open Sans"/>
                <a:ea typeface="Tahoma" panose="020B0604030504040204" pitchFamily="34" charset="0"/>
                <a:cs typeface="Tahoma" panose="020B0604030504040204" pitchFamily="34" charset="0"/>
              </a:rPr>
              <a:t> </a:t>
            </a:r>
            <a:endParaRPr 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783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solidFill>
                  <a:srgbClr val="0081BD"/>
                </a:solidFill>
              </a:rPr>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Language Facilities</a:t>
            </a:r>
          </a:p>
          <a:p>
            <a:r>
              <a:rPr lang="en-US" sz="2200" dirty="0"/>
              <a:t>Embedding</a:t>
            </a:r>
          </a:p>
          <a:p>
            <a:r>
              <a:rPr lang="en-US" sz="2200" dirty="0"/>
              <a:t>Choosing a Language</a:t>
            </a:r>
          </a:p>
          <a:p>
            <a:r>
              <a:rPr lang="en-US" sz="2200" dirty="0"/>
              <a:t>A Language Selection</a:t>
            </a:r>
          </a:p>
          <a:p>
            <a:r>
              <a:rPr lang="en-US" sz="2200" dirty="0"/>
              <a:t>Rolling Your Own</a:t>
            </a:r>
          </a:p>
          <a:p>
            <a:r>
              <a:rPr lang="en-US" sz="2200" dirty="0"/>
              <a:t>Scripting Languages and Other AI</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US" dirty="0"/>
              <a:t>Language Facilities</a:t>
            </a:r>
            <a:endParaRPr lang="en-ID" dirty="0"/>
          </a:p>
        </p:txBody>
      </p:sp>
      <p:sp>
        <p:nvSpPr>
          <p:cNvPr id="10" name="Tampungan Konten 9"/>
          <p:cNvSpPr>
            <a:spLocks noGrp="1"/>
          </p:cNvSpPr>
          <p:nvPr>
            <p:ph idx="1"/>
          </p:nvPr>
        </p:nvSpPr>
        <p:spPr/>
        <p:txBody>
          <a:bodyPr>
            <a:normAutofit/>
          </a:bodyPr>
          <a:lstStyle/>
          <a:p>
            <a:pPr algn="just"/>
            <a:r>
              <a:rPr lang="en-GB" sz="2200" dirty="0"/>
              <a:t>There are a few facilities that a game will always require of its scripting language. The choice of language often boils down to trade-offs between these concerns.</a:t>
            </a:r>
          </a:p>
          <a:p>
            <a:pPr lvl="1" algn="just"/>
            <a:r>
              <a:rPr lang="en-ID" sz="2200" dirty="0"/>
              <a:t>Speed</a:t>
            </a:r>
          </a:p>
          <a:p>
            <a:pPr lvl="1" algn="just"/>
            <a:r>
              <a:rPr lang="en-ID" sz="2200" dirty="0"/>
              <a:t>Compilation and Interpretation</a:t>
            </a:r>
          </a:p>
          <a:p>
            <a:pPr lvl="1" algn="just"/>
            <a:r>
              <a:rPr lang="en-ID" sz="2200" dirty="0"/>
              <a:t>Extensibility and Integration</a:t>
            </a:r>
          </a:p>
          <a:p>
            <a:pPr lvl="1" algn="just"/>
            <a:r>
              <a:rPr lang="en-ID" sz="2200" dirty="0"/>
              <a:t>Re-Entrancy</a:t>
            </a:r>
          </a:p>
        </p:txBody>
      </p:sp>
      <p:sp>
        <p:nvSpPr>
          <p:cNvPr id="11" name="Subjudul 10"/>
          <p:cNvSpPr>
            <a:spLocks noGrp="1"/>
          </p:cNvSpPr>
          <p:nvPr>
            <p:ph type="subTitle" idx="13"/>
          </p:nvPr>
        </p:nvSpPr>
        <p:spPr/>
        <p:txBody>
          <a:bodyPr/>
          <a:lstStyle/>
          <a:p>
            <a:endParaRPr lang="en-ID" dirty="0"/>
          </a:p>
        </p:txBody>
      </p:sp>
    </p:spTree>
    <p:extLst>
      <p:ext uri="{BB962C8B-B14F-4D97-AF65-F5344CB8AC3E}">
        <p14:creationId xmlns:p14="http://schemas.microsoft.com/office/powerpoint/2010/main" val="12925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3200400" y="762000"/>
            <a:ext cx="5715000" cy="792088"/>
          </a:xfrm>
        </p:spPr>
        <p:txBody>
          <a:bodyPr>
            <a:normAutofit/>
          </a:bodyPr>
          <a:lstStyle/>
          <a:p>
            <a:pPr algn="ctr"/>
            <a:r>
              <a:rPr lang="en-US" dirty="0">
                <a:solidFill>
                  <a:schemeClr val="tx1"/>
                </a:solidFill>
              </a:rPr>
              <a:t>Speed</a:t>
            </a:r>
            <a:endParaRPr lang="en-ID" dirty="0">
              <a:solidFill>
                <a:schemeClr val="tx1"/>
              </a:solidFill>
            </a:endParaRPr>
          </a:p>
        </p:txBody>
      </p:sp>
      <p:sp>
        <p:nvSpPr>
          <p:cNvPr id="10" name="Tampungan Konten 9"/>
          <p:cNvSpPr>
            <a:spLocks noGrp="1"/>
          </p:cNvSpPr>
          <p:nvPr>
            <p:ph idx="1"/>
          </p:nvPr>
        </p:nvSpPr>
        <p:spPr>
          <a:xfrm>
            <a:off x="1295400" y="1752600"/>
            <a:ext cx="7453064" cy="4716823"/>
          </a:xfrm>
        </p:spPr>
        <p:txBody>
          <a:bodyPr>
            <a:normAutofit/>
          </a:bodyPr>
          <a:lstStyle/>
          <a:p>
            <a:pPr algn="just"/>
            <a:r>
              <a:rPr lang="en-GB" sz="2200" dirty="0"/>
              <a:t>Scripting languages for games need to run as quickly as possible. If you intend to use a lot of scripts for character </a:t>
            </a:r>
            <a:r>
              <a:rPr lang="en-GB" sz="2200" dirty="0" err="1"/>
              <a:t>behaviors</a:t>
            </a:r>
            <a:r>
              <a:rPr lang="en-GB" sz="2200" dirty="0"/>
              <a:t> and events in the game level, then the scripts will need to execute as part of the main game loop. This means that slow-running scripts will eat into the time you need to render the scene, run the physics engine, or prepare audio. </a:t>
            </a:r>
          </a:p>
        </p:txBody>
      </p:sp>
    </p:spTree>
    <p:extLst>
      <p:ext uri="{BB962C8B-B14F-4D97-AF65-F5344CB8AC3E}">
        <p14:creationId xmlns:p14="http://schemas.microsoft.com/office/powerpoint/2010/main" val="366230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3200400" y="731912"/>
            <a:ext cx="5943600" cy="792088"/>
          </a:xfrm>
        </p:spPr>
        <p:txBody>
          <a:bodyPr>
            <a:normAutofit/>
          </a:bodyPr>
          <a:lstStyle/>
          <a:p>
            <a:r>
              <a:rPr lang="en-US" dirty="0"/>
              <a:t>Compilation and Interpretation</a:t>
            </a:r>
            <a:endParaRPr lang="en-ID" dirty="0"/>
          </a:p>
        </p:txBody>
      </p:sp>
      <p:sp>
        <p:nvSpPr>
          <p:cNvPr id="10" name="Tampungan Konten 9"/>
          <p:cNvSpPr>
            <a:spLocks noGrp="1"/>
          </p:cNvSpPr>
          <p:nvPr>
            <p:ph idx="1"/>
          </p:nvPr>
        </p:nvSpPr>
        <p:spPr>
          <a:xfrm>
            <a:off x="1219200" y="1752600"/>
            <a:ext cx="7529264" cy="5029200"/>
          </a:xfrm>
        </p:spPr>
        <p:txBody>
          <a:bodyPr>
            <a:noAutofit/>
          </a:bodyPr>
          <a:lstStyle/>
          <a:p>
            <a:pPr algn="just"/>
            <a:r>
              <a:rPr lang="en-GB" sz="2200" dirty="0"/>
              <a:t>Byte-compiled languages are converted from text to an internal format, called byte code. This byte code is typically much more compact than the text format. Because the byte code is in a format optimized for execution, it can be run much faster. </a:t>
            </a:r>
          </a:p>
          <a:p>
            <a:pPr algn="just"/>
            <a:endParaRPr lang="en-GB" sz="2200" dirty="0"/>
          </a:p>
          <a:p>
            <a:pPr algn="just"/>
            <a:r>
              <a:rPr lang="en-GB" sz="2200" dirty="0"/>
              <a:t>Byte-compiled languages need a compilation step; they take longer to get started, but then run faster. The more expensive compilation step can be performed as the level loads but is usually performed before the game ships. </a:t>
            </a:r>
          </a:p>
        </p:txBody>
      </p:sp>
    </p:spTree>
    <p:extLst>
      <p:ext uri="{BB962C8B-B14F-4D97-AF65-F5344CB8AC3E}">
        <p14:creationId xmlns:p14="http://schemas.microsoft.com/office/powerpoint/2010/main" val="150084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3200400" y="731912"/>
            <a:ext cx="5943600" cy="792088"/>
          </a:xfrm>
        </p:spPr>
        <p:txBody>
          <a:bodyPr>
            <a:normAutofit/>
          </a:bodyPr>
          <a:lstStyle/>
          <a:p>
            <a:r>
              <a:rPr lang="en-US" dirty="0"/>
              <a:t>Compilation and Interpretation</a:t>
            </a:r>
            <a:endParaRPr lang="en-ID" dirty="0"/>
          </a:p>
        </p:txBody>
      </p:sp>
      <p:sp>
        <p:nvSpPr>
          <p:cNvPr id="10" name="Tampungan Konten 9"/>
          <p:cNvSpPr>
            <a:spLocks noGrp="1"/>
          </p:cNvSpPr>
          <p:nvPr>
            <p:ph idx="1"/>
          </p:nvPr>
        </p:nvSpPr>
        <p:spPr>
          <a:xfrm>
            <a:off x="1219200" y="1752600"/>
            <a:ext cx="7529264" cy="5029200"/>
          </a:xfrm>
        </p:spPr>
        <p:txBody>
          <a:bodyPr>
            <a:noAutofit/>
          </a:bodyPr>
          <a:lstStyle/>
          <a:p>
            <a:pPr algn="just"/>
            <a:r>
              <a:rPr lang="en-GB" sz="2200" dirty="0"/>
              <a:t>Fully compiled languages create machine code. This normally has to be linked into the main game code, which can defeat the point of having a separate scripting language. We do know of one developer, however, with a very neat runtime-linking system that can compile and link machine code from scripts at runtime. In general, however, the scope for massive problems with this approach is huge. We’d advise you to save your hair and go for something more tried and tested.</a:t>
            </a:r>
          </a:p>
        </p:txBody>
      </p:sp>
    </p:spTree>
    <p:extLst>
      <p:ext uri="{BB962C8B-B14F-4D97-AF65-F5344CB8AC3E}">
        <p14:creationId xmlns:p14="http://schemas.microsoft.com/office/powerpoint/2010/main" val="155297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3200400" y="685800"/>
            <a:ext cx="5943600" cy="792088"/>
          </a:xfrm>
        </p:spPr>
        <p:txBody>
          <a:bodyPr>
            <a:normAutofit/>
          </a:bodyPr>
          <a:lstStyle/>
          <a:p>
            <a:r>
              <a:rPr lang="en-US" dirty="0"/>
              <a:t>Extensibility and Integration</a:t>
            </a:r>
            <a:endParaRPr lang="en-ID" dirty="0"/>
          </a:p>
        </p:txBody>
      </p:sp>
      <p:sp>
        <p:nvSpPr>
          <p:cNvPr id="10" name="Tampungan Konten 9"/>
          <p:cNvSpPr>
            <a:spLocks noGrp="1"/>
          </p:cNvSpPr>
          <p:nvPr>
            <p:ph idx="1"/>
          </p:nvPr>
        </p:nvSpPr>
        <p:spPr>
          <a:xfrm>
            <a:off x="1219200" y="1524000"/>
            <a:ext cx="7529264" cy="5257800"/>
          </a:xfrm>
        </p:spPr>
        <p:txBody>
          <a:bodyPr>
            <a:normAutofit lnSpcReduction="10000"/>
          </a:bodyPr>
          <a:lstStyle/>
          <a:p>
            <a:pPr algn="just"/>
            <a:r>
              <a:rPr lang="en-GB" dirty="0"/>
              <a:t>Your scripting language needs to have access to signiﬁcant functions in your game. A script that controls a character, for example, needs to be able to interrogate the game to ﬁnd out what it can see and then let the game know what it wants to do as a result.</a:t>
            </a:r>
          </a:p>
          <a:p>
            <a:pPr algn="just"/>
            <a:endParaRPr lang="en-GB" dirty="0"/>
          </a:p>
          <a:p>
            <a:pPr algn="just"/>
            <a:r>
              <a:rPr lang="en-GB" dirty="0"/>
              <a:t>The set of functions it needs to access is rarely known when the scripting language is implemented or chosen. It is important to have a language that can easily call functions or use classes in your main game code. Equally, it is important for the programmers to be able to expose new functions or classes easily when the script authors request it.</a:t>
            </a:r>
          </a:p>
          <a:p>
            <a:pPr algn="just"/>
            <a:endParaRPr lang="en-GB" dirty="0"/>
          </a:p>
          <a:p>
            <a:pPr algn="just"/>
            <a:r>
              <a:rPr lang="en-GB" dirty="0"/>
              <a:t>Some languages put a very thin layer between the script and the rest of the program. This makes it very easy to manipulate game data from within scripts, without having a whole set of complicated translations.</a:t>
            </a:r>
          </a:p>
        </p:txBody>
      </p:sp>
    </p:spTree>
    <p:extLst>
      <p:ext uri="{BB962C8B-B14F-4D97-AF65-F5344CB8AC3E}">
        <p14:creationId xmlns:p14="http://schemas.microsoft.com/office/powerpoint/2010/main" val="202538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a:xfrm>
            <a:off x="3200400" y="655712"/>
            <a:ext cx="5943600" cy="792088"/>
          </a:xfrm>
        </p:spPr>
        <p:txBody>
          <a:bodyPr>
            <a:normAutofit/>
          </a:bodyPr>
          <a:lstStyle/>
          <a:p>
            <a:r>
              <a:rPr lang="en-US" dirty="0"/>
              <a:t>Re-</a:t>
            </a:r>
            <a:r>
              <a:rPr lang="en-US" dirty="0" err="1"/>
              <a:t>Enterancy</a:t>
            </a:r>
            <a:endParaRPr lang="en-ID" dirty="0"/>
          </a:p>
        </p:txBody>
      </p:sp>
      <p:sp>
        <p:nvSpPr>
          <p:cNvPr id="10" name="Tampungan Konten 9"/>
          <p:cNvSpPr>
            <a:spLocks noGrp="1"/>
          </p:cNvSpPr>
          <p:nvPr>
            <p:ph idx="1"/>
          </p:nvPr>
        </p:nvSpPr>
        <p:spPr>
          <a:xfrm>
            <a:off x="1295400" y="1752600"/>
            <a:ext cx="7453064" cy="4716823"/>
          </a:xfrm>
        </p:spPr>
        <p:txBody>
          <a:bodyPr>
            <a:normAutofit/>
          </a:bodyPr>
          <a:lstStyle/>
          <a:p>
            <a:pPr algn="just"/>
            <a:r>
              <a:rPr lang="en-GB" dirty="0"/>
              <a:t>It is often useful for scripts to be re-entrant. They can run for a while, and when their time budget runs out they can be put on hold. When a script next gets some time to run, it can pick up where it left off. </a:t>
            </a:r>
          </a:p>
          <a:p>
            <a:pPr algn="just"/>
            <a:endParaRPr lang="en-GB" dirty="0"/>
          </a:p>
          <a:p>
            <a:pPr algn="just"/>
            <a:r>
              <a:rPr lang="en-GB" dirty="0"/>
              <a:t>It is often helpful to let the script yield control when it reaches a natural lull. Then a scheduling algorithm can give it more time, if it has it available, or else it moves on. A script controlling a character, for example might have ﬁve different stages (examine situation, check health, decide movement, plan route, and execute movement). These can all be put in one script that yields between each section. Then each will get run every ﬁve frames, and the burden of the AI is distributed. </a:t>
            </a:r>
          </a:p>
        </p:txBody>
      </p:sp>
    </p:spTree>
    <p:extLst>
      <p:ext uri="{BB962C8B-B14F-4D97-AF65-F5344CB8AC3E}">
        <p14:creationId xmlns:p14="http://schemas.microsoft.com/office/powerpoint/2010/main" val="122827870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167</TotalTime>
  <Words>1449</Words>
  <Application>Microsoft Office PowerPoint</Application>
  <PresentationFormat>On-screen Show (4:3)</PresentationFormat>
  <Paragraphs>70</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Calibri</vt:lpstr>
      <vt:lpstr>Open Sans</vt:lpstr>
      <vt:lpstr>Tahoma</vt:lpstr>
      <vt:lpstr>Template PPT 2015</vt:lpstr>
      <vt:lpstr>Scripting  Session 12</vt:lpstr>
      <vt:lpstr>Learning Objective</vt:lpstr>
      <vt:lpstr>Content</vt:lpstr>
      <vt:lpstr>Language Facilities</vt:lpstr>
      <vt:lpstr>Speed</vt:lpstr>
      <vt:lpstr>Compilation and Interpretation</vt:lpstr>
      <vt:lpstr>Compilation and Interpretation</vt:lpstr>
      <vt:lpstr>Extensibility and Integration</vt:lpstr>
      <vt:lpstr>Re-Enterancy</vt:lpstr>
      <vt:lpstr>Re-Enterancy</vt:lpstr>
      <vt:lpstr>Embedding</vt:lpstr>
      <vt:lpstr>Choosing a Language</vt:lpstr>
      <vt:lpstr>A Language Selection</vt:lpstr>
      <vt:lpstr>Rolling Your Own</vt:lpstr>
      <vt:lpstr>Scripting Languages and Other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13</cp:revision>
  <dcterms:created xsi:type="dcterms:W3CDTF">2015-05-04T03:33:03Z</dcterms:created>
  <dcterms:modified xsi:type="dcterms:W3CDTF">2017-11-29T07:53:37Z</dcterms:modified>
</cp:coreProperties>
</file>