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64" r:id="rId4"/>
    <p:sldId id="266" r:id="rId5"/>
    <p:sldId id="267" r:id="rId6"/>
    <p:sldId id="268" r:id="rId7"/>
    <p:sldId id="269" r:id="rId8"/>
    <p:sldId id="270" r:id="rId9"/>
    <p:sldId id="271" r:id="rId10"/>
    <p:sldId id="272" r:id="rId11"/>
    <p:sldId id="276" r:id="rId12"/>
    <p:sldId id="277" r:id="rId13"/>
    <p:sldId id="273" r:id="rId14"/>
    <p:sldId id="274" r:id="rId15"/>
    <p:sldId id="275" r:id="rId16"/>
    <p:sldId id="278"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6"/>
            <p14:sldId id="267"/>
            <p14:sldId id="268"/>
            <p14:sldId id="269"/>
            <p14:sldId id="270"/>
            <p14:sldId id="271"/>
            <p14:sldId id="272"/>
            <p14:sldId id="276"/>
            <p14:sldId id="277"/>
            <p14:sldId id="273"/>
            <p14:sldId id="274"/>
            <p14:sldId id="275"/>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31"/>
  </p:normalViewPr>
  <p:slideViewPr>
    <p:cSldViewPr>
      <p:cViewPr varScale="1">
        <p:scale>
          <a:sx n="68" d="100"/>
          <a:sy n="68" d="100"/>
        </p:scale>
        <p:origin x="1440"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2B93C-E774-7F4D-87CC-BB4C6CEC383E}" type="datetimeFigureOut">
              <a:rPr lang="en-US" smtClean="0"/>
              <a:t>11/29/2017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7F645-5405-4742-8552-CD104817F9E9}" type="slidenum">
              <a:rPr lang="en-US" smtClean="0"/>
              <a:t>‹#›</a:t>
            </a:fld>
            <a:endParaRPr lang="en-US"/>
          </a:p>
        </p:txBody>
      </p:sp>
    </p:spTree>
    <p:extLst>
      <p:ext uri="{BB962C8B-B14F-4D97-AF65-F5344CB8AC3E}">
        <p14:creationId xmlns:p14="http://schemas.microsoft.com/office/powerpoint/2010/main" val="18875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rust.sce.ntu.edu.sg/aamas16/pdfs/p1343.pdf" TargetMode="External"/><Relationship Id="rId2" Type="http://schemas.openxmlformats.org/officeDocument/2006/relationships/hyperlink" Target="http://www.cs.nott.ac.uk/~pszmv/Documents/IVA_2016_ShortPaper.pdf" TargetMode="External"/><Relationship Id="rId1" Type="http://schemas.openxmlformats.org/officeDocument/2006/relationships/slideLayout" Target="../slideLayouts/slideLayout2.xml"/><Relationship Id="rId5" Type="http://schemas.openxmlformats.org/officeDocument/2006/relationships/hyperlink" Target="https://pdfs.semanticscholar.org/7917/4bc58d956a8061e191fb76f310ef4588b8fa.pdf" TargetMode="External"/><Relationship Id="rId4" Type="http://schemas.openxmlformats.org/officeDocument/2006/relationships/hyperlink" Target="https://www.ijcit.com/archives/volume2/issue6/Paper0206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AU" sz="4000" dirty="0"/>
              <a:t>Algorithm Implementation in Game I</a:t>
            </a:r>
            <a:br>
              <a:rPr lang="en-AU" dirty="0">
                <a:solidFill>
                  <a:schemeClr val="bg1"/>
                </a:solidFill>
              </a:rPr>
            </a:br>
            <a:br>
              <a:rPr lang="en-AU" dirty="0">
                <a:solidFill>
                  <a:schemeClr val="bg1"/>
                </a:solidFill>
              </a:rPr>
            </a:br>
            <a:r>
              <a:rPr lang="en-US" sz="2800" dirty="0">
                <a:solidFill>
                  <a:schemeClr val="bg1"/>
                </a:solidFill>
              </a:rPr>
              <a:t>Session 13</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3" name="Rectangle 2"/>
          <p:cNvSpPr/>
          <p:nvPr/>
        </p:nvSpPr>
        <p:spPr>
          <a:xfrm>
            <a:off x="990600" y="1542395"/>
            <a:ext cx="8001000" cy="4093428"/>
          </a:xfrm>
          <a:prstGeom prst="rect">
            <a:avLst/>
          </a:prstGeom>
        </p:spPr>
        <p:txBody>
          <a:bodyPr wrap="square">
            <a:spAutoFit/>
          </a:bodyPr>
          <a:lstStyle/>
          <a:p>
            <a:pPr marL="342900" indent="-342900" algn="just">
              <a:buFont typeface="Arial" charset="0"/>
              <a:buChar char="•"/>
            </a:pPr>
            <a:r>
              <a:rPr lang="en-US" sz="2000" dirty="0">
                <a:latin typeface="Open Sans" charset="0"/>
                <a:ea typeface="Open Sans" charset="0"/>
                <a:cs typeface="Open Sans" charset="0"/>
              </a:rPr>
              <a:t>The dialogue system in Skyrim implements a dialogue tree model provided by Skyrim Creation Kit.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Ten topics were designed to the game dialogues. the availability of particular topics depends on the social relationships between them, as well as the player's and game companion's emotions.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To make it easy to maintain, the researcher designed the dialogue with card based method.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Each card contains information about the topic category, utterances, conditions and the effects.</a:t>
            </a:r>
          </a:p>
        </p:txBody>
      </p:sp>
      <p:sp>
        <p:nvSpPr>
          <p:cNvPr id="5" name="Rectangle 4"/>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spTree>
    <p:extLst>
      <p:ext uri="{BB962C8B-B14F-4D97-AF65-F5344CB8AC3E}">
        <p14:creationId xmlns:p14="http://schemas.microsoft.com/office/powerpoint/2010/main" val="25034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5" name="Rectangle 4"/>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pic>
        <p:nvPicPr>
          <p:cNvPr id="6" name="Picture 5">
            <a:extLst>
              <a:ext uri="{FF2B5EF4-FFF2-40B4-BE49-F238E27FC236}">
                <a16:creationId xmlns:a16="http://schemas.microsoft.com/office/drawing/2014/main" id="{783AE194-EF3D-42D5-BD41-7A76168F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9910"/>
            <a:ext cx="7830164" cy="4737080"/>
          </a:xfrm>
          <a:prstGeom prst="rect">
            <a:avLst/>
          </a:prstGeom>
        </p:spPr>
      </p:pic>
    </p:spTree>
    <p:extLst>
      <p:ext uri="{BB962C8B-B14F-4D97-AF65-F5344CB8AC3E}">
        <p14:creationId xmlns:p14="http://schemas.microsoft.com/office/powerpoint/2010/main" val="44130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pic>
        <p:nvPicPr>
          <p:cNvPr id="4" name="Picture 3">
            <a:extLst>
              <a:ext uri="{FF2B5EF4-FFF2-40B4-BE49-F238E27FC236}">
                <a16:creationId xmlns:a16="http://schemas.microsoft.com/office/drawing/2014/main" id="{619F895C-BF4E-4010-9F2A-7ED1F6922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8305800" cy="5410200"/>
          </a:xfrm>
          <a:prstGeom prst="rect">
            <a:avLst/>
          </a:prstGeom>
        </p:spPr>
      </p:pic>
    </p:spTree>
    <p:extLst>
      <p:ext uri="{BB962C8B-B14F-4D97-AF65-F5344CB8AC3E}">
        <p14:creationId xmlns:p14="http://schemas.microsoft.com/office/powerpoint/2010/main" val="359345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5" name="Rectangle 4"/>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pic>
        <p:nvPicPr>
          <p:cNvPr id="6" name="Picture 5"/>
          <p:cNvPicPr>
            <a:picLocks noChangeAspect="1"/>
          </p:cNvPicPr>
          <p:nvPr/>
        </p:nvPicPr>
        <p:blipFill>
          <a:blip r:embed="rId2"/>
          <a:stretch>
            <a:fillRect/>
          </a:stretch>
        </p:blipFill>
        <p:spPr>
          <a:xfrm>
            <a:off x="1371600" y="1496536"/>
            <a:ext cx="7162800" cy="4622800"/>
          </a:xfrm>
          <a:prstGeom prst="rect">
            <a:avLst/>
          </a:prstGeom>
        </p:spPr>
      </p:pic>
    </p:spTree>
    <p:extLst>
      <p:ext uri="{BB962C8B-B14F-4D97-AF65-F5344CB8AC3E}">
        <p14:creationId xmlns:p14="http://schemas.microsoft.com/office/powerpoint/2010/main" val="152322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6" name="Rectangle 5"/>
          <p:cNvSpPr/>
          <p:nvPr/>
        </p:nvSpPr>
        <p:spPr>
          <a:xfrm>
            <a:off x="1066800" y="1524000"/>
            <a:ext cx="7815197" cy="5016758"/>
          </a:xfrm>
          <a:prstGeom prst="rect">
            <a:avLst/>
          </a:prstGeom>
        </p:spPr>
        <p:txBody>
          <a:bodyPr wrap="square">
            <a:spAutoFit/>
          </a:bodyPr>
          <a:lstStyle/>
          <a:p>
            <a:pPr marL="342900" indent="-342900" algn="just">
              <a:buFont typeface="Arial" charset="0"/>
              <a:buChar char="•"/>
            </a:pPr>
            <a:r>
              <a:rPr lang="en-US" sz="2000" dirty="0">
                <a:latin typeface="Open Sans" charset="0"/>
                <a:ea typeface="Open Sans" charset="0"/>
                <a:cs typeface="Open Sans" charset="0"/>
              </a:rPr>
              <a:t>The conditions indicate the requirement criteria for the dialogue card to appear as a dialogue option for the player.</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The utterances show the reply that the player will get if they choose the utterance.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Finally, each card has its own effect after it has been chosen. For example: a Sword01 card has a pre-condition that the level of their social relationship is acquaintance (either positive or negative) of the NPC towards player at time t must be in the low category. If those conditions are met, the option of player saying ``I heard that the </a:t>
            </a:r>
            <a:r>
              <a:rPr lang="en-US" sz="2000" dirty="0" err="1">
                <a:latin typeface="Open Sans" charset="0"/>
                <a:ea typeface="Open Sans" charset="0"/>
                <a:cs typeface="Open Sans" charset="0"/>
              </a:rPr>
              <a:t>Erisa</a:t>
            </a:r>
            <a:r>
              <a:rPr lang="en-US" sz="2000" dirty="0">
                <a:latin typeface="Open Sans" charset="0"/>
                <a:ea typeface="Open Sans" charset="0"/>
                <a:cs typeface="Open Sans" charset="0"/>
              </a:rPr>
              <a:t> Family has the Legendary Swords'' is available.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It will give an increase to the NPC's Familiarity, if that utterance is chosen by the player. </a:t>
            </a:r>
          </a:p>
        </p:txBody>
      </p:sp>
    </p:spTree>
    <p:extLst>
      <p:ext uri="{BB962C8B-B14F-4D97-AF65-F5344CB8AC3E}">
        <p14:creationId xmlns:p14="http://schemas.microsoft.com/office/powerpoint/2010/main" val="206925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6" name="Rectangle 5"/>
          <p:cNvSpPr/>
          <p:nvPr/>
        </p:nvSpPr>
        <p:spPr>
          <a:xfrm>
            <a:off x="1066800" y="1524000"/>
            <a:ext cx="7815197" cy="1631216"/>
          </a:xfrm>
          <a:prstGeom prst="rect">
            <a:avLst/>
          </a:prstGeom>
        </p:spPr>
        <p:txBody>
          <a:bodyPr wrap="square">
            <a:spAutoFit/>
          </a:bodyPr>
          <a:lstStyle/>
          <a:p>
            <a:pPr marL="342900" indent="-342900" algn="just">
              <a:buFont typeface="Arial" charset="0"/>
              <a:buChar char="•"/>
            </a:pPr>
            <a:r>
              <a:rPr lang="en-US" sz="2000" dirty="0">
                <a:latin typeface="Open Sans" charset="0"/>
                <a:ea typeface="Open Sans" charset="0"/>
                <a:cs typeface="Open Sans" charset="0"/>
              </a:rPr>
              <a:t>All those dialogue and </a:t>
            </a:r>
            <a:r>
              <a:rPr lang="en-US" sz="2000" dirty="0" err="1">
                <a:latin typeface="Open Sans" charset="0"/>
                <a:ea typeface="Open Sans" charset="0"/>
                <a:cs typeface="Open Sans" charset="0"/>
              </a:rPr>
              <a:t>behaviour</a:t>
            </a:r>
            <a:r>
              <a:rPr lang="en-US" sz="2000" dirty="0">
                <a:latin typeface="Open Sans" charset="0"/>
                <a:ea typeface="Open Sans" charset="0"/>
                <a:cs typeface="Open Sans" charset="0"/>
              </a:rPr>
              <a:t> are scripted in a </a:t>
            </a:r>
            <a:r>
              <a:rPr lang="en-US" sz="2000" dirty="0" err="1">
                <a:latin typeface="Open Sans" charset="0"/>
                <a:ea typeface="Open Sans" charset="0"/>
                <a:cs typeface="Open Sans" charset="0"/>
              </a:rPr>
              <a:t>behaviour</a:t>
            </a:r>
            <a:r>
              <a:rPr lang="en-US" sz="2000" dirty="0">
                <a:latin typeface="Open Sans" charset="0"/>
                <a:ea typeface="Open Sans" charset="0"/>
                <a:cs typeface="Open Sans" charset="0"/>
              </a:rPr>
              <a:t> tree using the dialogue manager provided by the Skyrim Creation Toolkit.</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The first branch is the NPC’s personality</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276600"/>
            <a:ext cx="9144000" cy="3581400"/>
          </a:xfrm>
          <a:prstGeom prst="rect">
            <a:avLst/>
          </a:prstGeom>
        </p:spPr>
      </p:pic>
    </p:spTree>
    <p:extLst>
      <p:ext uri="{BB962C8B-B14F-4D97-AF65-F5344CB8AC3E}">
        <p14:creationId xmlns:p14="http://schemas.microsoft.com/office/powerpoint/2010/main" val="84336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990600" y="1828800"/>
            <a:ext cx="784860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Open Sans"/>
                <a:ea typeface="Tahoma" panose="020B0604030504040204" pitchFamily="34" charset="0"/>
                <a:cs typeface="Tahoma" panose="020B0604030504040204" pitchFamily="34" charset="0"/>
              </a:rPr>
              <a:t>Ian Millington. 2009. </a:t>
            </a:r>
            <a:r>
              <a:rPr lang="en-US" sz="2000" b="1" i="1" dirty="0">
                <a:latin typeface="Open Sans"/>
                <a:ea typeface="Tahoma" panose="020B0604030504040204" pitchFamily="34" charset="0"/>
                <a:cs typeface="Tahoma" panose="020B0604030504040204" pitchFamily="34" charset="0"/>
              </a:rPr>
              <a:t>Artificial intelligence for games</a:t>
            </a:r>
            <a:r>
              <a:rPr lang="en-US" sz="20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r>
              <a:rPr lang="en-US" sz="2000" dirty="0">
                <a:latin typeface="Open Sans"/>
                <a:ea typeface="Tahoma" panose="020B0604030504040204" pitchFamily="34" charset="0"/>
                <a:cs typeface="Tahoma" panose="020B0604030504040204" pitchFamily="34" charset="0"/>
              </a:rPr>
              <a:t>Playing with Social and Emotional Game Companions, </a:t>
            </a:r>
            <a:r>
              <a:rPr lang="en-AU" sz="2000" dirty="0">
                <a:latin typeface="Open Sans"/>
                <a:ea typeface="Tahoma" panose="020B0604030504040204" pitchFamily="34" charset="0"/>
                <a:cs typeface="Tahoma" panose="020B0604030504040204" pitchFamily="34" charset="0"/>
                <a:hlinkClick r:id="rId2"/>
              </a:rPr>
              <a:t>http://www.cs.nott.ac.uk/~pszmv/Documents/IVA_2016_ShortPaper.pdf</a:t>
            </a:r>
            <a:r>
              <a:rPr lang="en-AU" sz="2000" dirty="0">
                <a:latin typeface="Open Sans"/>
                <a:ea typeface="Tahoma" panose="020B0604030504040204" pitchFamily="34" charset="0"/>
                <a:cs typeface="Tahoma" panose="020B0604030504040204" pitchFamily="34" charset="0"/>
              </a:rPr>
              <a:t> </a:t>
            </a:r>
            <a:endParaRPr 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Open Sans"/>
                <a:ea typeface="Tahoma" panose="020B0604030504040204" pitchFamily="34" charset="0"/>
                <a:cs typeface="Tahoma" panose="020B0604030504040204" pitchFamily="34" charset="0"/>
              </a:rPr>
              <a:t>Computational Models of Emotion, Personality, and Social Relationships for Interactions in Games, </a:t>
            </a:r>
            <a:r>
              <a:rPr lang="en-AU" sz="2000" dirty="0">
                <a:latin typeface="Open Sans"/>
                <a:ea typeface="Tahoma" panose="020B0604030504040204" pitchFamily="34" charset="0"/>
                <a:cs typeface="Tahoma" panose="020B0604030504040204" pitchFamily="34" charset="0"/>
                <a:hlinkClick r:id="rId3"/>
              </a:rPr>
              <a:t>http://trust.sce.ntu.edu.sg/aamas16/pdfs/p1343.pdf</a:t>
            </a:r>
            <a:r>
              <a:rPr lang="en-AU" sz="2000" dirty="0">
                <a:latin typeface="Open Sans"/>
                <a:ea typeface="Tahoma" panose="020B0604030504040204" pitchFamily="34" charset="0"/>
                <a:cs typeface="Tahoma" panose="020B0604030504040204" pitchFamily="34" charset="0"/>
              </a:rPr>
              <a:t> </a:t>
            </a:r>
            <a:endParaRPr 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Open Sans"/>
                <a:ea typeface="Tahoma" panose="020B0604030504040204" pitchFamily="34" charset="0"/>
                <a:cs typeface="Tahoma" panose="020B0604030504040204" pitchFamily="34" charset="0"/>
              </a:rPr>
              <a:t>Using Artificial Neural Networks in NPC </a:t>
            </a:r>
            <a:r>
              <a:rPr lang="en-US" sz="2000" dirty="0" err="1">
                <a:latin typeface="Open Sans"/>
                <a:ea typeface="Tahoma" panose="020B0604030504040204" pitchFamily="34" charset="0"/>
                <a:cs typeface="Tahoma" panose="020B0604030504040204" pitchFamily="34" charset="0"/>
              </a:rPr>
              <a:t>DecisionMaking</a:t>
            </a:r>
            <a:r>
              <a:rPr lang="en-US" sz="2000" dirty="0">
                <a:latin typeface="Open Sans"/>
                <a:ea typeface="Tahoma" panose="020B0604030504040204" pitchFamily="34" charset="0"/>
                <a:cs typeface="Tahoma" panose="020B0604030504040204" pitchFamily="34" charset="0"/>
              </a:rPr>
              <a:t> Process, </a:t>
            </a:r>
            <a:r>
              <a:rPr lang="en-AU" sz="2000" dirty="0">
                <a:latin typeface="Open Sans"/>
                <a:ea typeface="Tahoma" panose="020B0604030504040204" pitchFamily="34" charset="0"/>
                <a:cs typeface="Tahoma" panose="020B0604030504040204" pitchFamily="34" charset="0"/>
                <a:hlinkClick r:id="rId4"/>
              </a:rPr>
              <a:t>https://www.ijcit.com/archives/volume2/issue6/Paper020601.pdf</a:t>
            </a:r>
            <a:r>
              <a:rPr lang="en-AU" sz="2000" dirty="0">
                <a:latin typeface="Open Sans"/>
                <a:ea typeface="Tahoma" panose="020B0604030504040204" pitchFamily="34" charset="0"/>
                <a:cs typeface="Tahoma" panose="020B0604030504040204" pitchFamily="34" charset="0"/>
              </a:rPr>
              <a:t> </a:t>
            </a:r>
            <a:endParaRPr 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Open Sans"/>
                <a:ea typeface="Tahoma" panose="020B0604030504040204" pitchFamily="34" charset="0"/>
                <a:cs typeface="Tahoma" panose="020B0604030504040204" pitchFamily="34" charset="0"/>
              </a:rPr>
              <a:t>ERiSA</a:t>
            </a:r>
            <a:r>
              <a:rPr lang="en-US" sz="2000" dirty="0">
                <a:latin typeface="Open Sans"/>
                <a:ea typeface="Tahoma" panose="020B0604030504040204" pitchFamily="34" charset="0"/>
                <a:cs typeface="Tahoma" panose="020B0604030504040204" pitchFamily="34" charset="0"/>
              </a:rPr>
              <a:t>: Building Emotionally Realistic Social Game-Agents Companions, </a:t>
            </a:r>
            <a:r>
              <a:rPr lang="en-AU" sz="2000" dirty="0">
                <a:latin typeface="Open Sans"/>
                <a:ea typeface="Tahoma" panose="020B0604030504040204" pitchFamily="34" charset="0"/>
                <a:cs typeface="Tahoma" panose="020B0604030504040204" pitchFamily="34" charset="0"/>
                <a:hlinkClick r:id="rId5"/>
              </a:rPr>
              <a:t>https://pdfs.semanticscholar.org/7917/4bc58d956a8061e191fb76f310ef4588b8fa.pdf</a:t>
            </a:r>
            <a:r>
              <a:rPr lang="en-AU" sz="2000" dirty="0">
                <a:latin typeface="Open Sans"/>
                <a:ea typeface="Tahoma" panose="020B0604030504040204" pitchFamily="34" charset="0"/>
                <a:cs typeface="Tahoma" panose="020B0604030504040204" pitchFamily="34" charset="0"/>
              </a:rPr>
              <a:t> </a:t>
            </a:r>
            <a:endParaRPr lang="en-US" sz="20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783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657599"/>
            <a:ext cx="7529264" cy="2492833"/>
          </a:xfrm>
        </p:spPr>
        <p:txBody>
          <a:bodyPr/>
          <a:lstStyle/>
          <a:p>
            <a:r>
              <a:rPr lang="en-US" dirty="0">
                <a:ea typeface="Tahoma" panose="020B0604030504040204" pitchFamily="34" charset="0"/>
                <a:cs typeface="Arial" pitchFamily="34" charset="0"/>
              </a:rPr>
              <a:t>LO 1 : Describe how Artificial Intelligence works in Games</a:t>
            </a:r>
          </a:p>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Autofit/>
          </a:bodyPr>
          <a:lstStyle/>
          <a:p>
            <a:r>
              <a:rPr lang="en-GB" sz="1800" dirty="0">
                <a:ea typeface="Tahoma" panose="020B0604030504040204" pitchFamily="34" charset="0"/>
                <a:cs typeface="Arial" pitchFamily="34" charset="0"/>
              </a:rPr>
              <a:t>After completing this session, students are expected to be able to:</a:t>
            </a:r>
            <a:endParaRPr lang="en-US" sz="2400"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219200" y="1524000"/>
            <a:ext cx="7529264" cy="4839879"/>
          </a:xfrm>
        </p:spPr>
        <p:txBody>
          <a:bodyPr>
            <a:noAutofit/>
          </a:bodyPr>
          <a:lstStyle/>
          <a:p>
            <a:pPr lvl="1"/>
            <a:r>
              <a:rPr lang="en-US" sz="2200" dirty="0"/>
              <a:t>Decision Tree </a:t>
            </a:r>
          </a:p>
          <a:p>
            <a:pPr lvl="1"/>
            <a:r>
              <a:rPr lang="en-US" sz="2200" dirty="0"/>
              <a:t>Decision Tree: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487" y="457200"/>
            <a:ext cx="5617914" cy="792088"/>
          </a:xfrm>
        </p:spPr>
        <p:txBody>
          <a:bodyPr>
            <a:normAutofit/>
          </a:bodyPr>
          <a:lstStyle/>
          <a:p>
            <a:r>
              <a:rPr lang="en-US" sz="3200">
                <a:latin typeface="Open Sans" charset="0"/>
                <a:ea typeface="Open Sans" charset="0"/>
                <a:cs typeface="Open Sans" charset="0"/>
              </a:rPr>
              <a:t>Algorithms For </a:t>
            </a:r>
            <a:r>
              <a:rPr lang="en-US" sz="3200" dirty="0" err="1">
                <a:latin typeface="Open Sans" charset="0"/>
                <a:ea typeface="Open Sans" charset="0"/>
                <a:cs typeface="Open Sans" charset="0"/>
              </a:rPr>
              <a:t>Behaviours</a:t>
            </a:r>
            <a:endParaRPr lang="en-US" dirty="0"/>
          </a:p>
        </p:txBody>
      </p:sp>
      <p:pic>
        <p:nvPicPr>
          <p:cNvPr id="6" name="Picture 5"/>
          <p:cNvPicPr>
            <a:picLocks noChangeAspect="1"/>
          </p:cNvPicPr>
          <p:nvPr/>
        </p:nvPicPr>
        <p:blipFill>
          <a:blip r:embed="rId2"/>
          <a:stretch>
            <a:fillRect/>
          </a:stretch>
        </p:blipFill>
        <p:spPr>
          <a:xfrm>
            <a:off x="914400" y="1524000"/>
            <a:ext cx="7975600" cy="5003800"/>
          </a:xfrm>
          <a:prstGeom prst="rect">
            <a:avLst/>
          </a:prstGeom>
        </p:spPr>
      </p:pic>
    </p:spTree>
    <p:extLst>
      <p:ext uri="{BB962C8B-B14F-4D97-AF65-F5344CB8AC3E}">
        <p14:creationId xmlns:p14="http://schemas.microsoft.com/office/powerpoint/2010/main" val="200330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487" y="457200"/>
            <a:ext cx="5617914" cy="792088"/>
          </a:xfrm>
        </p:spPr>
        <p:txBody>
          <a:bodyPr>
            <a:normAutofit/>
          </a:bodyPr>
          <a:lstStyle/>
          <a:p>
            <a:r>
              <a:rPr lang="en-US" sz="3200" dirty="0">
                <a:latin typeface="Open Sans" charset="0"/>
                <a:ea typeface="Open Sans" charset="0"/>
                <a:cs typeface="Open Sans" charset="0"/>
              </a:rPr>
              <a:t>Decision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76400" y="1600200"/>
            <a:ext cx="6591300" cy="5143500"/>
          </a:xfrm>
          <a:prstGeom prst="rect">
            <a:avLst/>
          </a:prstGeom>
        </p:spPr>
      </p:pic>
    </p:spTree>
    <p:extLst>
      <p:ext uri="{BB962C8B-B14F-4D97-AF65-F5344CB8AC3E}">
        <p14:creationId xmlns:p14="http://schemas.microsoft.com/office/powerpoint/2010/main" val="184520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587137"/>
            <a:ext cx="9144000" cy="5270863"/>
          </a:xfrm>
          <a:prstGeom prst="rect">
            <a:avLst/>
          </a:prstGeom>
        </p:spPr>
      </p:pic>
    </p:spTree>
    <p:extLst>
      <p:ext uri="{BB962C8B-B14F-4D97-AF65-F5344CB8AC3E}">
        <p14:creationId xmlns:p14="http://schemas.microsoft.com/office/powerpoint/2010/main" val="47405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3" name="Rectangle 2"/>
          <p:cNvSpPr/>
          <p:nvPr/>
        </p:nvSpPr>
        <p:spPr>
          <a:xfrm>
            <a:off x="1066800" y="1495961"/>
            <a:ext cx="8001000" cy="1323439"/>
          </a:xfrm>
          <a:prstGeom prst="rect">
            <a:avLst/>
          </a:prstGeom>
        </p:spPr>
        <p:txBody>
          <a:bodyPr wrap="square">
            <a:spAutoFit/>
          </a:bodyPr>
          <a:lstStyle/>
          <a:p>
            <a:pPr algn="just"/>
            <a:r>
              <a:rPr lang="en-US" sz="2000" dirty="0">
                <a:latin typeface="Open Sans" charset="0"/>
                <a:ea typeface="Open Sans" charset="0"/>
                <a:cs typeface="Open Sans" charset="0"/>
              </a:rPr>
              <a:t>Create two characters to be implemented in a RPG game (in this case, we choose Skyrim as they open a kit for developer) </a:t>
            </a:r>
          </a:p>
          <a:p>
            <a:pPr algn="just"/>
            <a:r>
              <a:rPr lang="en-US" sz="2000" dirty="0">
                <a:latin typeface="Open Sans" charset="0"/>
                <a:ea typeface="Open Sans" charset="0"/>
                <a:cs typeface="Open Sans" charset="0"/>
              </a:rPr>
              <a:t>The Characters named Max (Male, Left) and Stella (Female, Right)</a:t>
            </a:r>
          </a:p>
          <a:p>
            <a:pPr algn="just"/>
            <a:endParaRPr lang="en-US" sz="2000" dirty="0">
              <a:latin typeface="Open Sans" charset="0"/>
              <a:ea typeface="Open Sans" charset="0"/>
              <a:cs typeface="Open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0" y="2489790"/>
            <a:ext cx="3352800" cy="3530010"/>
          </a:xfrm>
          <a:prstGeom prst="rect">
            <a:avLst/>
          </a:prstGeom>
        </p:spPr>
      </p:pic>
      <p:sp>
        <p:nvSpPr>
          <p:cNvPr id="7" name="Rectangle 6"/>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spTree>
    <p:extLst>
      <p:ext uri="{BB962C8B-B14F-4D97-AF65-F5344CB8AC3E}">
        <p14:creationId xmlns:p14="http://schemas.microsoft.com/office/powerpoint/2010/main" val="42982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3" name="Rectangle 2"/>
          <p:cNvSpPr/>
          <p:nvPr/>
        </p:nvSpPr>
        <p:spPr>
          <a:xfrm>
            <a:off x="990600" y="1542395"/>
            <a:ext cx="8001000" cy="4401205"/>
          </a:xfrm>
          <a:prstGeom prst="rect">
            <a:avLst/>
          </a:prstGeom>
        </p:spPr>
        <p:txBody>
          <a:bodyPr wrap="square">
            <a:spAutoFit/>
          </a:bodyPr>
          <a:lstStyle/>
          <a:p>
            <a:pPr marL="342900" indent="-342900" algn="just">
              <a:buFont typeface="Arial" charset="0"/>
              <a:buChar char="•"/>
            </a:pPr>
            <a:r>
              <a:rPr lang="en-US" sz="2000" dirty="0">
                <a:latin typeface="Open Sans" charset="0"/>
                <a:ea typeface="Open Sans" charset="0"/>
                <a:cs typeface="Open Sans" charset="0"/>
              </a:rPr>
              <a:t>In addition to the mechanics, stories, aesthetics and technologies provided by </a:t>
            </a:r>
            <a:r>
              <a:rPr lang="en-US" sz="2000" dirty="0" err="1">
                <a:latin typeface="Open Sans" charset="0"/>
                <a:ea typeface="Open Sans" charset="0"/>
                <a:cs typeface="Open Sans" charset="0"/>
              </a:rPr>
              <a:t>Skryim</a:t>
            </a:r>
            <a:r>
              <a:rPr lang="en-US" sz="2000" dirty="0">
                <a:latin typeface="Open Sans" charset="0"/>
                <a:ea typeface="Open Sans" charset="0"/>
                <a:cs typeface="Open Sans" charset="0"/>
              </a:rPr>
              <a:t>, a researcher [1] designed two characters and a quest to the game.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The </a:t>
            </a:r>
            <a:r>
              <a:rPr lang="en-US" sz="2000" dirty="0" err="1">
                <a:latin typeface="Open Sans" charset="0"/>
                <a:ea typeface="Open Sans" charset="0"/>
                <a:cs typeface="Open Sans" charset="0"/>
              </a:rPr>
              <a:t>ERiSA</a:t>
            </a:r>
            <a:r>
              <a:rPr lang="en-US" sz="2000" dirty="0">
                <a:latin typeface="Open Sans" charset="0"/>
                <a:ea typeface="Open Sans" charset="0"/>
                <a:cs typeface="Open Sans" charset="0"/>
              </a:rPr>
              <a:t> computational models modify the mechanics for building relationship between player and game companion in the game. However, the researcher used Skyrim's original mechanics for building relationships as a baseline to compare with. </a:t>
            </a:r>
          </a:p>
          <a:p>
            <a:pPr marL="342900" indent="-342900" algn="just">
              <a:buFont typeface="Arial" charset="0"/>
              <a:buChar char="•"/>
            </a:pPr>
            <a:endParaRPr lang="en-US" sz="2000" dirty="0">
              <a:latin typeface="Open Sans" charset="0"/>
              <a:ea typeface="Open Sans" charset="0"/>
              <a:cs typeface="Open Sans" charset="0"/>
            </a:endParaRPr>
          </a:p>
          <a:p>
            <a:pPr marL="342900" indent="-342900" algn="just">
              <a:buFont typeface="Arial" charset="0"/>
              <a:buChar char="•"/>
            </a:pPr>
            <a:r>
              <a:rPr lang="en-US" sz="2000" dirty="0">
                <a:latin typeface="Open Sans" charset="0"/>
                <a:ea typeface="Open Sans" charset="0"/>
                <a:cs typeface="Open Sans" charset="0"/>
              </a:rPr>
              <a:t>The researcher argue that with our proposed computational models implemented to the Skyrim game will increase the player experience (e.g. emotions when playing games), immersion and engagement to the character, game and story.</a:t>
            </a:r>
          </a:p>
        </p:txBody>
      </p:sp>
      <p:sp>
        <p:nvSpPr>
          <p:cNvPr id="5" name="Rectangle 4"/>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spTree>
    <p:extLst>
      <p:ext uri="{BB962C8B-B14F-4D97-AF65-F5344CB8AC3E}">
        <p14:creationId xmlns:p14="http://schemas.microsoft.com/office/powerpoint/2010/main" val="126688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457200"/>
            <a:ext cx="6248399" cy="792088"/>
          </a:xfrm>
        </p:spPr>
        <p:txBody>
          <a:bodyPr>
            <a:normAutofit/>
          </a:bodyPr>
          <a:lstStyle/>
          <a:p>
            <a:pPr algn="ctr"/>
            <a:r>
              <a:rPr lang="en-US" sz="3200" dirty="0">
                <a:latin typeface="Open Sans" charset="0"/>
                <a:ea typeface="Open Sans" charset="0"/>
                <a:cs typeface="Open Sans" charset="0"/>
              </a:rPr>
              <a:t>Decision Tree Implementation</a:t>
            </a:r>
            <a:endParaRPr lang="en-US" dirty="0"/>
          </a:p>
        </p:txBody>
      </p:sp>
      <p:sp>
        <p:nvSpPr>
          <p:cNvPr id="3" name="Rectangle 2"/>
          <p:cNvSpPr/>
          <p:nvPr/>
        </p:nvSpPr>
        <p:spPr>
          <a:xfrm>
            <a:off x="990600" y="1542395"/>
            <a:ext cx="8001000" cy="707886"/>
          </a:xfrm>
          <a:prstGeom prst="rect">
            <a:avLst/>
          </a:prstGeom>
        </p:spPr>
        <p:txBody>
          <a:bodyPr wrap="square">
            <a:spAutoFit/>
          </a:bodyPr>
          <a:lstStyle/>
          <a:p>
            <a:pPr marL="342900" indent="-342900" algn="just">
              <a:buFont typeface="Arial" charset="0"/>
              <a:buChar char="•"/>
            </a:pPr>
            <a:r>
              <a:rPr lang="en-US" sz="2000" dirty="0">
                <a:latin typeface="Open Sans" charset="0"/>
                <a:ea typeface="Open Sans" charset="0"/>
                <a:cs typeface="Open Sans" charset="0"/>
              </a:rPr>
              <a:t>The researcher designed two game companions with opposite personality to interact with.</a:t>
            </a:r>
          </a:p>
        </p:txBody>
      </p:sp>
      <p:sp>
        <p:nvSpPr>
          <p:cNvPr id="5" name="Rectangle 4"/>
          <p:cNvSpPr/>
          <p:nvPr/>
        </p:nvSpPr>
        <p:spPr>
          <a:xfrm>
            <a:off x="0" y="6119336"/>
            <a:ext cx="9144000" cy="738664"/>
          </a:xfrm>
          <a:prstGeom prst="rect">
            <a:avLst/>
          </a:prstGeom>
        </p:spPr>
        <p:txBody>
          <a:bodyPr wrap="square">
            <a:spAutoFit/>
          </a:bodyPr>
          <a:lstStyle/>
          <a:p>
            <a:pPr algn="just"/>
            <a:r>
              <a:rPr lang="en-US" sz="1400" dirty="0">
                <a:latin typeface="Open Sans" charset="0"/>
                <a:ea typeface="Open Sans" charset="0"/>
                <a:cs typeface="Open Sans" charset="0"/>
              </a:rPr>
              <a:t>[1] Chowanda, A., </a:t>
            </a:r>
            <a:r>
              <a:rPr lang="en-US" sz="1400" dirty="0" err="1">
                <a:latin typeface="Open Sans" charset="0"/>
                <a:ea typeface="Open Sans" charset="0"/>
                <a:cs typeface="Open Sans" charset="0"/>
              </a:rPr>
              <a:t>Flintham</a:t>
            </a:r>
            <a:r>
              <a:rPr lang="en-US" sz="1400" dirty="0">
                <a:latin typeface="Open Sans" charset="0"/>
                <a:ea typeface="Open Sans" charset="0"/>
                <a:cs typeface="Open Sans" charset="0"/>
              </a:rPr>
              <a:t>, M., </a:t>
            </a:r>
            <a:r>
              <a:rPr lang="en-US" sz="1400" dirty="0" err="1">
                <a:latin typeface="Open Sans" charset="0"/>
                <a:ea typeface="Open Sans" charset="0"/>
                <a:cs typeface="Open Sans" charset="0"/>
              </a:rPr>
              <a:t>Blanchfield</a:t>
            </a:r>
            <a:r>
              <a:rPr lang="en-US" sz="1400" dirty="0">
                <a:latin typeface="Open Sans" charset="0"/>
                <a:ea typeface="Open Sans" charset="0"/>
                <a:cs typeface="Open Sans" charset="0"/>
              </a:rPr>
              <a:t>, P., &amp; </a:t>
            </a:r>
            <a:r>
              <a:rPr lang="en-US" sz="1400" dirty="0" err="1">
                <a:latin typeface="Open Sans" charset="0"/>
                <a:ea typeface="Open Sans" charset="0"/>
                <a:cs typeface="Open Sans" charset="0"/>
              </a:rPr>
              <a:t>Valstar</a:t>
            </a:r>
            <a:r>
              <a:rPr lang="en-US" sz="1400" dirty="0">
                <a:latin typeface="Open Sans" charset="0"/>
                <a:ea typeface="Open Sans" charset="0"/>
                <a:cs typeface="Open Sans" charset="0"/>
              </a:rPr>
              <a:t>, M. (2016, September). Playing with social and emotional game companions. In International Conference on Intelligent Virtual Agents (pp. 85-95). Springer International Publishing.</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62200" y="2257588"/>
            <a:ext cx="5517956" cy="3741628"/>
          </a:xfrm>
          <a:prstGeom prst="rect">
            <a:avLst/>
          </a:prstGeom>
        </p:spPr>
      </p:pic>
    </p:spTree>
    <p:extLst>
      <p:ext uri="{BB962C8B-B14F-4D97-AF65-F5344CB8AC3E}">
        <p14:creationId xmlns:p14="http://schemas.microsoft.com/office/powerpoint/2010/main" val="29525493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209</TotalTime>
  <Words>914</Words>
  <Application>Microsoft Office PowerPoint</Application>
  <PresentationFormat>On-screen Show (4:3)</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Calibri</vt:lpstr>
      <vt:lpstr>Open Sans</vt:lpstr>
      <vt:lpstr>Tahoma</vt:lpstr>
      <vt:lpstr>Template PPT 2015</vt:lpstr>
      <vt:lpstr>Algorithm Implementation in Game I  Session 13</vt:lpstr>
      <vt:lpstr>Learning Objective</vt:lpstr>
      <vt:lpstr>Contents</vt:lpstr>
      <vt:lpstr>Algorithms For Behaviours</vt:lpstr>
      <vt:lpstr>Decision Tree</vt:lpstr>
      <vt:lpstr>Decision Tree Implementation</vt:lpstr>
      <vt:lpstr>Decision Tree Implementation</vt:lpstr>
      <vt:lpstr>Decision Tree Implementation</vt:lpstr>
      <vt:lpstr>Decision Tree Implementation</vt:lpstr>
      <vt:lpstr>Decision Tree Implementation</vt:lpstr>
      <vt:lpstr>Decision Tree Implementation</vt:lpstr>
      <vt:lpstr>Decision Tree Implementation</vt:lpstr>
      <vt:lpstr>Decision Tree Implementation</vt:lpstr>
      <vt:lpstr>Decision Tree Implementation</vt:lpstr>
      <vt:lpstr>Decision Tree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39</cp:revision>
  <dcterms:created xsi:type="dcterms:W3CDTF">2015-05-04T03:33:03Z</dcterms:created>
  <dcterms:modified xsi:type="dcterms:W3CDTF">2017-11-29T07:57:16Z</dcterms:modified>
</cp:coreProperties>
</file>