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65" r:id="rId3"/>
    <p:sldId id="264" r:id="rId4"/>
    <p:sldId id="273" r:id="rId5"/>
    <p:sldId id="274" r:id="rId6"/>
    <p:sldId id="275" r:id="rId7"/>
    <p:sldId id="276" r:id="rId8"/>
    <p:sldId id="277" r:id="rId9"/>
    <p:sldId id="278"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73"/>
            <p14:sldId id="274"/>
            <p14:sldId id="275"/>
            <p14:sldId id="276"/>
            <p14:sldId id="277"/>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aai.org/Papers/AIIDE/2005/AIIDE05-01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Tactical &amp; Strategic AI</a:t>
            </a:r>
            <a:br>
              <a:rPr lang="en-AU" dirty="0">
                <a:solidFill>
                  <a:schemeClr val="bg1"/>
                </a:solidFill>
              </a:rPr>
            </a:br>
            <a:br>
              <a:rPr lang="en-AU" dirty="0">
                <a:solidFill>
                  <a:schemeClr val="bg1"/>
                </a:solidFill>
              </a:rPr>
            </a:br>
            <a:r>
              <a:rPr lang="en-US" sz="2800" dirty="0">
                <a:solidFill>
                  <a:schemeClr val="bg1"/>
                </a:solidFill>
              </a:rPr>
              <a:t>Session 15</a:t>
            </a:r>
          </a:p>
        </p:txBody>
      </p:sp>
    </p:spTree>
    <p:extLst>
      <p:ext uri="{BB962C8B-B14F-4D97-AF65-F5344CB8AC3E}">
        <p14:creationId xmlns:p14="http://schemas.microsoft.com/office/powerpoint/2010/main" val="420442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 Explain concepts of AI Techniques in Games</a:t>
            </a:r>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Waypoint Tactics</a:t>
            </a:r>
          </a:p>
          <a:p>
            <a:r>
              <a:rPr lang="en-US" sz="2200" dirty="0"/>
              <a:t>Tactical Analyses</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Waypoint Tactics</a:t>
            </a:r>
          </a:p>
        </p:txBody>
      </p:sp>
      <p:sp>
        <p:nvSpPr>
          <p:cNvPr id="8" name="Rectangle 7"/>
          <p:cNvSpPr/>
          <p:nvPr/>
        </p:nvSpPr>
        <p:spPr>
          <a:xfrm>
            <a:off x="1066799" y="1898571"/>
            <a:ext cx="7924801"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Open Sans"/>
              </a:rPr>
              <a:t>A waypoint is a single position in the game level. Pathfinding uses nodes as intermediate points along a route through the level. This was the original use of waypoints, and the techniques in this section grew naturally from extending the data needed for pathfinding to allow other kinds of decision making.</a:t>
            </a:r>
          </a:p>
          <a:p>
            <a:pPr marL="342900" indent="-342900" algn="just">
              <a:buFont typeface="Arial" panose="020B0604020202020204" pitchFamily="34" charset="0"/>
              <a:buChar char="•"/>
            </a:pPr>
            <a:r>
              <a:rPr lang="en-US" sz="2200" dirty="0">
                <a:latin typeface="Open Sans"/>
              </a:rPr>
              <a:t>More common in games is the use of tactical locations to represent defensive locations, or cover points. </a:t>
            </a:r>
          </a:p>
          <a:p>
            <a:pPr marL="342900" indent="-342900" algn="just">
              <a:buFont typeface="Arial" panose="020B0604020202020204" pitchFamily="34" charset="0"/>
              <a:buChar char="•"/>
            </a:pPr>
            <a:r>
              <a:rPr lang="en-US" sz="2200" dirty="0">
                <a:latin typeface="Open Sans"/>
              </a:rPr>
              <a:t>In a static area of the game, the designer will typically mark locations behind barrels or protruding walls as being good cover points. When a character engages the enemy, it will move to the nearest cover point in order to provide itself with some shelter</a:t>
            </a:r>
          </a:p>
        </p:txBody>
      </p:sp>
    </p:spTree>
    <p:extLst>
      <p:ext uri="{BB962C8B-B14F-4D97-AF65-F5344CB8AC3E}">
        <p14:creationId xmlns:p14="http://schemas.microsoft.com/office/powerpoint/2010/main" val="30218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Tactical Analyses</a:t>
            </a:r>
          </a:p>
        </p:txBody>
      </p:sp>
      <p:sp>
        <p:nvSpPr>
          <p:cNvPr id="8" name="Rectangle 7"/>
          <p:cNvSpPr/>
          <p:nvPr/>
        </p:nvSpPr>
        <p:spPr>
          <a:xfrm>
            <a:off x="1066799" y="1898571"/>
            <a:ext cx="7924801"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Open Sans"/>
              </a:rPr>
              <a:t>There are unlimited different ways to use waypoints to represent tactical information, such as:</a:t>
            </a:r>
          </a:p>
          <a:p>
            <a:pPr marL="800100" lvl="1" indent="-342900" algn="just">
              <a:buFont typeface="Wingdings" panose="05000000000000000000" pitchFamily="2" charset="2"/>
              <a:buChar char="ü"/>
            </a:pPr>
            <a:r>
              <a:rPr lang="en-US" sz="2200" dirty="0">
                <a:latin typeface="Open Sans"/>
              </a:rPr>
              <a:t>Mark fire points where a large arc of fire can be achieved</a:t>
            </a:r>
          </a:p>
          <a:p>
            <a:pPr marL="800100" lvl="1" indent="-342900" algn="just">
              <a:buFont typeface="Wingdings" panose="05000000000000000000" pitchFamily="2" charset="2"/>
              <a:buChar char="ü"/>
            </a:pPr>
            <a:r>
              <a:rPr lang="en-US" sz="2200" dirty="0">
                <a:latin typeface="Open Sans"/>
              </a:rPr>
              <a:t>Power-up points where power-ups are likely to respawn</a:t>
            </a:r>
          </a:p>
          <a:p>
            <a:pPr marL="800100" lvl="1" indent="-342900" algn="just">
              <a:buFont typeface="Wingdings" panose="05000000000000000000" pitchFamily="2" charset="2"/>
              <a:buChar char="ü"/>
            </a:pPr>
            <a:r>
              <a:rPr lang="en-US" sz="2200" dirty="0">
                <a:latin typeface="Open Sans"/>
              </a:rPr>
              <a:t>Reconnaissance points where a large area can be viewed easily</a:t>
            </a:r>
          </a:p>
          <a:p>
            <a:pPr marL="800100" lvl="1" indent="-342900" algn="just">
              <a:buFont typeface="Wingdings" panose="05000000000000000000" pitchFamily="2" charset="2"/>
              <a:buChar char="ü"/>
            </a:pPr>
            <a:r>
              <a:rPr lang="en-US" sz="2200" dirty="0">
                <a:latin typeface="Open Sans"/>
              </a:rPr>
              <a:t>Quick exit points where characters can hide with many escape options if they are found</a:t>
            </a:r>
          </a:p>
          <a:p>
            <a:pPr marL="800100" lvl="1" indent="-342900" algn="just">
              <a:buFont typeface="Wingdings" panose="05000000000000000000" pitchFamily="2" charset="2"/>
              <a:buChar char="ü"/>
            </a:pPr>
            <a:r>
              <a:rPr lang="en-US" sz="2200" dirty="0">
                <a:latin typeface="Open Sans"/>
              </a:rPr>
              <a:t>Etc.</a:t>
            </a:r>
          </a:p>
          <a:p>
            <a:pPr algn="just"/>
            <a:endParaRPr lang="en-US" sz="2200" dirty="0">
              <a:latin typeface="Open Sans"/>
            </a:endParaRPr>
          </a:p>
          <a:p>
            <a:pPr marL="342900" indent="-342900" algn="just">
              <a:buFont typeface="Arial" panose="020B0604020202020204" pitchFamily="34" charset="0"/>
              <a:buChar char="•"/>
            </a:pPr>
            <a:r>
              <a:rPr lang="en-US" sz="2200" dirty="0">
                <a:latin typeface="Open Sans"/>
              </a:rPr>
              <a:t>Tactical points can even be locations to avoid, such as ambush hotspots, exposed areas, or sinking sand.</a:t>
            </a:r>
          </a:p>
        </p:txBody>
      </p:sp>
    </p:spTree>
    <p:extLst>
      <p:ext uri="{BB962C8B-B14F-4D97-AF65-F5344CB8AC3E}">
        <p14:creationId xmlns:p14="http://schemas.microsoft.com/office/powerpoint/2010/main" val="220938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Tactical Analyses</a:t>
            </a:r>
          </a:p>
        </p:txBody>
      </p:sp>
      <p:sp>
        <p:nvSpPr>
          <p:cNvPr id="8" name="Rectangle 7"/>
          <p:cNvSpPr/>
          <p:nvPr/>
        </p:nvSpPr>
        <p:spPr>
          <a:xfrm>
            <a:off x="5257800" y="2133600"/>
            <a:ext cx="3733800" cy="3816429"/>
          </a:xfrm>
          <a:prstGeom prst="rect">
            <a:avLst/>
          </a:prstGeom>
        </p:spPr>
        <p:txBody>
          <a:bodyPr wrap="square">
            <a:spAutoFit/>
          </a:bodyPr>
          <a:lstStyle/>
          <a:p>
            <a:pPr algn="just"/>
            <a:r>
              <a:rPr lang="en-US" sz="2200" dirty="0">
                <a:latin typeface="Open Sans"/>
              </a:rPr>
              <a:t>Locations for cover and sniper fire are not very useful as part of a pathfinding graph. Although it is most common to combine the two sets of waypoints, it may provide more efficient pathfinding to have a separate pathfinding graph and tactical location set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3352800" cy="220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419600"/>
            <a:ext cx="2811081" cy="207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66799" y="1676400"/>
            <a:ext cx="7924801" cy="430887"/>
          </a:xfrm>
          <a:prstGeom prst="rect">
            <a:avLst/>
          </a:prstGeom>
        </p:spPr>
        <p:txBody>
          <a:bodyPr wrap="square">
            <a:spAutoFit/>
          </a:bodyPr>
          <a:lstStyle/>
          <a:p>
            <a:pPr marL="342900" indent="-342900" algn="just">
              <a:buFont typeface="Arial" panose="020B0604020202020204" pitchFamily="34" charset="0"/>
              <a:buChar char="•"/>
            </a:pPr>
            <a:r>
              <a:rPr lang="en-US" sz="2200" b="1" dirty="0">
                <a:latin typeface="Open Sans"/>
              </a:rPr>
              <a:t>A Set of Locations</a:t>
            </a:r>
          </a:p>
        </p:txBody>
      </p:sp>
    </p:spTree>
    <p:extLst>
      <p:ext uri="{BB962C8B-B14F-4D97-AF65-F5344CB8AC3E}">
        <p14:creationId xmlns:p14="http://schemas.microsoft.com/office/powerpoint/2010/main" val="80061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Tactical Analyses</a:t>
            </a:r>
          </a:p>
        </p:txBody>
      </p:sp>
      <p:sp>
        <p:nvSpPr>
          <p:cNvPr id="8" name="Rectangle 7"/>
          <p:cNvSpPr/>
          <p:nvPr/>
        </p:nvSpPr>
        <p:spPr>
          <a:xfrm>
            <a:off x="1219200" y="2133600"/>
            <a:ext cx="7772400" cy="415498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Open Sans"/>
              </a:rPr>
              <a:t>The simplest way to bring tactical information into the decision making process is to give the decision maker access to it in the same way as it has access to other information about the game world</a:t>
            </a:r>
          </a:p>
          <a:p>
            <a:pPr marL="342900" indent="-342900" algn="just">
              <a:buFont typeface="Arial" panose="020B0604020202020204" pitchFamily="34" charset="0"/>
              <a:buChar char="•"/>
            </a:pPr>
            <a:endParaRPr lang="en-US" sz="2200" dirty="0">
              <a:latin typeface="Open Sans"/>
            </a:endParaRPr>
          </a:p>
          <a:p>
            <a:pPr marL="342900" indent="-342900" algn="just">
              <a:buFont typeface="Arial" panose="020B0604020202020204" pitchFamily="34" charset="0"/>
              <a:buChar char="•"/>
            </a:pPr>
            <a:r>
              <a:rPr lang="en-US" sz="2200" dirty="0">
                <a:latin typeface="Open Sans"/>
              </a:rPr>
              <a:t>If we want to use a decision tree, for example, we could allow decisions to be made based on the tactical context of the character. We might make a decision based on the nearest cover point</a:t>
            </a:r>
          </a:p>
          <a:p>
            <a:pPr marL="342900" indent="-342900" algn="just">
              <a:buFont typeface="Arial" panose="020B0604020202020204" pitchFamily="34" charset="0"/>
              <a:buChar char="•"/>
            </a:pPr>
            <a:endParaRPr lang="en-US" sz="2200" dirty="0">
              <a:latin typeface="Open Sans"/>
            </a:endParaRPr>
          </a:p>
          <a:p>
            <a:pPr marL="342900" indent="-342900" algn="just">
              <a:buFont typeface="Arial" panose="020B0604020202020204" pitchFamily="34" charset="0"/>
              <a:buChar char="•"/>
            </a:pPr>
            <a:r>
              <a:rPr lang="en-US" sz="2200" dirty="0">
                <a:latin typeface="Open Sans"/>
              </a:rPr>
              <a:t>if we are using a state machine we might only trigger certain transitions based on the availability of waypoints</a:t>
            </a:r>
          </a:p>
        </p:txBody>
      </p:sp>
      <p:sp>
        <p:nvSpPr>
          <p:cNvPr id="7" name="Rectangle 6"/>
          <p:cNvSpPr/>
          <p:nvPr/>
        </p:nvSpPr>
        <p:spPr>
          <a:xfrm>
            <a:off x="1066799" y="1676400"/>
            <a:ext cx="7924801" cy="461665"/>
          </a:xfrm>
          <a:prstGeom prst="rect">
            <a:avLst/>
          </a:prstGeom>
        </p:spPr>
        <p:txBody>
          <a:bodyPr wrap="square">
            <a:spAutoFit/>
          </a:bodyPr>
          <a:lstStyle/>
          <a:p>
            <a:pPr algn="just"/>
            <a:r>
              <a:rPr lang="en-US" sz="2400" b="1" dirty="0">
                <a:latin typeface="Open Sans"/>
              </a:rPr>
              <a:t>Using Tactical Information Like Any Other Data</a:t>
            </a:r>
            <a:endParaRPr lang="en-US" sz="2200" b="1" dirty="0">
              <a:latin typeface="Open Sans"/>
            </a:endParaRPr>
          </a:p>
        </p:txBody>
      </p:sp>
    </p:spTree>
    <p:extLst>
      <p:ext uri="{BB962C8B-B14F-4D97-AF65-F5344CB8AC3E}">
        <p14:creationId xmlns:p14="http://schemas.microsoft.com/office/powerpoint/2010/main" val="29536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Tactical Analyses</a:t>
            </a:r>
          </a:p>
        </p:txBody>
      </p:sp>
      <p:sp>
        <p:nvSpPr>
          <p:cNvPr id="7" name="Rectangle 6"/>
          <p:cNvSpPr/>
          <p:nvPr/>
        </p:nvSpPr>
        <p:spPr>
          <a:xfrm>
            <a:off x="1066799" y="1676400"/>
            <a:ext cx="7924801" cy="461665"/>
          </a:xfrm>
          <a:prstGeom prst="rect">
            <a:avLst/>
          </a:prstGeom>
        </p:spPr>
        <p:txBody>
          <a:bodyPr wrap="square">
            <a:spAutoFit/>
          </a:bodyPr>
          <a:lstStyle/>
          <a:p>
            <a:pPr algn="just"/>
            <a:r>
              <a:rPr lang="en-US" sz="2400" b="1" dirty="0">
                <a:latin typeface="Open Sans"/>
              </a:rPr>
              <a:t>Example Tactical information in Decision Tree</a:t>
            </a:r>
            <a:endParaRPr lang="en-US" sz="2200" b="1" dirty="0">
              <a:latin typeface="Open Sans"/>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76338"/>
            <a:ext cx="7467600" cy="3740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36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a:t>
            </a:r>
            <a:r>
              <a:rPr lang="en-US" sz="2200">
                <a:latin typeface="Open Sans"/>
                <a:ea typeface="Tahoma" panose="020B0604030504040204" pitchFamily="34" charset="0"/>
                <a:cs typeface="Tahoma" panose="020B0604030504040204" pitchFamily="34" charset="0"/>
              </a:rPr>
              <a:t>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Hierarchical Plan Representations for Encoding Strategic Game AI, </a:t>
            </a:r>
            <a:r>
              <a:rPr lang="en-AU" sz="2200" dirty="0">
                <a:latin typeface="Open Sans"/>
                <a:ea typeface="Tahoma" panose="020B0604030504040204" pitchFamily="34" charset="0"/>
                <a:cs typeface="Tahoma" panose="020B0604030504040204" pitchFamily="34" charset="0"/>
                <a:hlinkClick r:id="rId2"/>
              </a:rPr>
              <a:t>http://www.aaai.org/Papers/AIIDE/2005/AIIDE05-011.pdf</a:t>
            </a:r>
            <a:r>
              <a:rPr lang="en-AU" sz="2200" dirty="0">
                <a:latin typeface="Open Sans"/>
                <a:ea typeface="Tahoma" panose="020B0604030504040204" pitchFamily="34" charset="0"/>
                <a:cs typeface="Tahoma" panose="020B0604030504040204" pitchFamily="34" charset="0"/>
              </a:rPr>
              <a:t> </a:t>
            </a: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554979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174</TotalTime>
  <Words>454</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Calibri</vt:lpstr>
      <vt:lpstr>Open Sans</vt:lpstr>
      <vt:lpstr>Tahoma</vt:lpstr>
      <vt:lpstr>Wingdings</vt:lpstr>
      <vt:lpstr>Template PPT 2015</vt:lpstr>
      <vt:lpstr>Tactical &amp; Strategic AI  Session 15</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19</cp:revision>
  <dcterms:created xsi:type="dcterms:W3CDTF">2015-05-04T03:33:03Z</dcterms:created>
  <dcterms:modified xsi:type="dcterms:W3CDTF">2017-11-29T07:59:34Z</dcterms:modified>
</cp:coreProperties>
</file>