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6" r:id="rId2"/>
    <p:sldId id="296" r:id="rId3"/>
    <p:sldId id="264" r:id="rId4"/>
    <p:sldId id="268" r:id="rId5"/>
    <p:sldId id="269" r:id="rId6"/>
    <p:sldId id="270" r:id="rId7"/>
    <p:sldId id="271" r:id="rId8"/>
    <p:sldId id="272" r:id="rId9"/>
    <p:sldId id="273" r:id="rId10"/>
    <p:sldId id="274" r:id="rId11"/>
    <p:sldId id="279" r:id="rId12"/>
    <p:sldId id="292" r:id="rId13"/>
    <p:sldId id="293" r:id="rId14"/>
    <p:sldId id="294" r:id="rId15"/>
    <p:sldId id="275" r:id="rId16"/>
    <p:sldId id="276" r:id="rId17"/>
    <p:sldId id="277" r:id="rId18"/>
    <p:sldId id="295" r:id="rId1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96"/>
            <p14:sldId id="264"/>
            <p14:sldId id="268"/>
            <p14:sldId id="269"/>
            <p14:sldId id="270"/>
            <p14:sldId id="271"/>
            <p14:sldId id="272"/>
            <p14:sldId id="273"/>
            <p14:sldId id="274"/>
            <p14:sldId id="279"/>
            <p14:sldId id="292"/>
            <p14:sldId id="293"/>
            <p14:sldId id="294"/>
            <p14:sldId id="275"/>
            <p14:sldId id="276"/>
            <p14:sldId id="277"/>
            <p14:sldId id="2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F026A0-0EDC-4364-BEB7-F770D4861FE0}" type="datetimeFigureOut">
              <a:rPr lang="en-US" smtClean="0"/>
              <a:t>11/29/2017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2EAB9F-6A91-4337-B3D1-355F66A7EC69}" type="slidenum">
              <a:rPr lang="en-US" smtClean="0"/>
              <a:t>‹#›</a:t>
            </a:fld>
            <a:endParaRPr lang="en-US"/>
          </a:p>
        </p:txBody>
      </p:sp>
    </p:spTree>
    <p:extLst>
      <p:ext uri="{BB962C8B-B14F-4D97-AF65-F5344CB8AC3E}">
        <p14:creationId xmlns:p14="http://schemas.microsoft.com/office/powerpoint/2010/main" val="4133009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3124200" y="808112"/>
            <a:ext cx="5617914" cy="792088"/>
          </a:xfrm>
        </p:spPr>
        <p:txBody>
          <a:bodyPr>
            <a:normAutofit/>
          </a:bodyPr>
          <a:lstStyle>
            <a:lvl1pPr algn="l">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29/11/2017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219200" y="2133600"/>
            <a:ext cx="7529264" cy="4335823"/>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16" name="Subtitle 2"/>
          <p:cNvSpPr>
            <a:spLocks noGrp="1"/>
          </p:cNvSpPr>
          <p:nvPr>
            <p:ph type="subTitle" idx="13"/>
          </p:nvPr>
        </p:nvSpPr>
        <p:spPr>
          <a:xfrm>
            <a:off x="1219200" y="1629544"/>
            <a:ext cx="75265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dirty="0"/>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29/11/2017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29/11/2017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aai.org/Papers/AIIDE/2008/AIIDE08-036.pdf" TargetMode="External"/><Relationship Id="rId2" Type="http://schemas.openxmlformats.org/officeDocument/2006/relationships/hyperlink" Target="http://reinforcementlearning.ai-depo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000" dirty="0">
                <a:solidFill>
                  <a:schemeClr val="bg1"/>
                </a:solidFill>
                <a:latin typeface="Open Sans"/>
              </a:rPr>
              <a:t>Course			: COMP6228 – Artificial Intelligence</a:t>
            </a:r>
          </a:p>
          <a:p>
            <a:pPr>
              <a:spcBef>
                <a:spcPct val="20000"/>
              </a:spcBef>
              <a:tabLst>
                <a:tab pos="1320800" algn="l"/>
                <a:tab pos="2054225" algn="l"/>
              </a:tabLst>
            </a:pPr>
            <a:r>
              <a:rPr lang="en-US" sz="2000" dirty="0">
                <a:solidFill>
                  <a:schemeClr val="bg1"/>
                </a:solidFill>
                <a:latin typeface="Open Sans"/>
              </a:rPr>
              <a:t>Effective Period		: February 2018</a:t>
            </a:r>
            <a:endParaRPr lang="en-US" sz="12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Decision Learning I</a:t>
            </a:r>
            <a:br>
              <a:rPr lang="en-AU" dirty="0">
                <a:solidFill>
                  <a:schemeClr val="bg1"/>
                </a:solidFill>
              </a:rPr>
            </a:br>
            <a:br>
              <a:rPr lang="en-AU" dirty="0">
                <a:solidFill>
                  <a:schemeClr val="bg1"/>
                </a:solidFill>
              </a:rPr>
            </a:br>
            <a:r>
              <a:rPr lang="en-US" sz="2800" dirty="0">
                <a:solidFill>
                  <a:schemeClr val="bg1"/>
                </a:solidFill>
              </a:rPr>
              <a:t>Session </a:t>
            </a:r>
            <a:r>
              <a:rPr lang="en-US" sz="2800" dirty="0"/>
              <a:t>23</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 Learning</a:t>
            </a:r>
          </a:p>
        </p:txBody>
      </p:sp>
      <p:sp>
        <p:nvSpPr>
          <p:cNvPr id="8" name="Rectangle 7"/>
          <p:cNvSpPr/>
          <p:nvPr/>
        </p:nvSpPr>
        <p:spPr>
          <a:xfrm>
            <a:off x="1066799" y="1602462"/>
            <a:ext cx="7924802" cy="4832092"/>
          </a:xfrm>
          <a:prstGeom prst="rect">
            <a:avLst/>
          </a:prstGeom>
        </p:spPr>
        <p:txBody>
          <a:bodyPr wrap="square">
            <a:spAutoFit/>
          </a:bodyPr>
          <a:lstStyle/>
          <a:p>
            <a:pPr algn="just"/>
            <a:r>
              <a:rPr lang="en-GB" sz="2200" b="1" dirty="0">
                <a:latin typeface="Open Sans"/>
              </a:rPr>
              <a:t>ID3</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 basic ID3 algorithm uses the set of observation–action examples. Observations in ID3 are usually called “attributes.” The algorithm starts with a single leaf node in a decision tree and assigns a set of examples to the leaf node.</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It then splits its current node (initially the single start node) so that it divides the examples into two groups.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This algorithm is recursive: starting from a single node it replaces them with decisions until the whole decision tree has been created</a:t>
            </a:r>
            <a:endParaRPr lang="en-US" sz="2200" dirty="0">
              <a:latin typeface="Open Sans"/>
            </a:endParaRPr>
          </a:p>
        </p:txBody>
      </p:sp>
    </p:spTree>
    <p:extLst>
      <p:ext uri="{BB962C8B-B14F-4D97-AF65-F5344CB8AC3E}">
        <p14:creationId xmlns:p14="http://schemas.microsoft.com/office/powerpoint/2010/main" val="121595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 Learning</a:t>
            </a:r>
          </a:p>
        </p:txBody>
      </p:sp>
      <p:sp>
        <p:nvSpPr>
          <p:cNvPr id="8" name="Rectangle 7"/>
          <p:cNvSpPr/>
          <p:nvPr/>
        </p:nvSpPr>
        <p:spPr>
          <a:xfrm>
            <a:off x="1066799" y="1602462"/>
            <a:ext cx="7924802" cy="5278368"/>
          </a:xfrm>
          <a:prstGeom prst="rect">
            <a:avLst/>
          </a:prstGeom>
        </p:spPr>
        <p:txBody>
          <a:bodyPr wrap="square">
            <a:spAutoFit/>
          </a:bodyPr>
          <a:lstStyle/>
          <a:p>
            <a:pPr algn="just"/>
            <a:r>
              <a:rPr lang="en-GB" sz="2200" b="1" dirty="0">
                <a:latin typeface="Open Sans"/>
              </a:rPr>
              <a:t>Example</a:t>
            </a:r>
          </a:p>
          <a:p>
            <a:pPr algn="just">
              <a:lnSpc>
                <a:spcPct val="90000"/>
              </a:lnSpc>
            </a:pPr>
            <a:r>
              <a:rPr lang="en-US" sz="2200" dirty="0">
                <a:latin typeface="Open Sans"/>
                <a:cs typeface="Tahoma" pitchFamily="34" charset="0"/>
              </a:rPr>
              <a:t>Problem: decide whether to wait for a table at a restaurant, based on the following attributes:</a:t>
            </a:r>
          </a:p>
          <a:p>
            <a:pPr algn="just">
              <a:lnSpc>
                <a:spcPct val="90000"/>
              </a:lnSpc>
            </a:pPr>
            <a:endParaRPr lang="en-US" sz="2200" dirty="0">
              <a:latin typeface="Open Sans"/>
              <a:cs typeface="Tahoma" pitchFamily="34" charset="0"/>
            </a:endParaRPr>
          </a:p>
          <a:p>
            <a:pPr marL="914400" lvl="1" indent="-457200" algn="just">
              <a:lnSpc>
                <a:spcPct val="90000"/>
              </a:lnSpc>
              <a:buFontTx/>
              <a:buAutoNum type="arabicPeriod"/>
            </a:pPr>
            <a:r>
              <a:rPr lang="en-US" sz="2200" dirty="0">
                <a:latin typeface="Open Sans"/>
                <a:cs typeface="Tahoma" pitchFamily="34" charset="0"/>
              </a:rPr>
              <a:t>Alternate: is there an alternative restaurant nearby?</a:t>
            </a:r>
          </a:p>
          <a:p>
            <a:pPr marL="914400" lvl="1" indent="-457200" algn="just">
              <a:lnSpc>
                <a:spcPct val="90000"/>
              </a:lnSpc>
              <a:buFontTx/>
              <a:buAutoNum type="arabicPeriod"/>
            </a:pPr>
            <a:r>
              <a:rPr lang="en-US" sz="2200" dirty="0">
                <a:latin typeface="Open Sans"/>
                <a:cs typeface="Tahoma" pitchFamily="34" charset="0"/>
              </a:rPr>
              <a:t>Bar: is there a comfortable bar area to wait in?</a:t>
            </a:r>
          </a:p>
          <a:p>
            <a:pPr marL="914400" lvl="1" indent="-457200" algn="just">
              <a:lnSpc>
                <a:spcPct val="90000"/>
              </a:lnSpc>
              <a:buFontTx/>
              <a:buAutoNum type="arabicPeriod"/>
            </a:pPr>
            <a:r>
              <a:rPr lang="en-US" sz="2200" dirty="0">
                <a:latin typeface="Open Sans"/>
                <a:cs typeface="Tahoma" pitchFamily="34" charset="0"/>
              </a:rPr>
              <a:t>Fri/Sat: is today Friday or Saturday?</a:t>
            </a:r>
          </a:p>
          <a:p>
            <a:pPr marL="914400" lvl="1" indent="-457200" algn="just">
              <a:lnSpc>
                <a:spcPct val="90000"/>
              </a:lnSpc>
              <a:buFontTx/>
              <a:buAutoNum type="arabicPeriod"/>
            </a:pPr>
            <a:r>
              <a:rPr lang="en-US" sz="2200" dirty="0">
                <a:latin typeface="Open Sans"/>
                <a:cs typeface="Tahoma" pitchFamily="34" charset="0"/>
              </a:rPr>
              <a:t>Hungry: are we hungry?</a:t>
            </a:r>
          </a:p>
          <a:p>
            <a:pPr marL="914400" lvl="1" indent="-457200" algn="just">
              <a:lnSpc>
                <a:spcPct val="90000"/>
              </a:lnSpc>
              <a:buFontTx/>
              <a:buAutoNum type="arabicPeriod"/>
            </a:pPr>
            <a:r>
              <a:rPr lang="en-US" sz="2200" dirty="0">
                <a:latin typeface="Open Sans"/>
                <a:cs typeface="Tahoma" pitchFamily="34" charset="0"/>
              </a:rPr>
              <a:t>Patrons: number of people in the restaurant (None, Some, Full)</a:t>
            </a:r>
          </a:p>
          <a:p>
            <a:pPr marL="914400" lvl="1" indent="-457200" algn="just">
              <a:lnSpc>
                <a:spcPct val="90000"/>
              </a:lnSpc>
              <a:buFontTx/>
              <a:buAutoNum type="arabicPeriod"/>
            </a:pPr>
            <a:r>
              <a:rPr lang="en-US" sz="2200" dirty="0">
                <a:latin typeface="Open Sans"/>
                <a:cs typeface="Tahoma" pitchFamily="34" charset="0"/>
              </a:rPr>
              <a:t>Price: price range ($, $$, $$$)</a:t>
            </a:r>
          </a:p>
          <a:p>
            <a:pPr marL="914400" lvl="1" indent="-457200" algn="just">
              <a:lnSpc>
                <a:spcPct val="90000"/>
              </a:lnSpc>
              <a:buFontTx/>
              <a:buAutoNum type="arabicPeriod"/>
            </a:pPr>
            <a:r>
              <a:rPr lang="en-US" sz="2200" dirty="0">
                <a:latin typeface="Open Sans"/>
                <a:cs typeface="Tahoma" pitchFamily="34" charset="0"/>
              </a:rPr>
              <a:t>Raining: is it raining outside?</a:t>
            </a:r>
          </a:p>
          <a:p>
            <a:pPr marL="914400" lvl="1" indent="-457200" algn="just">
              <a:lnSpc>
                <a:spcPct val="90000"/>
              </a:lnSpc>
              <a:buFontTx/>
              <a:buAutoNum type="arabicPeriod"/>
            </a:pPr>
            <a:r>
              <a:rPr lang="en-US" sz="2200" dirty="0">
                <a:latin typeface="Open Sans"/>
                <a:cs typeface="Tahoma" pitchFamily="34" charset="0"/>
              </a:rPr>
              <a:t>Reservation: have we made a reservation?</a:t>
            </a:r>
          </a:p>
          <a:p>
            <a:pPr marL="914400" lvl="1" indent="-457200" algn="just">
              <a:lnSpc>
                <a:spcPct val="90000"/>
              </a:lnSpc>
              <a:buFontTx/>
              <a:buAutoNum type="arabicPeriod"/>
            </a:pPr>
            <a:r>
              <a:rPr lang="en-US" sz="2200" dirty="0">
                <a:latin typeface="Open Sans"/>
                <a:cs typeface="Tahoma" pitchFamily="34" charset="0"/>
              </a:rPr>
              <a:t>Type: kind of restaurant (French, Italian, Thai, Burger)</a:t>
            </a:r>
          </a:p>
          <a:p>
            <a:pPr marL="914400" lvl="1" indent="-457200" algn="just">
              <a:lnSpc>
                <a:spcPct val="90000"/>
              </a:lnSpc>
              <a:buFontTx/>
              <a:buAutoNum type="arabicPeriod"/>
            </a:pPr>
            <a:r>
              <a:rPr lang="en-US" sz="2200" dirty="0">
                <a:latin typeface="Open Sans"/>
                <a:cs typeface="Tahoma" pitchFamily="34" charset="0"/>
              </a:rPr>
              <a:t>Wait Estimate: estimated waiting time (0-10, 10-30, 30-60, &gt;60)</a:t>
            </a:r>
          </a:p>
          <a:p>
            <a:endParaRPr lang="en-US" dirty="0"/>
          </a:p>
        </p:txBody>
      </p:sp>
    </p:spTree>
    <p:extLst>
      <p:ext uri="{BB962C8B-B14F-4D97-AF65-F5344CB8AC3E}">
        <p14:creationId xmlns:p14="http://schemas.microsoft.com/office/powerpoint/2010/main" val="148850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 Learning</a:t>
            </a:r>
          </a:p>
        </p:txBody>
      </p:sp>
      <p:sp>
        <p:nvSpPr>
          <p:cNvPr id="8" name="Rectangle 7"/>
          <p:cNvSpPr/>
          <p:nvPr/>
        </p:nvSpPr>
        <p:spPr>
          <a:xfrm>
            <a:off x="1066799" y="1602462"/>
            <a:ext cx="7924802" cy="2123658"/>
          </a:xfrm>
          <a:prstGeom prst="rect">
            <a:avLst/>
          </a:prstGeom>
        </p:spPr>
        <p:txBody>
          <a:bodyPr wrap="square">
            <a:spAutoFit/>
          </a:bodyPr>
          <a:lstStyle/>
          <a:p>
            <a:r>
              <a:rPr lang="en-US" sz="2200" b="1" dirty="0">
                <a:latin typeface="Open Sans"/>
              </a:rPr>
              <a:t>Inducing decision trees from examples </a:t>
            </a:r>
          </a:p>
          <a:p>
            <a:endParaRPr lang="en-US" sz="2200" b="1" dirty="0">
              <a:latin typeface="Open Sans"/>
            </a:endParaRPr>
          </a:p>
          <a:p>
            <a:r>
              <a:rPr lang="en-US" sz="2200" dirty="0">
                <a:latin typeface="Open Sans"/>
                <a:cs typeface="Tahoma" pitchFamily="34" charset="0"/>
              </a:rPr>
              <a:t>One possible representation for hypotheses</a:t>
            </a:r>
          </a:p>
          <a:p>
            <a:r>
              <a:rPr lang="en-US" sz="2200" dirty="0">
                <a:latin typeface="Open Sans"/>
                <a:cs typeface="Tahoma" pitchFamily="34" charset="0"/>
              </a:rPr>
              <a:t>E.g., here is the “true” tree for deciding whether to wait:</a:t>
            </a:r>
          </a:p>
          <a:p>
            <a:endParaRPr lang="en-US" sz="2200" dirty="0">
              <a:latin typeface="Open Sans"/>
            </a:endParaRPr>
          </a:p>
          <a:p>
            <a:endParaRPr lang="en-US" sz="2200" dirty="0">
              <a:latin typeface="Open Sans"/>
            </a:endParaRPr>
          </a:p>
        </p:txBody>
      </p:sp>
      <p:pic>
        <p:nvPicPr>
          <p:cNvPr id="4" name="Picture 4" descr="restaurant-tree"/>
          <p:cNvPicPr>
            <a:picLocks noChangeAspect="1" noChangeArrowheads="1"/>
          </p:cNvPicPr>
          <p:nvPr/>
        </p:nvPicPr>
        <p:blipFill>
          <a:blip r:embed="rId2" cstate="print"/>
          <a:srcRect/>
          <a:stretch>
            <a:fillRect/>
          </a:stretch>
        </p:blipFill>
        <p:spPr bwMode="auto">
          <a:xfrm>
            <a:off x="2057399" y="3048000"/>
            <a:ext cx="5308969" cy="3810000"/>
          </a:xfrm>
          <a:prstGeom prst="rect">
            <a:avLst/>
          </a:prstGeom>
          <a:noFill/>
          <a:ln w="9525">
            <a:noFill/>
            <a:miter lim="800000"/>
            <a:headEnd/>
            <a:tailEnd/>
          </a:ln>
        </p:spPr>
      </p:pic>
    </p:spTree>
    <p:extLst>
      <p:ext uri="{BB962C8B-B14F-4D97-AF65-F5344CB8AC3E}">
        <p14:creationId xmlns:p14="http://schemas.microsoft.com/office/powerpoint/2010/main" val="56872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 Learning</a:t>
            </a:r>
          </a:p>
        </p:txBody>
      </p:sp>
      <p:sp>
        <p:nvSpPr>
          <p:cNvPr id="8" name="Rectangle 7"/>
          <p:cNvSpPr/>
          <p:nvPr/>
        </p:nvSpPr>
        <p:spPr>
          <a:xfrm>
            <a:off x="1066799" y="1602462"/>
            <a:ext cx="7924802" cy="5509200"/>
          </a:xfrm>
          <a:prstGeom prst="rect">
            <a:avLst/>
          </a:prstGeom>
        </p:spPr>
        <p:txBody>
          <a:bodyPr wrap="square">
            <a:spAutoFit/>
          </a:bodyPr>
          <a:lstStyle/>
          <a:p>
            <a:r>
              <a:rPr lang="en-US" sz="2200" b="1" u="sng" dirty="0">
                <a:latin typeface="Open Sans"/>
              </a:rPr>
              <a:t>Attribute-based representations</a:t>
            </a:r>
          </a:p>
          <a:p>
            <a:r>
              <a:rPr lang="en-US" sz="2200" dirty="0">
                <a:latin typeface="Open Sans"/>
                <a:cs typeface="Tahoma" pitchFamily="34" charset="0"/>
              </a:rPr>
              <a:t>Examples described by </a:t>
            </a:r>
            <a:r>
              <a:rPr lang="en-US" sz="2200" dirty="0">
                <a:solidFill>
                  <a:schemeClr val="accent2"/>
                </a:solidFill>
                <a:latin typeface="Open Sans"/>
                <a:cs typeface="Tahoma" pitchFamily="34" charset="0"/>
              </a:rPr>
              <a:t>attribute values </a:t>
            </a:r>
            <a:r>
              <a:rPr lang="en-US" sz="2200" dirty="0">
                <a:latin typeface="Open Sans"/>
                <a:cs typeface="Tahoma" pitchFamily="34" charset="0"/>
              </a:rPr>
              <a:t>(Boolean, discrete, continuous)</a:t>
            </a:r>
          </a:p>
          <a:p>
            <a:r>
              <a:rPr lang="en-US" sz="2200" dirty="0">
                <a:latin typeface="Open Sans"/>
                <a:cs typeface="Tahoma" pitchFamily="34" charset="0"/>
              </a:rPr>
              <a:t>E.g., situations where I will/won't wait for a table:</a:t>
            </a:r>
          </a:p>
          <a:p>
            <a:pPr>
              <a:buFontTx/>
              <a:buNone/>
            </a:pPr>
            <a:endParaRPr lang="en-US" sz="2200" dirty="0">
              <a:latin typeface="Open Sans"/>
              <a:cs typeface="Tahoma" pitchFamily="34" charset="0"/>
            </a:endParaRPr>
          </a:p>
          <a:p>
            <a:pPr>
              <a:buFontTx/>
              <a:buNone/>
            </a:pPr>
            <a:endParaRPr lang="en-US" sz="2200" dirty="0">
              <a:latin typeface="Open Sans"/>
              <a:cs typeface="Tahoma" pitchFamily="34" charset="0"/>
            </a:endParaRPr>
          </a:p>
          <a:p>
            <a:pPr>
              <a:buFontTx/>
              <a:buNone/>
            </a:pPr>
            <a:endParaRPr lang="en-US" sz="2200" dirty="0">
              <a:latin typeface="Open Sans"/>
              <a:cs typeface="Tahoma" pitchFamily="34" charset="0"/>
            </a:endParaRPr>
          </a:p>
          <a:p>
            <a:pPr>
              <a:buFontTx/>
              <a:buNone/>
            </a:pPr>
            <a:r>
              <a:rPr lang="en-US" sz="2200" dirty="0">
                <a:latin typeface="Open Sans"/>
                <a:cs typeface="Tahoma" pitchFamily="34" charset="0"/>
              </a:rPr>
              <a:t>
</a:t>
            </a:r>
          </a:p>
          <a:p>
            <a:pPr>
              <a:buFontTx/>
              <a:buNone/>
            </a:pPr>
            <a:endParaRPr lang="en-US" sz="2200" dirty="0">
              <a:latin typeface="Open Sans"/>
              <a:cs typeface="Tahoma" pitchFamily="34" charset="0"/>
            </a:endParaRPr>
          </a:p>
          <a:p>
            <a:pPr>
              <a:buFontTx/>
              <a:buNone/>
            </a:pPr>
            <a:endParaRPr lang="en-US" sz="2200" dirty="0">
              <a:latin typeface="Open Sans"/>
              <a:cs typeface="Tahoma" pitchFamily="34" charset="0"/>
            </a:endParaRPr>
          </a:p>
          <a:p>
            <a:endParaRPr lang="en-US" sz="2200" dirty="0">
              <a:solidFill>
                <a:schemeClr val="accent2"/>
              </a:solidFill>
              <a:latin typeface="Open Sans"/>
              <a:cs typeface="Tahoma" pitchFamily="34" charset="0"/>
            </a:endParaRPr>
          </a:p>
          <a:p>
            <a:endParaRPr lang="en-US" sz="2200" dirty="0">
              <a:solidFill>
                <a:schemeClr val="accent2"/>
              </a:solidFill>
              <a:latin typeface="Open Sans"/>
              <a:cs typeface="Tahoma" pitchFamily="34" charset="0"/>
            </a:endParaRPr>
          </a:p>
          <a:p>
            <a:endParaRPr lang="en-US" sz="2200" dirty="0">
              <a:solidFill>
                <a:schemeClr val="accent2"/>
              </a:solidFill>
              <a:latin typeface="Open Sans"/>
              <a:cs typeface="Tahoma" pitchFamily="34" charset="0"/>
            </a:endParaRPr>
          </a:p>
          <a:p>
            <a:r>
              <a:rPr lang="en-US" sz="2200" dirty="0">
                <a:solidFill>
                  <a:schemeClr val="accent2"/>
                </a:solidFill>
                <a:latin typeface="Open Sans"/>
                <a:cs typeface="Tahoma" pitchFamily="34" charset="0"/>
              </a:rPr>
              <a:t>Classification</a:t>
            </a:r>
            <a:r>
              <a:rPr lang="en-US" sz="2200" dirty="0">
                <a:latin typeface="Open Sans"/>
                <a:cs typeface="Tahoma" pitchFamily="34" charset="0"/>
              </a:rPr>
              <a:t> of examples is </a:t>
            </a:r>
            <a:r>
              <a:rPr lang="en-US" sz="2200" dirty="0">
                <a:solidFill>
                  <a:schemeClr val="accent2"/>
                </a:solidFill>
                <a:latin typeface="Open Sans"/>
                <a:cs typeface="Tahoma" pitchFamily="34" charset="0"/>
              </a:rPr>
              <a:t>positive</a:t>
            </a:r>
            <a:r>
              <a:rPr lang="en-US" sz="2200" dirty="0">
                <a:latin typeface="Open Sans"/>
                <a:cs typeface="Tahoma" pitchFamily="34" charset="0"/>
              </a:rPr>
              <a:t> (T) or </a:t>
            </a:r>
            <a:r>
              <a:rPr lang="en-US" sz="2200" dirty="0">
                <a:solidFill>
                  <a:schemeClr val="accent2"/>
                </a:solidFill>
                <a:latin typeface="Open Sans"/>
                <a:cs typeface="Tahoma" pitchFamily="34" charset="0"/>
              </a:rPr>
              <a:t>negative</a:t>
            </a:r>
            <a:r>
              <a:rPr lang="en-US" sz="2200" dirty="0">
                <a:latin typeface="Open Sans"/>
                <a:cs typeface="Tahoma" pitchFamily="34" charset="0"/>
              </a:rPr>
              <a:t> (F)</a:t>
            </a:r>
          </a:p>
          <a:p>
            <a:endParaRPr lang="en-US" sz="2200" dirty="0">
              <a:latin typeface="Open Sans"/>
            </a:endParaRPr>
          </a:p>
        </p:txBody>
      </p:sp>
      <p:pic>
        <p:nvPicPr>
          <p:cNvPr id="6" name="Picture 4"/>
          <p:cNvPicPr>
            <a:picLocks noChangeAspect="1" noChangeArrowheads="1"/>
          </p:cNvPicPr>
          <p:nvPr/>
        </p:nvPicPr>
        <p:blipFill>
          <a:blip r:embed="rId2" cstate="print"/>
          <a:srcRect l="53906" t="29167" r="9766" b="19792"/>
          <a:stretch>
            <a:fillRect/>
          </a:stretch>
        </p:blipFill>
        <p:spPr bwMode="auto">
          <a:xfrm>
            <a:off x="1844318" y="2971800"/>
            <a:ext cx="6508826" cy="3429000"/>
          </a:xfrm>
          <a:prstGeom prst="rect">
            <a:avLst/>
          </a:prstGeom>
          <a:noFill/>
          <a:ln w="9525">
            <a:noFill/>
            <a:miter lim="800000"/>
            <a:headEnd/>
            <a:tailEnd/>
          </a:ln>
        </p:spPr>
      </p:pic>
    </p:spTree>
    <p:extLst>
      <p:ext uri="{BB962C8B-B14F-4D97-AF65-F5344CB8AC3E}">
        <p14:creationId xmlns:p14="http://schemas.microsoft.com/office/powerpoint/2010/main" val="79234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 Learning</a:t>
            </a:r>
          </a:p>
        </p:txBody>
      </p:sp>
      <p:sp>
        <p:nvSpPr>
          <p:cNvPr id="8" name="Rectangle 7"/>
          <p:cNvSpPr/>
          <p:nvPr/>
        </p:nvSpPr>
        <p:spPr>
          <a:xfrm>
            <a:off x="1066799" y="1602462"/>
            <a:ext cx="7924802" cy="5001369"/>
          </a:xfrm>
          <a:prstGeom prst="rect">
            <a:avLst/>
          </a:prstGeom>
        </p:spPr>
        <p:txBody>
          <a:bodyPr wrap="square">
            <a:spAutoFit/>
          </a:bodyPr>
          <a:lstStyle/>
          <a:p>
            <a:pPr algn="just"/>
            <a:r>
              <a:rPr lang="en-US" sz="2200" b="1" u="sng" dirty="0">
                <a:latin typeface="Open Sans"/>
              </a:rPr>
              <a:t>Expressiveness</a:t>
            </a:r>
          </a:p>
          <a:p>
            <a:pPr algn="just">
              <a:lnSpc>
                <a:spcPct val="90000"/>
              </a:lnSpc>
            </a:pPr>
            <a:r>
              <a:rPr lang="en-US" sz="2200" dirty="0">
                <a:latin typeface="Open Sans"/>
                <a:cs typeface="Tahoma" pitchFamily="34" charset="0"/>
              </a:rPr>
              <a:t>Decision trees can express any function of the input attributes.</a:t>
            </a:r>
          </a:p>
          <a:p>
            <a:pPr algn="just">
              <a:lnSpc>
                <a:spcPct val="90000"/>
              </a:lnSpc>
            </a:pPr>
            <a:r>
              <a:rPr lang="en-US" sz="2200" dirty="0">
                <a:latin typeface="Open Sans"/>
                <a:cs typeface="Tahoma" pitchFamily="34" charset="0"/>
              </a:rPr>
              <a:t>E.g., for Boolean functions, truth table row → path to leaf:</a:t>
            </a:r>
          </a:p>
          <a:p>
            <a:pPr algn="just">
              <a:lnSpc>
                <a:spcPct val="90000"/>
              </a:lnSpc>
            </a:pPr>
            <a:endParaRPr lang="en-US" sz="2200" dirty="0">
              <a:latin typeface="Open Sans"/>
              <a:cs typeface="Tahoma" pitchFamily="34" charset="0"/>
            </a:endParaRPr>
          </a:p>
          <a:p>
            <a:pPr algn="just">
              <a:lnSpc>
                <a:spcPct val="90000"/>
              </a:lnSpc>
            </a:pPr>
            <a:endParaRPr lang="en-US" sz="2200" dirty="0">
              <a:latin typeface="Open Sans"/>
              <a:cs typeface="Tahoma" pitchFamily="34" charset="0"/>
            </a:endParaRPr>
          </a:p>
          <a:p>
            <a:pPr algn="just">
              <a:lnSpc>
                <a:spcPct val="90000"/>
              </a:lnSpc>
            </a:pPr>
            <a:endParaRPr lang="en-US" sz="2200" dirty="0">
              <a:latin typeface="Open Sans"/>
              <a:cs typeface="Tahoma" pitchFamily="34" charset="0"/>
            </a:endParaRPr>
          </a:p>
          <a:p>
            <a:pPr algn="just">
              <a:lnSpc>
                <a:spcPct val="90000"/>
              </a:lnSpc>
            </a:pPr>
            <a:endParaRPr lang="en-US" sz="2200" dirty="0">
              <a:latin typeface="Open Sans"/>
              <a:cs typeface="Tahoma" pitchFamily="34" charset="0"/>
            </a:endParaRPr>
          </a:p>
          <a:p>
            <a:pPr algn="just">
              <a:lnSpc>
                <a:spcPct val="90000"/>
              </a:lnSpc>
            </a:pPr>
            <a:endParaRPr lang="en-US" sz="2200" dirty="0">
              <a:latin typeface="Open Sans"/>
              <a:cs typeface="Tahoma" pitchFamily="34" charset="0"/>
            </a:endParaRPr>
          </a:p>
          <a:p>
            <a:pPr algn="just">
              <a:lnSpc>
                <a:spcPct val="90000"/>
              </a:lnSpc>
            </a:pPr>
            <a:endParaRPr lang="en-US" sz="2200" dirty="0">
              <a:latin typeface="Open Sans"/>
              <a:cs typeface="Tahoma" pitchFamily="34" charset="0"/>
            </a:endParaRPr>
          </a:p>
          <a:p>
            <a:pPr algn="just">
              <a:lnSpc>
                <a:spcPct val="90000"/>
              </a:lnSpc>
            </a:pPr>
            <a:endParaRPr lang="en-US" sz="2200" dirty="0">
              <a:latin typeface="Open Sans"/>
              <a:cs typeface="Tahoma" pitchFamily="34" charset="0"/>
            </a:endParaRPr>
          </a:p>
          <a:p>
            <a:pPr algn="just">
              <a:lnSpc>
                <a:spcPct val="90000"/>
              </a:lnSpc>
            </a:pPr>
            <a:r>
              <a:rPr lang="en-US" sz="2200" dirty="0">
                <a:latin typeface="Open Sans"/>
                <a:cs typeface="Tahoma" pitchFamily="34" charset="0"/>
              </a:rPr>
              <a:t>Trivially, there is a consistent decision tree for any training set with one path to leaf for each example (unless </a:t>
            </a:r>
            <a:r>
              <a:rPr lang="en-US" sz="2200" i="1" dirty="0">
                <a:latin typeface="Open Sans"/>
                <a:cs typeface="Tahoma" pitchFamily="34" charset="0"/>
              </a:rPr>
              <a:t>f</a:t>
            </a:r>
            <a:r>
              <a:rPr lang="en-US" sz="2200" dirty="0">
                <a:latin typeface="Open Sans"/>
                <a:cs typeface="Tahoma" pitchFamily="34" charset="0"/>
              </a:rPr>
              <a:t> nondeterministic in </a:t>
            </a:r>
            <a:r>
              <a:rPr lang="en-US" sz="2200" i="1" dirty="0">
                <a:latin typeface="Open Sans"/>
                <a:cs typeface="Tahoma" pitchFamily="34" charset="0"/>
              </a:rPr>
              <a:t>x</a:t>
            </a:r>
            <a:r>
              <a:rPr lang="en-US" sz="2200" dirty="0">
                <a:latin typeface="Open Sans"/>
                <a:cs typeface="Tahoma" pitchFamily="34" charset="0"/>
              </a:rPr>
              <a:t>) but it probably won't generalize to new examples</a:t>
            </a:r>
          </a:p>
          <a:p>
            <a:pPr algn="just">
              <a:lnSpc>
                <a:spcPct val="90000"/>
              </a:lnSpc>
            </a:pPr>
            <a:endParaRPr lang="en-US" sz="2200" dirty="0">
              <a:latin typeface="Open Sans"/>
              <a:cs typeface="Tahoma" pitchFamily="34" charset="0"/>
            </a:endParaRPr>
          </a:p>
          <a:p>
            <a:pPr algn="just">
              <a:lnSpc>
                <a:spcPct val="90000"/>
              </a:lnSpc>
            </a:pPr>
            <a:r>
              <a:rPr lang="en-US" sz="2200" dirty="0">
                <a:latin typeface="Open Sans"/>
                <a:cs typeface="Tahoma" pitchFamily="34" charset="0"/>
              </a:rPr>
              <a:t>Prefer to find more </a:t>
            </a:r>
            <a:r>
              <a:rPr lang="en-US" sz="2200" dirty="0">
                <a:solidFill>
                  <a:schemeClr val="accent2"/>
                </a:solidFill>
                <a:latin typeface="Open Sans"/>
                <a:cs typeface="Tahoma" pitchFamily="34" charset="0"/>
              </a:rPr>
              <a:t>compact</a:t>
            </a:r>
            <a:r>
              <a:rPr lang="en-US" sz="2200" dirty="0">
                <a:latin typeface="Open Sans"/>
                <a:cs typeface="Tahoma" pitchFamily="34" charset="0"/>
              </a:rPr>
              <a:t> decision trees</a:t>
            </a:r>
          </a:p>
        </p:txBody>
      </p:sp>
      <p:pic>
        <p:nvPicPr>
          <p:cNvPr id="7" name="Picture 4" descr="xor-decision-tree"/>
          <p:cNvPicPr>
            <a:picLocks noChangeAspect="1" noChangeArrowheads="1"/>
          </p:cNvPicPr>
          <p:nvPr/>
        </p:nvPicPr>
        <p:blipFill>
          <a:blip r:embed="rId2" cstate="print"/>
          <a:srcRect/>
          <a:stretch>
            <a:fillRect/>
          </a:stretch>
        </p:blipFill>
        <p:spPr bwMode="auto">
          <a:xfrm>
            <a:off x="2209800" y="2590800"/>
            <a:ext cx="5791200" cy="1935163"/>
          </a:xfrm>
          <a:prstGeom prst="rect">
            <a:avLst/>
          </a:prstGeom>
          <a:noFill/>
          <a:ln w="9525">
            <a:noFill/>
            <a:miter lim="800000"/>
            <a:headEnd/>
            <a:tailEnd/>
          </a:ln>
        </p:spPr>
      </p:pic>
    </p:spTree>
    <p:extLst>
      <p:ext uri="{BB962C8B-B14F-4D97-AF65-F5344CB8AC3E}">
        <p14:creationId xmlns:p14="http://schemas.microsoft.com/office/powerpoint/2010/main" val="149896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Reinforcement Learning</a:t>
            </a:r>
          </a:p>
        </p:txBody>
      </p:sp>
      <p:sp>
        <p:nvSpPr>
          <p:cNvPr id="8" name="Rectangle 7"/>
          <p:cNvSpPr/>
          <p:nvPr/>
        </p:nvSpPr>
        <p:spPr>
          <a:xfrm>
            <a:off x="1066799" y="1941016"/>
            <a:ext cx="7924802" cy="4493538"/>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Reinforcement learning is the name given to a range of techniques for learning based on experience. In its most general form a reinforcement learning algorithm has three components: an exploration strategy for trying out different actions in the game, a reinforcement function that gives feedback on how good each action is, and a learning rule that links the two together. Each element has several different implementations and optimizations, depending on the application.</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Reinforcement learning is a hot topic in game AI, with more than one new AI middleware vendor using it as a key technology to enable next-generation gameplay</a:t>
            </a:r>
            <a:endParaRPr lang="en-US" sz="2200" dirty="0">
              <a:latin typeface="Open Sans"/>
            </a:endParaRPr>
          </a:p>
        </p:txBody>
      </p:sp>
    </p:spTree>
    <p:extLst>
      <p:ext uri="{BB962C8B-B14F-4D97-AF65-F5344CB8AC3E}">
        <p14:creationId xmlns:p14="http://schemas.microsoft.com/office/powerpoint/2010/main" val="535229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Reinforcement Learning</a:t>
            </a:r>
          </a:p>
        </p:txBody>
      </p:sp>
      <p:sp>
        <p:nvSpPr>
          <p:cNvPr id="8" name="Rectangle 7"/>
          <p:cNvSpPr/>
          <p:nvPr/>
        </p:nvSpPr>
        <p:spPr>
          <a:xfrm>
            <a:off x="1066799" y="1941016"/>
            <a:ext cx="7924802" cy="4493538"/>
          </a:xfrm>
          <a:prstGeom prst="rect">
            <a:avLst/>
          </a:prstGeom>
        </p:spPr>
        <p:txBody>
          <a:bodyPr wrap="square">
            <a:spAutoFit/>
          </a:bodyPr>
          <a:lstStyle/>
          <a:p>
            <a:pPr algn="just"/>
            <a:r>
              <a:rPr lang="en-GB" sz="2200" b="1" dirty="0">
                <a:latin typeface="Open Sans"/>
              </a:rPr>
              <a:t>Q-Learning’s Representation of the World</a:t>
            </a:r>
          </a:p>
          <a:p>
            <a:pPr marL="342900" indent="-342900" algn="just">
              <a:buFont typeface="Arial" panose="020B0604020202020204" pitchFamily="34" charset="0"/>
              <a:buChar char="•"/>
            </a:pPr>
            <a:r>
              <a:rPr lang="en-GB" sz="2200" dirty="0">
                <a:latin typeface="Open Sans"/>
              </a:rPr>
              <a:t>Q-learning treats the game world as a state machine. At any point in time, the algorithm is in some state. </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 state should encode all the relevant details about the character’s environment and internal data.</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Q-learning is known as a model-free algorithm because it doesn’t try to build a model of how the world works. It simply treats everything as states. Algorithms that are not model free try to reconstruct what is happening in the game from the states that it visits. Model-free algorithms, such as Q-learning, tend to be significantly easier to implement.</a:t>
            </a:r>
            <a:endParaRPr lang="en-US" sz="2200" dirty="0">
              <a:latin typeface="Open Sans"/>
            </a:endParaRPr>
          </a:p>
        </p:txBody>
      </p:sp>
    </p:spTree>
    <p:extLst>
      <p:ext uri="{BB962C8B-B14F-4D97-AF65-F5344CB8AC3E}">
        <p14:creationId xmlns:p14="http://schemas.microsoft.com/office/powerpoint/2010/main" val="3841256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Reinforcement Learning</a:t>
            </a:r>
          </a:p>
        </p:txBody>
      </p:sp>
      <p:sp>
        <p:nvSpPr>
          <p:cNvPr id="8" name="Rectangle 7"/>
          <p:cNvSpPr/>
          <p:nvPr/>
        </p:nvSpPr>
        <p:spPr>
          <a:xfrm>
            <a:off x="1066799" y="1600200"/>
            <a:ext cx="7772401" cy="4493538"/>
          </a:xfrm>
          <a:prstGeom prst="rect">
            <a:avLst/>
          </a:prstGeom>
        </p:spPr>
        <p:txBody>
          <a:bodyPr wrap="square">
            <a:spAutoFit/>
          </a:bodyPr>
          <a:lstStyle/>
          <a:p>
            <a:pPr algn="just"/>
            <a:r>
              <a:rPr lang="en-GB" sz="2200" b="1" dirty="0">
                <a:latin typeface="Open Sans"/>
              </a:rPr>
              <a:t>Doing Learning</a:t>
            </a:r>
          </a:p>
          <a:p>
            <a:pPr marL="342900" indent="-342900" algn="just">
              <a:buFont typeface="Arial" panose="020B0604020202020204" pitchFamily="34" charset="0"/>
              <a:buChar char="•"/>
            </a:pPr>
            <a:r>
              <a:rPr lang="en-GB" sz="2200" dirty="0">
                <a:latin typeface="Open Sans"/>
              </a:rPr>
              <a:t>Q-learning is named for the set of quality information (Q-values) it holds about each possible state and action. The algorithm keeps a value for every state and action it has tried. The Q-value represents how good it thinks that action is to take when in that state.</a:t>
            </a:r>
          </a:p>
          <a:p>
            <a:pPr marL="342900" indent="-342900" algn="just">
              <a:buFont typeface="Arial" panose="020B0604020202020204" pitchFamily="34" charset="0"/>
              <a:buChar char="•"/>
            </a:pPr>
            <a:r>
              <a:rPr lang="en-GB" sz="2200" dirty="0">
                <a:latin typeface="Open Sans"/>
              </a:rPr>
              <a:t>The experience tuple is split into two sections. The first two elements (the state and action) are used to look up a Q-value in the store. The second two elements (the reinforcement value and the new state) are used to update the Q-value based on how good the action was and how good it will be in the next state.</a:t>
            </a:r>
          </a:p>
          <a:p>
            <a:pPr marL="342900" indent="-342900" algn="just">
              <a:buFont typeface="Arial" panose="020B0604020202020204" pitchFamily="34" charset="0"/>
              <a:buChar char="•"/>
            </a:pPr>
            <a:r>
              <a:rPr lang="en-GB" sz="2200" dirty="0">
                <a:latin typeface="Open Sans"/>
              </a:rPr>
              <a:t>The update is handled by the Q-learning rule:</a:t>
            </a:r>
            <a:endParaRPr lang="en-US" sz="2200" dirty="0">
              <a:latin typeface="Open Sans"/>
            </a:endParaRPr>
          </a:p>
        </p:txBody>
      </p:sp>
      <p:pic>
        <p:nvPicPr>
          <p:cNvPr id="2" name="Picture 1"/>
          <p:cNvPicPr>
            <a:picLocks noChangeAspect="1"/>
          </p:cNvPicPr>
          <p:nvPr/>
        </p:nvPicPr>
        <p:blipFill rotWithShape="1">
          <a:blip r:embed="rId2"/>
          <a:srcRect l="27746" t="66667" r="25402" b="26041"/>
          <a:stretch/>
        </p:blipFill>
        <p:spPr>
          <a:xfrm>
            <a:off x="2209800" y="6096000"/>
            <a:ext cx="5978768" cy="533400"/>
          </a:xfrm>
          <a:prstGeom prst="rect">
            <a:avLst/>
          </a:prstGeom>
        </p:spPr>
      </p:pic>
    </p:spTree>
    <p:extLst>
      <p:ext uri="{BB962C8B-B14F-4D97-AF65-F5344CB8AC3E}">
        <p14:creationId xmlns:p14="http://schemas.microsoft.com/office/powerpoint/2010/main" val="546331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1" y="786825"/>
            <a:ext cx="5943600" cy="584775"/>
          </a:xfrm>
          <a:prstGeom prst="rect">
            <a:avLst/>
          </a:prstGeom>
          <a:noFill/>
        </p:spPr>
        <p:txBody>
          <a:bodyPr wrap="square" rtlCol="0">
            <a:spAutoFit/>
          </a:bodyPr>
          <a:lstStyle/>
          <a:p>
            <a:pPr algn="ctr"/>
            <a:r>
              <a:rPr lang="en-GB" sz="3200" b="1" dirty="0">
                <a:latin typeface="+mj-lt"/>
                <a:ea typeface="Tahoma" panose="020B0604030504040204" pitchFamily="34" charset="0"/>
                <a:cs typeface="Tahoma" panose="020B0604030504040204" pitchFamily="34" charset="0"/>
              </a:rPr>
              <a:t>References</a:t>
            </a:r>
            <a:endParaRPr lang="en-US" sz="3200" b="1" dirty="0">
              <a:latin typeface="+mj-lt"/>
              <a:ea typeface="Tahoma" panose="020B0604030504040204" pitchFamily="34" charset="0"/>
              <a:cs typeface="Tahoma" panose="020B0604030504040204" pitchFamily="34" charset="0"/>
            </a:endParaRPr>
          </a:p>
        </p:txBody>
      </p:sp>
      <p:sp>
        <p:nvSpPr>
          <p:cNvPr id="7" name="TextBox 6"/>
          <p:cNvSpPr txBox="1"/>
          <p:nvPr/>
        </p:nvSpPr>
        <p:spPr>
          <a:xfrm>
            <a:off x="1143000" y="1828800"/>
            <a:ext cx="7696200" cy="449353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Open Sans"/>
                <a:ea typeface="Tahoma" panose="020B0604030504040204" pitchFamily="34" charset="0"/>
                <a:cs typeface="Tahoma" panose="020B0604030504040204" pitchFamily="34" charset="0"/>
              </a:rPr>
              <a:t>Ian Millington. 2009. </a:t>
            </a:r>
            <a:r>
              <a:rPr lang="en-US" sz="2200" b="1" i="1" dirty="0">
                <a:latin typeface="Open Sans"/>
                <a:ea typeface="Tahoma" panose="020B0604030504040204" pitchFamily="34" charset="0"/>
                <a:cs typeface="Tahoma" panose="020B0604030504040204" pitchFamily="34" charset="0"/>
              </a:rPr>
              <a:t>Artificial intelligence for games</a:t>
            </a:r>
            <a:r>
              <a:rPr lang="en-US" sz="2200" dirty="0">
                <a:latin typeface="Open Sans"/>
                <a:ea typeface="Tahoma" panose="020B0604030504040204" pitchFamily="34" charset="0"/>
                <a:cs typeface="Tahoma" panose="020B0604030504040204" pitchFamily="34" charset="0"/>
              </a:rPr>
              <a:t>. Morgan Kaufmann Publishers. Burlington. ISBN:9780123747310 </a:t>
            </a:r>
          </a:p>
          <a:p>
            <a:pPr marL="342900" indent="-342900">
              <a:buFont typeface="Arial" panose="020B0604020202020204" pitchFamily="34" charset="0"/>
              <a:buChar char="•"/>
            </a:pPr>
            <a:endParaRPr lang="en-GB" altLang="en-US" sz="2200" dirty="0">
              <a:latin typeface="Open Sans"/>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AU" sz="2200" dirty="0">
                <a:latin typeface="Open Sans"/>
              </a:rPr>
              <a:t>Stuart Russell. (2010). </a:t>
            </a:r>
            <a:r>
              <a:rPr lang="en-AU" sz="2200" b="1" i="1" dirty="0">
                <a:latin typeface="Open Sans"/>
              </a:rPr>
              <a:t>Artificial intelligence : a modern approach</a:t>
            </a:r>
            <a:r>
              <a:rPr lang="en-AU" sz="2200" dirty="0">
                <a:latin typeface="Open Sans"/>
              </a:rPr>
              <a:t>. 03. Pearson Education. New Jersey. ISBN: </a:t>
            </a:r>
            <a:r>
              <a:rPr lang="en-AU" sz="2200">
                <a:latin typeface="Open Sans"/>
              </a:rPr>
              <a:t>9780132071482.</a:t>
            </a:r>
          </a:p>
          <a:p>
            <a:pPr marL="342900" indent="-342900">
              <a:buFont typeface="Arial" panose="020B0604020202020204" pitchFamily="34" charset="0"/>
              <a:buChar char="•"/>
            </a:pPr>
            <a:endParaRPr lang="en-AU" sz="2200" dirty="0">
              <a:latin typeface="Open Sans"/>
            </a:endParaRPr>
          </a:p>
          <a:p>
            <a:pPr marL="342900" indent="-342900">
              <a:buFont typeface="Arial" panose="020B0604020202020204" pitchFamily="34" charset="0"/>
              <a:buChar char="•"/>
            </a:pPr>
            <a:r>
              <a:rPr lang="en-AU" sz="2200" dirty="0">
                <a:latin typeface="Open Sans"/>
              </a:rPr>
              <a:t>Reinforcement Learning, </a:t>
            </a:r>
            <a:r>
              <a:rPr lang="en-AU" sz="2200" dirty="0">
                <a:latin typeface="Open Sans"/>
                <a:hlinkClick r:id="rId2"/>
              </a:rPr>
              <a:t>http://reinforcementlearning.ai-depot.com/</a:t>
            </a:r>
            <a:r>
              <a:rPr lang="en-US" sz="2200" dirty="0">
                <a:latin typeface="Open Sans"/>
              </a:rPr>
              <a:t> </a:t>
            </a:r>
          </a:p>
          <a:p>
            <a:pPr marL="342900" indent="-342900">
              <a:buFont typeface="Arial" panose="020B0604020202020204" pitchFamily="34" charset="0"/>
              <a:buChar char="•"/>
            </a:pPr>
            <a:endParaRPr lang="en-US" sz="2200" dirty="0">
              <a:latin typeface="Open Sans"/>
            </a:endParaRPr>
          </a:p>
          <a:p>
            <a:pPr marL="342900" indent="-342900">
              <a:buFont typeface="Arial" panose="020B0604020202020204" pitchFamily="34" charset="0"/>
              <a:buChar char="•"/>
            </a:pPr>
            <a:r>
              <a:rPr lang="en-AU" sz="2200" dirty="0">
                <a:latin typeface="Open Sans"/>
              </a:rPr>
              <a:t>Monte-Carlo Tree Search: A New Framework for Game AI, </a:t>
            </a:r>
            <a:r>
              <a:rPr lang="en-AU" sz="2200" dirty="0">
                <a:latin typeface="Open Sans"/>
                <a:hlinkClick r:id="rId3"/>
              </a:rPr>
              <a:t>http://www.aaai.org/Papers/AIIDE/2008/AIIDE08-036.pdf</a:t>
            </a:r>
            <a:r>
              <a:rPr lang="en-AU" sz="2200" dirty="0">
                <a:latin typeface="Open Sans"/>
              </a:rPr>
              <a:t> </a:t>
            </a:r>
            <a:endParaRPr lang="en-US" sz="2200" dirty="0">
              <a:latin typeface="Open Sans"/>
            </a:endParaRPr>
          </a:p>
        </p:txBody>
      </p:sp>
    </p:spTree>
    <p:extLst>
      <p:ext uri="{BB962C8B-B14F-4D97-AF65-F5344CB8AC3E}">
        <p14:creationId xmlns:p14="http://schemas.microsoft.com/office/powerpoint/2010/main" val="3007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760177"/>
            <a:ext cx="7522914" cy="792088"/>
          </a:xfrm>
        </p:spPr>
        <p:txBody>
          <a:bodyPr/>
          <a:lstStyle/>
          <a:p>
            <a:r>
              <a:rPr lang="en-US" dirty="0"/>
              <a:t>Learning Objective</a:t>
            </a:r>
          </a:p>
        </p:txBody>
      </p:sp>
      <p:sp>
        <p:nvSpPr>
          <p:cNvPr id="3" name="Content Placeholder 2"/>
          <p:cNvSpPr>
            <a:spLocks noGrp="1"/>
          </p:cNvSpPr>
          <p:nvPr>
            <p:ph idx="1"/>
          </p:nvPr>
        </p:nvSpPr>
        <p:spPr>
          <a:xfrm>
            <a:off x="1219200" y="3588977"/>
            <a:ext cx="7529264" cy="3954823"/>
          </a:xfrm>
        </p:spPr>
        <p:txBody>
          <a:bodyPr/>
          <a:lstStyle/>
          <a:p>
            <a:r>
              <a:rPr lang="en-US" dirty="0">
                <a:ea typeface="Tahoma" panose="020B0604030504040204" pitchFamily="34" charset="0"/>
                <a:cs typeface="Arial" pitchFamily="34" charset="0"/>
              </a:rPr>
              <a:t>LO 2 </a:t>
            </a:r>
            <a:r>
              <a:rPr lang="en-US">
                <a:ea typeface="Tahoma" panose="020B0604030504040204" pitchFamily="34" charset="0"/>
                <a:cs typeface="Arial" pitchFamily="34" charset="0"/>
              </a:rPr>
              <a:t>: Explain </a:t>
            </a:r>
            <a:r>
              <a:rPr lang="en-US" dirty="0">
                <a:ea typeface="Tahoma" panose="020B0604030504040204" pitchFamily="34" charset="0"/>
                <a:cs typeface="Arial" pitchFamily="34" charset="0"/>
              </a:rPr>
              <a:t>concepts of AI Techniques in Games</a:t>
            </a:r>
          </a:p>
          <a:p>
            <a:r>
              <a:rPr lang="en-US" dirty="0">
                <a:ea typeface="Tahoma" panose="020B0604030504040204" pitchFamily="34" charset="0"/>
                <a:cs typeface="Arial" pitchFamily="34" charset="0"/>
              </a:rPr>
              <a:t>LO 3	 : Designing AI game</a:t>
            </a:r>
          </a:p>
          <a:p>
            <a:r>
              <a:rPr lang="en-US" dirty="0">
                <a:ea typeface="Tahoma" panose="020B0604030504040204" pitchFamily="34" charset="0"/>
                <a:cs typeface="Arial" pitchFamily="34" charset="0"/>
              </a:rPr>
              <a:t>LO 4 : Construct AI game</a:t>
            </a:r>
            <a:endParaRPr lang="id-ID" dirty="0">
              <a:ea typeface="Tahoma" panose="020B0604030504040204" pitchFamily="34" charset="0"/>
              <a:cs typeface="Arial" pitchFamily="34" charset="0"/>
            </a:endParaRPr>
          </a:p>
        </p:txBody>
      </p:sp>
      <p:sp>
        <p:nvSpPr>
          <p:cNvPr id="4" name="Subtitle 3"/>
          <p:cNvSpPr>
            <a:spLocks noGrp="1"/>
          </p:cNvSpPr>
          <p:nvPr>
            <p:ph type="subTitle" idx="13"/>
          </p:nvPr>
        </p:nvSpPr>
        <p:spPr>
          <a:xfrm>
            <a:off x="1219200" y="2903177"/>
            <a:ext cx="7526560" cy="504056"/>
          </a:xfrm>
        </p:spPr>
        <p:txBody>
          <a:bodyPr>
            <a:normAutofit fontScale="92500"/>
          </a:bodyPr>
          <a:lstStyle/>
          <a:p>
            <a:r>
              <a:rPr lang="en-GB" sz="1800" dirty="0">
                <a:ea typeface="Tahoma" panose="020B0604030504040204" pitchFamily="34" charset="0"/>
                <a:cs typeface="Arial" pitchFamily="34" charset="0"/>
              </a:rPr>
              <a:t>After completing this session, students are expected to be able to:</a:t>
            </a:r>
            <a:endParaRPr lang="en-US" dirty="0"/>
          </a:p>
        </p:txBody>
      </p:sp>
    </p:spTree>
    <p:extLst>
      <p:ext uri="{BB962C8B-B14F-4D97-AF65-F5344CB8AC3E}">
        <p14:creationId xmlns:p14="http://schemas.microsoft.com/office/powerpoint/2010/main" val="14286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a:lnSpc>
                <a:spcPct val="150000"/>
              </a:lnSpc>
            </a:pPr>
            <a:r>
              <a:rPr lang="en-GB" sz="2200" dirty="0"/>
              <a:t>Naïve Bayes Classifiers</a:t>
            </a:r>
          </a:p>
          <a:p>
            <a:pPr>
              <a:lnSpc>
                <a:spcPct val="150000"/>
              </a:lnSpc>
            </a:pPr>
            <a:r>
              <a:rPr lang="en-GB" sz="2200" dirty="0"/>
              <a:t>Decision Tree Learning</a:t>
            </a:r>
          </a:p>
          <a:p>
            <a:pPr>
              <a:lnSpc>
                <a:spcPct val="150000"/>
              </a:lnSpc>
            </a:pPr>
            <a:r>
              <a:rPr lang="en-GB" sz="2200" dirty="0"/>
              <a:t>Reinforcement Learning</a:t>
            </a:r>
          </a:p>
          <a:p>
            <a:endParaRPr lang="en-US" dirty="0"/>
          </a:p>
        </p:txBody>
      </p:sp>
      <p:sp>
        <p:nvSpPr>
          <p:cNvPr id="4" name="Subtitle 3"/>
          <p:cNvSpPr>
            <a:spLocks noGrp="1"/>
          </p:cNvSpPr>
          <p:nvPr>
            <p:ph type="subTitle" idx="13"/>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Learning</a:t>
            </a:r>
          </a:p>
        </p:txBody>
      </p:sp>
      <p:sp>
        <p:nvSpPr>
          <p:cNvPr id="8" name="Rectangle 7"/>
          <p:cNvSpPr/>
          <p:nvPr/>
        </p:nvSpPr>
        <p:spPr>
          <a:xfrm>
            <a:off x="1066799" y="1898571"/>
            <a:ext cx="7924801" cy="3477875"/>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To realize the potential of learning AI, we need to allow the AI to learn to make decisions.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Learning is probabilistic; you will usually have some probability (however small) of carrying out each possible action.</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Learning hard constraints is notoriously difficult to combine with learning general patterns of </a:t>
            </a:r>
            <a:r>
              <a:rPr lang="en-GB" sz="2200" dirty="0" err="1">
                <a:latin typeface="Open Sans"/>
              </a:rPr>
              <a:t>behavior</a:t>
            </a:r>
            <a:r>
              <a:rPr lang="en-GB" sz="2200" dirty="0">
                <a:latin typeface="Open Sans"/>
              </a:rPr>
              <a:t> suitable for outwitting human opponents.</a:t>
            </a:r>
            <a:endParaRPr lang="en-US" sz="2200" dirty="0">
              <a:latin typeface="Open Sans"/>
            </a:endParaRPr>
          </a:p>
        </p:txBody>
      </p:sp>
    </p:spTree>
    <p:extLst>
      <p:ext uri="{BB962C8B-B14F-4D97-AF65-F5344CB8AC3E}">
        <p14:creationId xmlns:p14="http://schemas.microsoft.com/office/powerpoint/2010/main" val="1012151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Naïve Bayes Classifiers</a:t>
            </a:r>
          </a:p>
        </p:txBody>
      </p:sp>
      <p:sp>
        <p:nvSpPr>
          <p:cNvPr id="8" name="Rectangle 7"/>
          <p:cNvSpPr/>
          <p:nvPr/>
        </p:nvSpPr>
        <p:spPr>
          <a:xfrm>
            <a:off x="1066799" y="1524000"/>
            <a:ext cx="7924802" cy="2800767"/>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Suppose we are writing a racing game and we want an AI character to learn a player’s style of going around corners. There are many factors that determine cornering style, but for simplicity let’s look at when the player decides to slow down based only on their speed and distance to a corner. To get started we can record some gameplay data to learn from. Here is a table that shows what a small subset of such data might look like:</a:t>
            </a:r>
            <a:endParaRPr lang="en-US" sz="2200" dirty="0">
              <a:latin typeface="Open Sans"/>
            </a:endParaRPr>
          </a:p>
        </p:txBody>
      </p:sp>
      <p:pic>
        <p:nvPicPr>
          <p:cNvPr id="2" name="Picture 1"/>
          <p:cNvPicPr>
            <a:picLocks noChangeAspect="1"/>
          </p:cNvPicPr>
          <p:nvPr/>
        </p:nvPicPr>
        <p:blipFill rotWithShape="1">
          <a:blip r:embed="rId2"/>
          <a:srcRect l="33016" t="48959" r="52928" b="27083"/>
          <a:stretch/>
        </p:blipFill>
        <p:spPr>
          <a:xfrm>
            <a:off x="5029200" y="4114800"/>
            <a:ext cx="2743200" cy="2628900"/>
          </a:xfrm>
          <a:prstGeom prst="rect">
            <a:avLst/>
          </a:prstGeom>
        </p:spPr>
      </p:pic>
    </p:spTree>
    <p:extLst>
      <p:ext uri="{BB962C8B-B14F-4D97-AF65-F5344CB8AC3E}">
        <p14:creationId xmlns:p14="http://schemas.microsoft.com/office/powerpoint/2010/main" val="52680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620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Naïve Bayes Classifiers</a:t>
            </a:r>
          </a:p>
        </p:txBody>
      </p:sp>
      <p:sp>
        <p:nvSpPr>
          <p:cNvPr id="8" name="Rectangle 7"/>
          <p:cNvSpPr/>
          <p:nvPr/>
        </p:nvSpPr>
        <p:spPr>
          <a:xfrm>
            <a:off x="1066799" y="1371600"/>
            <a:ext cx="7924802" cy="3477875"/>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It is important to make the patterns in the data as obvious as possible; otherwise, the learning algorithm will require so much time and data that it will be impractical. </a:t>
            </a:r>
          </a:p>
          <a:p>
            <a:pPr marL="342900" indent="-342900" algn="just">
              <a:buFont typeface="Arial" panose="020B0604020202020204" pitchFamily="34" charset="0"/>
              <a:buChar char="•"/>
            </a:pPr>
            <a:r>
              <a:rPr lang="en-GB" sz="2200" dirty="0">
                <a:latin typeface="Open Sans"/>
              </a:rPr>
              <a:t>So the first thing you need to do when thinking about applying learning to any problem is to look at your data.</a:t>
            </a:r>
          </a:p>
          <a:p>
            <a:pPr marL="342900" indent="-342900" algn="just">
              <a:buFont typeface="Arial" panose="020B0604020202020204" pitchFamily="34" charset="0"/>
              <a:buChar char="•"/>
            </a:pPr>
            <a:r>
              <a:rPr lang="en-GB" sz="2200" dirty="0">
                <a:latin typeface="Open Sans"/>
              </a:rPr>
              <a:t>We will codify this by labelling distances below 20.0 as “near” and “far” otherwise. Similarly, we are going to say that speeds below 10.0 are considered “slow”, otherwise they are “fast”. This gives us the following table of binary discrete attributes:</a:t>
            </a:r>
            <a:endParaRPr lang="en-US" sz="2200" dirty="0">
              <a:latin typeface="Open Sans"/>
            </a:endParaRPr>
          </a:p>
        </p:txBody>
      </p:sp>
      <p:pic>
        <p:nvPicPr>
          <p:cNvPr id="3" name="Picture 2"/>
          <p:cNvPicPr>
            <a:picLocks noChangeAspect="1"/>
          </p:cNvPicPr>
          <p:nvPr/>
        </p:nvPicPr>
        <p:blipFill rotWithShape="1">
          <a:blip r:embed="rId2"/>
          <a:srcRect l="33602" t="43750" r="52928" b="32292"/>
          <a:stretch/>
        </p:blipFill>
        <p:spPr>
          <a:xfrm>
            <a:off x="5008728" y="4444621"/>
            <a:ext cx="2382672" cy="2382672"/>
          </a:xfrm>
          <a:prstGeom prst="rect">
            <a:avLst/>
          </a:prstGeom>
        </p:spPr>
      </p:pic>
    </p:spTree>
    <p:extLst>
      <p:ext uri="{BB962C8B-B14F-4D97-AF65-F5344CB8AC3E}">
        <p14:creationId xmlns:p14="http://schemas.microsoft.com/office/powerpoint/2010/main" val="352397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457200"/>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Naïve Bayes Classifiers</a:t>
            </a:r>
          </a:p>
        </p:txBody>
      </p:sp>
      <p:sp>
        <p:nvSpPr>
          <p:cNvPr id="8" name="Rectangle 7"/>
          <p:cNvSpPr/>
          <p:nvPr/>
        </p:nvSpPr>
        <p:spPr>
          <a:xfrm>
            <a:off x="1066799" y="1371600"/>
            <a:ext cx="7924802" cy="4832092"/>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We want to learn the conditional probability that a player would decide to brake given their distance and speed to a corner. The formula for this is:</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 next step is to apply Bayes rule:</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The important point about Bayes rule is that it allows us to express the conditional probability of A given B, in terms of the conditional probability of B given A. We’ll see why this is important when we try to apply it. But first we’re going to re-state Bayes rule slightly as:</a:t>
            </a:r>
            <a:endParaRPr lang="en-US" sz="2200" dirty="0">
              <a:latin typeface="Open Sans"/>
            </a:endParaRPr>
          </a:p>
        </p:txBody>
      </p:sp>
      <p:pic>
        <p:nvPicPr>
          <p:cNvPr id="2" name="Picture 1"/>
          <p:cNvPicPr>
            <a:picLocks noChangeAspect="1"/>
          </p:cNvPicPr>
          <p:nvPr/>
        </p:nvPicPr>
        <p:blipFill>
          <a:blip r:embed="rId2"/>
          <a:stretch>
            <a:fillRect/>
          </a:stretch>
        </p:blipFill>
        <p:spPr>
          <a:xfrm>
            <a:off x="3505200" y="2552700"/>
            <a:ext cx="3547382" cy="419100"/>
          </a:xfrm>
          <a:prstGeom prst="rect">
            <a:avLst/>
          </a:prstGeom>
        </p:spPr>
      </p:pic>
      <p:pic>
        <p:nvPicPr>
          <p:cNvPr id="4" name="Picture 3"/>
          <p:cNvPicPr>
            <a:picLocks noChangeAspect="1"/>
          </p:cNvPicPr>
          <p:nvPr/>
        </p:nvPicPr>
        <p:blipFill>
          <a:blip r:embed="rId3"/>
          <a:stretch>
            <a:fillRect/>
          </a:stretch>
        </p:blipFill>
        <p:spPr>
          <a:xfrm>
            <a:off x="4114800" y="3453727"/>
            <a:ext cx="2592743" cy="737273"/>
          </a:xfrm>
          <a:prstGeom prst="rect">
            <a:avLst/>
          </a:prstGeom>
        </p:spPr>
      </p:pic>
      <p:pic>
        <p:nvPicPr>
          <p:cNvPr id="6" name="Picture 5"/>
          <p:cNvPicPr>
            <a:picLocks noChangeAspect="1"/>
          </p:cNvPicPr>
          <p:nvPr/>
        </p:nvPicPr>
        <p:blipFill>
          <a:blip r:embed="rId4"/>
          <a:stretch>
            <a:fillRect/>
          </a:stretch>
        </p:blipFill>
        <p:spPr>
          <a:xfrm>
            <a:off x="4131860" y="6177534"/>
            <a:ext cx="2859441" cy="355783"/>
          </a:xfrm>
          <a:prstGeom prst="rect">
            <a:avLst/>
          </a:prstGeom>
        </p:spPr>
      </p:pic>
    </p:spTree>
    <p:extLst>
      <p:ext uri="{BB962C8B-B14F-4D97-AF65-F5344CB8AC3E}">
        <p14:creationId xmlns:p14="http://schemas.microsoft.com/office/powerpoint/2010/main" val="3698000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 Learning</a:t>
            </a:r>
          </a:p>
        </p:txBody>
      </p:sp>
      <p:sp>
        <p:nvSpPr>
          <p:cNvPr id="8" name="Rectangle 7"/>
          <p:cNvSpPr/>
          <p:nvPr/>
        </p:nvSpPr>
        <p:spPr>
          <a:xfrm>
            <a:off x="1066799" y="1602462"/>
            <a:ext cx="7924802" cy="1785104"/>
          </a:xfrm>
          <a:prstGeom prst="rect">
            <a:avLst/>
          </a:prstGeom>
        </p:spPr>
        <p:txBody>
          <a:bodyPr wrap="square">
            <a:spAutoFit/>
          </a:bodyPr>
          <a:lstStyle/>
          <a:p>
            <a:pPr marL="342900" indent="-342900" algn="just">
              <a:buFont typeface="Arial" panose="020B0604020202020204" pitchFamily="34" charset="0"/>
              <a:buChar char="•"/>
            </a:pPr>
            <a:r>
              <a:rPr lang="en-GB" sz="2200" dirty="0">
                <a:latin typeface="Open Sans"/>
              </a:rPr>
              <a:t>Decision trees: a series of decisions that generate an action to take based on a set of observations. </a:t>
            </a:r>
          </a:p>
          <a:p>
            <a:pPr marL="342900" indent="-342900" algn="just">
              <a:buFont typeface="Arial" panose="020B0604020202020204" pitchFamily="34" charset="0"/>
              <a:buChar char="•"/>
            </a:pPr>
            <a:r>
              <a:rPr lang="en-GB" sz="2200" dirty="0">
                <a:latin typeface="Open Sans"/>
              </a:rPr>
              <a:t>At each branch of the tree some aspect of the game world was considered and a different branch was chosen. Eventually, the series of branches lead to an action.</a:t>
            </a:r>
            <a:endParaRPr lang="en-US" sz="2200" dirty="0">
              <a:latin typeface="Open Sans"/>
            </a:endParaRPr>
          </a:p>
        </p:txBody>
      </p:sp>
      <p:pic>
        <p:nvPicPr>
          <p:cNvPr id="3" name="Picture 2"/>
          <p:cNvPicPr>
            <a:picLocks noChangeAspect="1"/>
          </p:cNvPicPr>
          <p:nvPr/>
        </p:nvPicPr>
        <p:blipFill rotWithShape="1">
          <a:blip r:embed="rId2"/>
          <a:srcRect l="39458" t="42708" r="31845" b="23958"/>
          <a:stretch/>
        </p:blipFill>
        <p:spPr>
          <a:xfrm>
            <a:off x="2705100" y="3441440"/>
            <a:ext cx="5067300" cy="3309258"/>
          </a:xfrm>
          <a:prstGeom prst="rect">
            <a:avLst/>
          </a:prstGeom>
        </p:spPr>
      </p:pic>
    </p:spTree>
    <p:extLst>
      <p:ext uri="{BB962C8B-B14F-4D97-AF65-F5344CB8AC3E}">
        <p14:creationId xmlns:p14="http://schemas.microsoft.com/office/powerpoint/2010/main" val="301487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786825"/>
            <a:ext cx="6324601" cy="584775"/>
          </a:xfrm>
          <a:prstGeom prst="rect">
            <a:avLst/>
          </a:prstGeom>
          <a:noFill/>
        </p:spPr>
        <p:txBody>
          <a:bodyPr wrap="square" rtlCol="0">
            <a:spAutoFit/>
          </a:bodyPr>
          <a:lstStyle/>
          <a:p>
            <a:pPr algn="ctr"/>
            <a:r>
              <a:rPr lang="en-GB" sz="3200" b="1" dirty="0">
                <a:ea typeface="Tahoma" panose="020B0604030504040204" pitchFamily="34" charset="0"/>
                <a:cs typeface="Arial" pitchFamily="34" charset="0"/>
              </a:rPr>
              <a:t>Decision Tree Learning</a:t>
            </a:r>
          </a:p>
        </p:txBody>
      </p:sp>
      <p:sp>
        <p:nvSpPr>
          <p:cNvPr id="8" name="Rectangle 7"/>
          <p:cNvSpPr/>
          <p:nvPr/>
        </p:nvSpPr>
        <p:spPr>
          <a:xfrm>
            <a:off x="1066799" y="1602462"/>
            <a:ext cx="7924802" cy="3816429"/>
          </a:xfrm>
          <a:prstGeom prst="rect">
            <a:avLst/>
          </a:prstGeom>
        </p:spPr>
        <p:txBody>
          <a:bodyPr wrap="square">
            <a:spAutoFit/>
          </a:bodyPr>
          <a:lstStyle/>
          <a:p>
            <a:pPr algn="just"/>
            <a:r>
              <a:rPr lang="en-GB" sz="2200" b="1" dirty="0">
                <a:latin typeface="Open Sans"/>
              </a:rPr>
              <a:t>ID3</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Depending on whom you believe, ID3 stands for “Inductive Decision tree algorithm 3”or “Iterative </a:t>
            </a:r>
            <a:r>
              <a:rPr lang="en-GB" sz="2200" dirty="0" err="1">
                <a:latin typeface="Open Sans"/>
              </a:rPr>
              <a:t>Dichotomizer</a:t>
            </a:r>
            <a:r>
              <a:rPr lang="en-GB" sz="2200" dirty="0">
                <a:latin typeface="Open Sans"/>
              </a:rPr>
              <a:t> 3.” It is a simple to implement, relatively efficient decision tree learning algorithm.</a:t>
            </a:r>
          </a:p>
          <a:p>
            <a:pPr marL="342900" indent="-342900" algn="just">
              <a:buFont typeface="Arial" panose="020B0604020202020204" pitchFamily="34" charset="0"/>
              <a:buChar char="•"/>
            </a:pPr>
            <a:endParaRPr lang="en-GB" sz="2200" dirty="0">
              <a:latin typeface="Open Sans"/>
            </a:endParaRPr>
          </a:p>
          <a:p>
            <a:pPr marL="342900" indent="-342900" algn="just">
              <a:buFont typeface="Arial" panose="020B0604020202020204" pitchFamily="34" charset="0"/>
              <a:buChar char="•"/>
            </a:pPr>
            <a:r>
              <a:rPr lang="en-GB" sz="2200" dirty="0">
                <a:latin typeface="Open Sans"/>
              </a:rPr>
              <a:t>Like any other algorithm it has a whole host of optimizations useful in different situations. It has been largely replaced in industrial AI use by optimized versions of the algorithm: C4, C4.5, and C5.</a:t>
            </a:r>
            <a:endParaRPr lang="en-US" sz="2200" dirty="0">
              <a:latin typeface="Open Sans"/>
            </a:endParaRPr>
          </a:p>
        </p:txBody>
      </p:sp>
    </p:spTree>
    <p:extLst>
      <p:ext uri="{BB962C8B-B14F-4D97-AF65-F5344CB8AC3E}">
        <p14:creationId xmlns:p14="http://schemas.microsoft.com/office/powerpoint/2010/main" val="4213697197"/>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170</TotalTime>
  <Words>1327</Words>
  <Application>Microsoft Office PowerPoint</Application>
  <PresentationFormat>On-screen Show (4:3)</PresentationFormat>
  <Paragraphs>121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Calibri</vt:lpstr>
      <vt:lpstr>Open Sans</vt:lpstr>
      <vt:lpstr>Tahoma</vt:lpstr>
      <vt:lpstr>Template PPT 2015</vt:lpstr>
      <vt:lpstr>Decision Learning I  Session 23</vt:lpstr>
      <vt:lpstr>Learning Objective</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Rini Wongso</cp:lastModifiedBy>
  <cp:revision>18</cp:revision>
  <dcterms:created xsi:type="dcterms:W3CDTF">2015-05-04T03:33:03Z</dcterms:created>
  <dcterms:modified xsi:type="dcterms:W3CDTF">2017-11-29T08:10:47Z</dcterms:modified>
</cp:coreProperties>
</file>