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8" r:id="rId17"/>
    <p:sldId id="274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7"/>
            <p14:sldId id="278"/>
            <p14:sldId id="274"/>
            <p14:sldId id="273"/>
            <p14:sldId id="275"/>
            <p14:sldId id="276"/>
          </p14:sldIdLst>
        </p14:section>
        <p14:section name="REFERENCE" id="{82098E28-DACF-4424-86A1-E861B2DCC6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50" d="100"/>
          <a:sy n="50" d="100"/>
        </p:scale>
        <p:origin x="-10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745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62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6486-B718-4EA4-B3D2-8524D2B7EA0C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22FA-3D8A-4BDA-B6D0-E08C15FC0B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374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asnocha.com/2011/02/the-four-types-of-entrepreneurship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51720" y="2926685"/>
            <a:ext cx="554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latin typeface="Eras Demi ITC" pitchFamily="34" charset="0"/>
              </a:rPr>
              <a:t>“Why Entrepreneur?” (L)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1</a:t>
            </a:r>
          </a:p>
          <a:p>
            <a:pPr algn="ctr"/>
            <a:r>
              <a:rPr lang="en-AU" sz="3600" dirty="0" smtClean="0">
                <a:latin typeface="Eras Demi ITC" pitchFamily="34" charset="0"/>
              </a:rPr>
              <a:t>F2F</a:t>
            </a:r>
            <a:endParaRPr lang="en-US" sz="3600" dirty="0">
              <a:latin typeface="Eras Demi ITC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23343"/>
            <a:ext cx="4800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56" y="46738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Eras Bold ITC" pitchFamily="34" charset="0"/>
              </a:rPr>
              <a:t>Skenario Entrepreneurship Subject</a:t>
            </a:r>
            <a:endParaRPr lang="id-ID" dirty="0">
              <a:latin typeface="Eras Bold ITC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20106770">
            <a:off x="1212575" y="2407936"/>
            <a:ext cx="6882470" cy="994419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71600" y="4310203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 001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3590123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BP 01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7904" y="2870043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 002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6056" y="2221971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BP 02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4373657"/>
            <a:ext cx="5290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i="1" dirty="0" smtClean="0"/>
              <a:t>EN 001 Sebagai dasar</a:t>
            </a:r>
          </a:p>
          <a:p>
            <a:pPr algn="r"/>
            <a:r>
              <a:rPr lang="id-ID" i="1" dirty="0" smtClean="0"/>
              <a:t>Ada eskalasi di setiap semester lanjutan.</a:t>
            </a:r>
          </a:p>
          <a:p>
            <a:pPr algn="r"/>
            <a:r>
              <a:rPr lang="id-ID" i="1" dirty="0" smtClean="0"/>
              <a:t>BP01 sebagai titik awal jurusan untuk membuat </a:t>
            </a:r>
          </a:p>
          <a:p>
            <a:pPr algn="r"/>
            <a:r>
              <a:rPr lang="id-ID" i="1" dirty="0" smtClean="0"/>
              <a:t>Yang sesuai dengan Bidang Studi</a:t>
            </a:r>
          </a:p>
          <a:p>
            <a:pPr algn="r"/>
            <a:r>
              <a:rPr lang="id-ID" i="1" dirty="0" smtClean="0"/>
              <a:t>Dilanjutkan di EN002 untuk dipoles secara bisnis</a:t>
            </a:r>
          </a:p>
          <a:p>
            <a:pPr algn="r"/>
            <a:r>
              <a:rPr lang="id-ID" i="1" dirty="0" smtClean="0"/>
              <a:t>Bisnis yang sudah dibuat mahasiswa sejak dari BP01</a:t>
            </a:r>
          </a:p>
          <a:p>
            <a:pPr algn="r"/>
            <a:r>
              <a:rPr lang="id-ID" i="1" dirty="0" smtClean="0"/>
              <a:t>Dimatangkan di BP02 dengan output Bisnis Plan Ready</a:t>
            </a:r>
            <a:endParaRPr lang="id-ID" i="1" dirty="0"/>
          </a:p>
        </p:txBody>
      </p:sp>
      <p:sp>
        <p:nvSpPr>
          <p:cNvPr id="12" name="Rectangle 11"/>
          <p:cNvSpPr/>
          <p:nvPr/>
        </p:nvSpPr>
        <p:spPr>
          <a:xfrm>
            <a:off x="6444208" y="1539482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INKUBATOR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68344" y="620688"/>
            <a:ext cx="1330231" cy="123595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ENTRE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2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4941168"/>
            <a:ext cx="1584176" cy="1728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Dasar pengetahuan entrepreneurship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Mengarahkan mhs untuk suka entrepreneurship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Pemahaman bisnis model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Pengalaman berbisnis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4504" y="4275680"/>
            <a:ext cx="1539464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Mulai membuat bisnis sesuai bidang studi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Pemahaman bisnis model lanjutan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3645024"/>
            <a:ext cx="1512168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Melanjutkan bisnis sesuai bidang studi dari BP01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Simple business plan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Problem solving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8536" y="2708920"/>
            <a:ext cx="1431776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Melanjutkan bisnis dari EN002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id-ID" sz="1200" dirty="0" smtClean="0">
                <a:solidFill>
                  <a:schemeClr val="tx1"/>
                </a:solidFill>
              </a:rPr>
              <a:t>Pembuatan Business Plan Ready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7753" y="611396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Eras Bold ITC" pitchFamily="34" charset="0"/>
              </a:rPr>
              <a:t>Skenario Entrepreneurship Subject</a:t>
            </a:r>
            <a:endParaRPr lang="id-ID" dirty="0">
              <a:latin typeface="Eras Bold ITC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0106770">
            <a:off x="1034472" y="2551952"/>
            <a:ext cx="6882470" cy="994419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899592" y="4149080"/>
            <a:ext cx="1008112" cy="741115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 001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1649" y="3501009"/>
            <a:ext cx="951279" cy="699334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BP 01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3449" y="2852936"/>
            <a:ext cx="979498" cy="720080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 002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7953" y="2287034"/>
            <a:ext cx="965675" cy="709918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BP 02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8184" y="1556792"/>
            <a:ext cx="1152128" cy="846989"/>
          </a:xfrm>
          <a:prstGeom prst="rect">
            <a:avLst/>
          </a:prstGeom>
          <a:solidFill>
            <a:schemeClr val="bg1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INKUBATOR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90241" y="764704"/>
            <a:ext cx="1330231" cy="123595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ENTRE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9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>
            <a:normAutofit/>
          </a:bodyPr>
          <a:lstStyle/>
          <a:p>
            <a:r>
              <a:rPr lang="id-ID" sz="2400" dirty="0" smtClean="0">
                <a:solidFill>
                  <a:srgbClr val="FFC000"/>
                </a:solidFill>
                <a:latin typeface="Arial Black" pitchFamily="34" charset="0"/>
              </a:rPr>
              <a:t>Entrepreneurship as Options</a:t>
            </a:r>
            <a:endParaRPr lang="id-ID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40" y="1637171"/>
            <a:ext cx="5752112" cy="35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15651" y="609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4608" y="2174584"/>
            <a:ext cx="325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Seemingly secure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Less risk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Fixed monthly income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Fixed working hours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Potential career development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201883" y="1550706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Benefits </a:t>
            </a:r>
          </a:p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Being Professionals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1905" y="816592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Professionals Vs Entrepreneurs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8496" y="4419600"/>
            <a:ext cx="29750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id-ID" dirty="0" smtClean="0"/>
              <a:t>Less secure</a:t>
            </a:r>
          </a:p>
          <a:p>
            <a:pPr marL="285750" indent="-285750" algn="r">
              <a:buFontTx/>
              <a:buChar char="-"/>
            </a:pPr>
            <a:r>
              <a:rPr lang="id-ID" dirty="0" smtClean="0"/>
              <a:t>Ultimately high risk</a:t>
            </a:r>
          </a:p>
          <a:p>
            <a:pPr marL="285750" indent="-285750" algn="r">
              <a:buFontTx/>
              <a:buChar char="-"/>
            </a:pPr>
            <a:r>
              <a:rPr lang="id-ID" dirty="0" smtClean="0"/>
              <a:t>Uncertain monthly income</a:t>
            </a:r>
          </a:p>
          <a:p>
            <a:pPr marL="285750" indent="-285750" algn="r">
              <a:buFontTx/>
              <a:buChar char="-"/>
            </a:pPr>
            <a:r>
              <a:rPr lang="id-ID" dirty="0" smtClean="0"/>
              <a:t>Uncertain working hours</a:t>
            </a:r>
          </a:p>
          <a:p>
            <a:pPr marL="285750" indent="-285750" algn="r">
              <a:buFontTx/>
              <a:buChar char="-"/>
            </a:pPr>
            <a:endParaRPr lang="id-ID" dirty="0" smtClean="0"/>
          </a:p>
          <a:p>
            <a:pPr marL="285750" indent="-285750" algn="r">
              <a:buFontTx/>
              <a:buChar char="-"/>
            </a:pPr>
            <a:endParaRPr lang="id-ID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66096" y="14478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Benefits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Being Entrepreneurs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1532" y="4510078"/>
            <a:ext cx="3615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Unlimited working hours </a:t>
            </a:r>
          </a:p>
          <a:p>
            <a:r>
              <a:rPr lang="id-ID" dirty="0"/>
              <a:t> </a:t>
            </a:r>
            <a:r>
              <a:rPr lang="id-ID" dirty="0" smtClean="0"/>
              <a:t>     – even in vacation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Undeveloped career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Limited improvement of income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Potentially stucked in constact situation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8807" y="3886200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id-ID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so</a:t>
            </a:r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Benefits </a:t>
            </a:r>
          </a:p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Being Professionals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188" y="1981200"/>
            <a:ext cx="361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id-ID" dirty="0" smtClean="0"/>
              <a:t>Potential unlimited income</a:t>
            </a:r>
          </a:p>
          <a:p>
            <a:pPr marL="285750" indent="-285750" algn="r">
              <a:buFontTx/>
              <a:buChar char="-"/>
            </a:pPr>
            <a:r>
              <a:rPr lang="id-ID" dirty="0" smtClean="0"/>
              <a:t>Potential development from </a:t>
            </a:r>
          </a:p>
          <a:p>
            <a:pPr algn="r"/>
            <a:r>
              <a:rPr lang="id-ID" dirty="0" smtClean="0"/>
              <a:t>time to time</a:t>
            </a:r>
          </a:p>
          <a:p>
            <a:pPr marL="285750" indent="-285750" algn="r">
              <a:buFontTx/>
              <a:buChar char="-"/>
            </a:pPr>
            <a:r>
              <a:rPr lang="id-ID" dirty="0" smtClean="0"/>
              <a:t>Seemingly independent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8627" y="3886199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id-ID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so</a:t>
            </a:r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Benefits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Being Professionals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7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219" y="457200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Types of</a:t>
            </a:r>
          </a:p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Entrepreneurship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600200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Small Business Entrepreneurship</a:t>
            </a:r>
            <a:endParaRPr lang="id-ID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50" y="192405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Run their own business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Hire local employees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Simpler goals such as making profits 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Not really concern about escalating the business into a very large 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5677" y="3546276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Scalable Startup Entrepreneurship</a:t>
            </a:r>
            <a:endParaRPr lang="id-ID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41980"/>
            <a:ext cx="741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fontAlgn="base">
              <a:buFontTx/>
              <a:buChar char="-"/>
            </a:pPr>
            <a:r>
              <a:rPr lang="id-ID" dirty="0" smtClean="0"/>
              <a:t>Have big vision for the future</a:t>
            </a:r>
          </a:p>
          <a:p>
            <a:pPr marL="285750" indent="-285750" algn="r" fontAlgn="base">
              <a:buFontTx/>
              <a:buChar char="-"/>
            </a:pPr>
            <a:r>
              <a:rPr lang="id-ID" dirty="0" smtClean="0"/>
              <a:t>Hire best and brightest employees</a:t>
            </a:r>
          </a:p>
          <a:p>
            <a:pPr marL="285750" indent="-285750" algn="r" fontAlgn="base">
              <a:buFontTx/>
              <a:buChar char="-"/>
            </a:pPr>
            <a:r>
              <a:rPr lang="id-ID" dirty="0" smtClean="0"/>
              <a:t>Attract investment – venture capitalist</a:t>
            </a:r>
          </a:p>
          <a:p>
            <a:pPr marL="285750" indent="-285750" algn="r" fontAlgn="base">
              <a:buFontTx/>
              <a:buChar char="-"/>
            </a:pPr>
            <a:r>
              <a:rPr lang="id-ID" dirty="0" smtClean="0"/>
              <a:t>Searching for a repeatable and scalable business  model</a:t>
            </a:r>
          </a:p>
        </p:txBody>
      </p:sp>
    </p:spTree>
    <p:extLst>
      <p:ext uri="{BB962C8B-B14F-4D97-AF65-F5344CB8AC3E}">
        <p14:creationId xmlns:p14="http://schemas.microsoft.com/office/powerpoint/2010/main" val="47347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219" y="457200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Types of</a:t>
            </a:r>
          </a:p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Entrepreneurship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600200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 Company</a:t>
            </a:r>
            <a:r>
              <a:rPr lang="id-ID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 Entrepreneurship</a:t>
            </a:r>
            <a:endParaRPr lang="id-ID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50" y="192405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Have finite life cycles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Grow through sustaining innovation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Offer new products that are the variants of the new products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Large company size and culture make disruptive innnovation extremely difficult to execute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5945" y="3546276"/>
            <a:ext cx="295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Social</a:t>
            </a:r>
            <a:r>
              <a:rPr lang="id-ID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 Entrepreneurship</a:t>
            </a:r>
            <a:endParaRPr lang="id-ID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41980"/>
            <a:ext cx="741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fontAlgn="base">
              <a:buFontTx/>
              <a:buChar char="-"/>
            </a:pPr>
            <a:r>
              <a:rPr lang="id-ID" dirty="0" smtClean="0"/>
              <a:t>Innovators that focus on creating products and services that solve social needs and problems</a:t>
            </a:r>
          </a:p>
          <a:p>
            <a:pPr marL="285750" indent="-285750" algn="r" fontAlgn="base">
              <a:buFontTx/>
              <a:buChar char="-"/>
            </a:pPr>
            <a:r>
              <a:rPr lang="id-ID" dirty="0" smtClean="0"/>
              <a:t>The goal is to make the world a better place</a:t>
            </a:r>
          </a:p>
          <a:p>
            <a:pPr marL="285750" indent="-285750" algn="r" fontAlgn="base">
              <a:buFontTx/>
              <a:buChar char="-"/>
            </a:pPr>
            <a:r>
              <a:rPr lang="id-ID" dirty="0" smtClean="0"/>
              <a:t>Could be profitable, non profit, or hybrid</a:t>
            </a:r>
          </a:p>
        </p:txBody>
      </p:sp>
    </p:spTree>
    <p:extLst>
      <p:ext uri="{BB962C8B-B14F-4D97-AF65-F5344CB8AC3E}">
        <p14:creationId xmlns:p14="http://schemas.microsoft.com/office/powerpoint/2010/main" val="389455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3105835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Entrepreneurial Mindset – For Entrepreneurs and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32829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1400" y="833735"/>
            <a:ext cx="517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Personality of Entrepreneurs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19200" y="2216910"/>
            <a:ext cx="1218539" cy="1371842"/>
            <a:chOff x="1219200" y="2216910"/>
            <a:chExt cx="1218539" cy="1371842"/>
          </a:xfrm>
        </p:grpSpPr>
        <p:pic>
          <p:nvPicPr>
            <p:cNvPr id="5122" name="Picture 2" descr="Hasil gambar untuk confidence icon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216910"/>
              <a:ext cx="533731" cy="75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19200" y="3001178"/>
              <a:ext cx="1218539" cy="587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Self</a:t>
              </a:r>
            </a:p>
            <a:p>
              <a:pPr algn="ctr"/>
              <a:r>
                <a:rPr lang="id-ID" dirty="0" smtClean="0"/>
                <a:t>confidence</a:t>
              </a:r>
              <a:endParaRPr lang="id-ID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95600" y="1905135"/>
            <a:ext cx="1371464" cy="1600065"/>
            <a:chOff x="2895600" y="1905135"/>
            <a:chExt cx="1371464" cy="1600065"/>
          </a:xfrm>
        </p:grpSpPr>
        <p:pic>
          <p:nvPicPr>
            <p:cNvPr id="5124" name="Picture 4" descr="Hasil gambar untuk risk taker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905135"/>
              <a:ext cx="1371464" cy="1371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124200" y="3135868"/>
              <a:ext cx="1104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Risk-taker</a:t>
              </a:r>
              <a:endParaRPr lang="id-ID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53000" y="2069033"/>
            <a:ext cx="1168910" cy="1588567"/>
            <a:chOff x="4852737" y="1874245"/>
            <a:chExt cx="1168910" cy="1588567"/>
          </a:xfrm>
        </p:grpSpPr>
        <p:pic>
          <p:nvPicPr>
            <p:cNvPr id="5126" name="Picture 6" descr="Hasil gambar untuk independence icon transpar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917" y="1874245"/>
              <a:ext cx="977239" cy="977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52737" y="2816481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indepence</a:t>
              </a:r>
            </a:p>
            <a:p>
              <a:pPr algn="ctr"/>
              <a:r>
                <a:rPr lang="id-ID" dirty="0" smtClean="0"/>
                <a:t>of mind</a:t>
              </a:r>
              <a:endParaRPr lang="id-ID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34200" y="2107162"/>
            <a:ext cx="1063240" cy="1321838"/>
            <a:chOff x="6934200" y="2107162"/>
            <a:chExt cx="1063240" cy="1321838"/>
          </a:xfrm>
        </p:grpSpPr>
        <p:sp>
          <p:nvSpPr>
            <p:cNvPr id="13" name="TextBox 12"/>
            <p:cNvSpPr txBox="1"/>
            <p:nvPr/>
          </p:nvSpPr>
          <p:spPr>
            <a:xfrm>
              <a:off x="6934200" y="3059668"/>
              <a:ext cx="1063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energetic</a:t>
              </a:r>
              <a:endParaRPr lang="id-ID" dirty="0"/>
            </a:p>
          </p:txBody>
        </p:sp>
        <p:pic>
          <p:nvPicPr>
            <p:cNvPr id="5128" name="Picture 8" descr="Hasil gambar untuk energetic icon transpare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013" y="2107162"/>
              <a:ext cx="845587" cy="84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258670" y="4165938"/>
            <a:ext cx="1445062" cy="1701462"/>
            <a:chOff x="1258670" y="3697070"/>
            <a:chExt cx="1445062" cy="1701462"/>
          </a:xfrm>
        </p:grpSpPr>
        <p:sp>
          <p:nvSpPr>
            <p:cNvPr id="14" name="TextBox 13"/>
            <p:cNvSpPr txBox="1"/>
            <p:nvPr/>
          </p:nvSpPr>
          <p:spPr>
            <a:xfrm>
              <a:off x="1355339" y="5029200"/>
              <a:ext cx="1006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Hardwork</a:t>
              </a:r>
              <a:endParaRPr lang="id-ID" dirty="0"/>
            </a:p>
          </p:txBody>
        </p:sp>
        <p:pic>
          <p:nvPicPr>
            <p:cNvPr id="5130" name="Picture 10" descr="Hasil gambar untuk hard work icon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670" y="3697070"/>
              <a:ext cx="1445062" cy="14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082248" y="4509129"/>
            <a:ext cx="956352" cy="1358271"/>
            <a:chOff x="3463248" y="3506861"/>
            <a:chExt cx="956352" cy="1358271"/>
          </a:xfrm>
        </p:grpSpPr>
        <p:sp>
          <p:nvSpPr>
            <p:cNvPr id="16" name="TextBox 15"/>
            <p:cNvSpPr txBox="1"/>
            <p:nvPr/>
          </p:nvSpPr>
          <p:spPr>
            <a:xfrm>
              <a:off x="3463248" y="4495800"/>
              <a:ext cx="956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Creative</a:t>
              </a:r>
              <a:endParaRPr lang="id-ID" dirty="0"/>
            </a:p>
          </p:txBody>
        </p:sp>
        <p:pic>
          <p:nvPicPr>
            <p:cNvPr id="5132" name="Picture 12" descr="Hasil gambar untuk creative icon transparen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153" y="3506861"/>
              <a:ext cx="932447" cy="93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4648032" y="4491789"/>
            <a:ext cx="1395831" cy="1621452"/>
            <a:chOff x="4579670" y="3481210"/>
            <a:chExt cx="1395831" cy="1621452"/>
          </a:xfrm>
        </p:grpSpPr>
        <p:pic>
          <p:nvPicPr>
            <p:cNvPr id="5134" name="Picture 14" descr="Gambar terkai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489" y="3481210"/>
              <a:ext cx="1185686" cy="1019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579670" y="4456331"/>
              <a:ext cx="1395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Needs of </a:t>
              </a:r>
            </a:p>
            <a:p>
              <a:pPr algn="ctr"/>
              <a:r>
                <a:rPr lang="id-ID" dirty="0" smtClean="0"/>
                <a:t>achievement</a:t>
              </a:r>
              <a:endParaRPr lang="id-ID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200" y="4419600"/>
            <a:ext cx="1481624" cy="1660921"/>
            <a:chOff x="6705600" y="3481210"/>
            <a:chExt cx="1481624" cy="1660921"/>
          </a:xfrm>
        </p:grpSpPr>
        <p:sp>
          <p:nvSpPr>
            <p:cNvPr id="15" name="TextBox 14"/>
            <p:cNvSpPr txBox="1"/>
            <p:nvPr/>
          </p:nvSpPr>
          <p:spPr>
            <a:xfrm>
              <a:off x="6705600" y="4495800"/>
              <a:ext cx="1481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Responsive of</a:t>
              </a:r>
            </a:p>
            <a:p>
              <a:pPr algn="ctr"/>
              <a:r>
                <a:rPr lang="id-ID" dirty="0" smtClean="0"/>
                <a:t>suggestions</a:t>
              </a:r>
              <a:endParaRPr lang="id-ID" dirty="0"/>
            </a:p>
          </p:txBody>
        </p:sp>
        <p:pic>
          <p:nvPicPr>
            <p:cNvPr id="5136" name="Picture 16" descr="Gambar terkait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73" y="3481210"/>
              <a:ext cx="1054059" cy="105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123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833735"/>
            <a:ext cx="517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Personality of Entrepreneurs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64963" y="1752600"/>
            <a:ext cx="1454437" cy="2170331"/>
            <a:chOff x="1136363" y="1752600"/>
            <a:chExt cx="1454437" cy="21703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752600"/>
              <a:ext cx="1066800" cy="15832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36363" y="3276600"/>
              <a:ext cx="1454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Internal locus</a:t>
              </a:r>
            </a:p>
            <a:p>
              <a:pPr algn="ctr"/>
              <a:r>
                <a:rPr lang="id-ID" dirty="0" smtClean="0"/>
                <a:t>Of control</a:t>
              </a:r>
              <a:endParaRPr lang="id-ID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2362200"/>
            <a:ext cx="1163332" cy="1560731"/>
            <a:chOff x="3068052" y="2261937"/>
            <a:chExt cx="1163332" cy="1560731"/>
          </a:xfrm>
        </p:grpSpPr>
        <p:pic>
          <p:nvPicPr>
            <p:cNvPr id="6146" name="Picture 2" descr="Hasil gambar untuk dynamic leadership icon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261937"/>
              <a:ext cx="862263" cy="86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068052" y="3176337"/>
              <a:ext cx="1163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Dynamic</a:t>
              </a:r>
            </a:p>
            <a:p>
              <a:pPr algn="ctr"/>
              <a:r>
                <a:rPr lang="id-ID" dirty="0" smtClean="0"/>
                <a:t>leadership</a:t>
              </a:r>
              <a:endParaRPr lang="id-ID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11560" y="2373869"/>
            <a:ext cx="1141640" cy="1588531"/>
            <a:chOff x="4636445" y="2133601"/>
            <a:chExt cx="1141640" cy="1588531"/>
          </a:xfrm>
        </p:grpSpPr>
        <p:pic>
          <p:nvPicPr>
            <p:cNvPr id="6148" name="Picture 4" descr="Hasil gambar untuk initiative icon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445" y="2133601"/>
              <a:ext cx="1141640" cy="1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717163" y="3352800"/>
              <a:ext cx="997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initiative</a:t>
              </a:r>
              <a:endParaRPr lang="id-ID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0017" y="2133601"/>
            <a:ext cx="1660583" cy="1773197"/>
            <a:chOff x="6659976" y="2133601"/>
            <a:chExt cx="1660583" cy="1773197"/>
          </a:xfrm>
        </p:grpSpPr>
        <p:pic>
          <p:nvPicPr>
            <p:cNvPr id="6150" name="Picture 6" descr="Gambar terkai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133601"/>
              <a:ext cx="1112137" cy="1243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659976" y="3537466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resourcefulness</a:t>
              </a:r>
              <a:endParaRPr lang="id-ID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412963"/>
            <a:ext cx="2051011" cy="1872168"/>
            <a:chOff x="1143000" y="4412963"/>
            <a:chExt cx="2051011" cy="1872168"/>
          </a:xfrm>
        </p:grpSpPr>
        <p:pic>
          <p:nvPicPr>
            <p:cNvPr id="6152" name="Picture 8" descr="Hasil gambar untuk communication icon transparen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412963"/>
              <a:ext cx="1225837" cy="122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43000" y="5638800"/>
              <a:ext cx="2051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Good</a:t>
              </a:r>
            </a:p>
            <a:p>
              <a:pPr algn="ctr"/>
              <a:r>
                <a:rPr lang="id-ID" dirty="0" smtClean="0"/>
                <a:t>communication skill</a:t>
              </a:r>
              <a:endParaRPr lang="id-ID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4343400"/>
            <a:ext cx="1905000" cy="1905000"/>
            <a:chOff x="3733800" y="4343400"/>
            <a:chExt cx="1905000" cy="1905000"/>
          </a:xfrm>
        </p:grpSpPr>
        <p:pic>
          <p:nvPicPr>
            <p:cNvPr id="6154" name="Picture 10" descr="Hasil gambar untuk profit icon transpare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3434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810000" y="5879068"/>
              <a:ext cx="1800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Profit orientation</a:t>
              </a:r>
              <a:endParaRPr lang="id-ID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7000" y="4495800"/>
            <a:ext cx="1482714" cy="1733410"/>
            <a:chOff x="6746886" y="4704121"/>
            <a:chExt cx="1482714" cy="1733410"/>
          </a:xfrm>
        </p:grpSpPr>
        <p:pic>
          <p:nvPicPr>
            <p:cNvPr id="6156" name="Picture 12" descr="Hasil gambar untuk foresight icon transparen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17" y="4704121"/>
              <a:ext cx="1050983" cy="105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746886" y="5791200"/>
              <a:ext cx="1482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/>
                <a:t>Perception</a:t>
              </a:r>
            </a:p>
            <a:p>
              <a:pPr algn="ctr"/>
              <a:r>
                <a:rPr lang="id-ID" dirty="0" smtClean="0"/>
                <a:t>with foresight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686" y="2060848"/>
            <a:ext cx="6837114" cy="792088"/>
          </a:xfrm>
        </p:spPr>
        <p:txBody>
          <a:bodyPr>
            <a:noAutofit/>
          </a:bodyPr>
          <a:lstStyle/>
          <a:p>
            <a:pPr marL="723900" indent="-723900"/>
            <a:r>
              <a:rPr lang="en-US" sz="2000" b="0" dirty="0">
                <a:solidFill>
                  <a:schemeClr val="tx1"/>
                </a:solidFill>
                <a:latin typeface="+mj-lt"/>
              </a:rPr>
              <a:t>LO 1 : Identify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 innovative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business 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454" y="975361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5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9812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Schaper</a:t>
            </a:r>
            <a:r>
              <a:rPr lang="en-US" dirty="0"/>
              <a:t>, Michael.(2011). </a:t>
            </a:r>
            <a:r>
              <a:rPr lang="en-US" b="1" i="1" dirty="0"/>
              <a:t>Entrepreneurship and Small Business 3-rd </a:t>
            </a:r>
            <a:r>
              <a:rPr lang="en-US" dirty="0"/>
              <a:t>Asia-</a:t>
            </a:r>
            <a:r>
              <a:rPr lang="en-US" dirty="0" err="1"/>
              <a:t>Pasific</a:t>
            </a:r>
            <a:r>
              <a:rPr lang="en-US" dirty="0"/>
              <a:t> Edition. John Wiley &amp; Sons </a:t>
            </a:r>
            <a:r>
              <a:rPr lang="en-US" dirty="0" err="1"/>
              <a:t>Autralia</a:t>
            </a:r>
            <a:r>
              <a:rPr lang="en-US" dirty="0"/>
              <a:t>, Ltd. Milton. ISBN: 978-1-74216-462-5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casnocha.com/2011/02/the-four-types-of-entrepreneurship.html</a:t>
            </a:r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" y="4319"/>
            <a:ext cx="9139925" cy="68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648" y="2059394"/>
            <a:ext cx="6606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2000" dirty="0" smtClean="0"/>
              <a:t>Introduction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 smtClean="0"/>
              <a:t>Overview Entrepreneurship in BINUS</a:t>
            </a:r>
            <a:endParaRPr lang="id-ID" sz="2000" dirty="0"/>
          </a:p>
          <a:p>
            <a:pPr marL="342900" lvl="0" indent="-342900">
              <a:buFont typeface="+mj-lt"/>
              <a:buAutoNum type="arabicPeriod"/>
            </a:pPr>
            <a:r>
              <a:rPr lang="id-ID" sz="2000" dirty="0" smtClean="0"/>
              <a:t>Entrepreneurship as an Options</a:t>
            </a:r>
            <a:endParaRPr lang="id-ID" sz="2000" dirty="0"/>
          </a:p>
          <a:p>
            <a:pPr marL="342900" indent="-342900">
              <a:buFont typeface="+mj-lt"/>
              <a:buAutoNum type="arabicPeriod"/>
            </a:pPr>
            <a:r>
              <a:rPr lang="id-ID" sz="2000" dirty="0" smtClean="0"/>
              <a:t>Entrepreneurial Mindset – For Entrepreneurs and Professionals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11249" y="903938"/>
            <a:ext cx="19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Sub Topics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667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rial Black" pitchFamily="34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r>
              <a:rPr lang="id-ID" sz="2400" b="0" dirty="0" smtClean="0">
                <a:solidFill>
                  <a:schemeClr val="tx1"/>
                </a:solidFill>
                <a:latin typeface="Arial Black" pitchFamily="34" charset="0"/>
              </a:rPr>
              <a:t>ntroduction</a:t>
            </a:r>
            <a:endParaRPr lang="id-ID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pic>
        <p:nvPicPr>
          <p:cNvPr id="1026" name="Picture 2" descr="Hasil gambar untuk transformation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31" y="1655192"/>
            <a:ext cx="4495800" cy="31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1" y="3932976"/>
            <a:ext cx="5562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dirty="0" smtClean="0"/>
              <a:t>Transformation of work fields.</a:t>
            </a:r>
          </a:p>
          <a:p>
            <a:pPr algn="r"/>
            <a:r>
              <a:rPr lang="id-ID" dirty="0" smtClean="0"/>
              <a:t>The development of robotics, </a:t>
            </a:r>
          </a:p>
          <a:p>
            <a:pPr algn="r"/>
            <a:r>
              <a:rPr lang="id-ID" dirty="0" smtClean="0"/>
              <a:t>automated systems, artificial intelligence </a:t>
            </a:r>
          </a:p>
          <a:p>
            <a:pPr algn="r"/>
            <a:r>
              <a:rPr lang="id-ID" dirty="0" smtClean="0"/>
              <a:t>has change the workfields atmosphere. </a:t>
            </a:r>
          </a:p>
          <a:p>
            <a:pPr algn="r"/>
            <a:endParaRPr lang="id-ID" dirty="0"/>
          </a:p>
          <a:p>
            <a:pPr algn="r"/>
            <a:r>
              <a:rPr lang="id-ID" sz="2400" b="1" i="1" dirty="0" smtClean="0"/>
              <a:t>The future workfields are entrepreneurs</a:t>
            </a:r>
          </a:p>
        </p:txBody>
      </p:sp>
    </p:spTree>
    <p:extLst>
      <p:ext uri="{BB962C8B-B14F-4D97-AF65-F5344CB8AC3E}">
        <p14:creationId xmlns:p14="http://schemas.microsoft.com/office/powerpoint/2010/main" val="1802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6" name="Picture 8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5" y="2373163"/>
            <a:ext cx="1910345" cy="170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robotic icon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31" y="1031689"/>
            <a:ext cx="1359195" cy="13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artificial intelligenc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65" y="4191000"/>
            <a:ext cx="1020726" cy="10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038600" y="2653616"/>
            <a:ext cx="1524000" cy="114300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Shifted</a:t>
            </a:r>
            <a:endParaRPr lang="id-ID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12359" y="1855805"/>
            <a:ext cx="1492841" cy="2674068"/>
            <a:chOff x="1174158" y="1855805"/>
            <a:chExt cx="1492841" cy="2674068"/>
          </a:xfrm>
        </p:grpSpPr>
        <p:pic>
          <p:nvPicPr>
            <p:cNvPr id="2050" name="Picture 2" descr="Hasil gambar untuk industry icon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159" y="1855805"/>
              <a:ext cx="1369311" cy="136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158" y="2952233"/>
              <a:ext cx="1492841" cy="14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90329" y="4068208"/>
              <a:ext cx="1476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/>
                <a:t>Lots of working fields avaialble</a:t>
              </a:r>
              <a:endParaRPr lang="id-ID" sz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8000" y="2161401"/>
            <a:ext cx="631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robotic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27792" y="3440668"/>
            <a:ext cx="128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Automated/</a:t>
            </a:r>
          </a:p>
          <a:p>
            <a:r>
              <a:rPr lang="id-ID" sz="1200" dirty="0" smtClean="0"/>
              <a:t>distance controlls</a:t>
            </a:r>
            <a:endParaRPr lang="id-ID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4175163"/>
            <a:ext cx="90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Artificial</a:t>
            </a:r>
          </a:p>
          <a:p>
            <a:r>
              <a:rPr lang="id-ID" sz="1200" dirty="0" smtClean="0"/>
              <a:t>intelligence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3943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1078468"/>
            <a:ext cx="476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itchFamily="34" charset="0"/>
              </a:rPr>
              <a:t>The Result of the Shifted Conditions</a:t>
            </a:r>
            <a:endParaRPr lang="id-ID" dirty="0">
              <a:latin typeface="Arial Black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3759" y="1974132"/>
            <a:ext cx="1492841" cy="2674068"/>
            <a:chOff x="1174158" y="1855805"/>
            <a:chExt cx="1492841" cy="2674068"/>
          </a:xfrm>
        </p:grpSpPr>
        <p:pic>
          <p:nvPicPr>
            <p:cNvPr id="8" name="Picture 2" descr="Hasil gambar untuk industry icon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159" y="1855805"/>
              <a:ext cx="1369311" cy="136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158" y="2952233"/>
              <a:ext cx="1492841" cy="14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90329" y="4068208"/>
              <a:ext cx="1476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/>
                <a:t>A system run by some workers</a:t>
              </a:r>
              <a:endParaRPr lang="id-ID" sz="1200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429000" y="2819400"/>
            <a:ext cx="1524000" cy="114300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Shifted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2" name="Picture 2" descr="Hasil gambar untuk industry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6289"/>
            <a:ext cx="1369311" cy="13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sil gambar untuk industry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743200"/>
            <a:ext cx="1369311" cy="13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sil gambar untuk industry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27955"/>
            <a:ext cx="1369311" cy="13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15695"/>
            <a:ext cx="1910345" cy="170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56967" y="4212266"/>
            <a:ext cx="148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Lots of systems,</a:t>
            </a:r>
          </a:p>
          <a:p>
            <a:r>
              <a:rPr lang="id-ID" sz="1200" dirty="0" smtClean="0"/>
              <a:t>Controlled by less persons, or could even be a single operator, that operates from distance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581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1078468"/>
            <a:ext cx="491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itchFamily="34" charset="0"/>
              </a:rPr>
              <a:t>More Result of the Shifted Conditions</a:t>
            </a:r>
            <a:endParaRPr lang="id-ID" dirty="0">
              <a:latin typeface="Arial Black" pitchFamily="34" charset="0"/>
            </a:endParaRPr>
          </a:p>
        </p:txBody>
      </p:sp>
      <p:pic>
        <p:nvPicPr>
          <p:cNvPr id="3078" name="Picture 6" descr="Hasil gambar untuk factory workers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56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85800" y="2130188"/>
            <a:ext cx="3858904" cy="2746612"/>
            <a:chOff x="685800" y="1981200"/>
            <a:chExt cx="3858904" cy="2746612"/>
          </a:xfrm>
        </p:grpSpPr>
        <p:pic>
          <p:nvPicPr>
            <p:cNvPr id="3074" name="Picture 2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812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03" y="3356211"/>
              <a:ext cx="1371601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128" y="19812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904" y="19812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728" y="19812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asil gambar untuk factory worker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344" y="19812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655" y="3352799"/>
              <a:ext cx="1371601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648" y="3352799"/>
              <a:ext cx="1371601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52799"/>
              <a:ext cx="1371601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199" y="3352800"/>
              <a:ext cx="1371601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ight Arrow 18"/>
          <p:cNvSpPr/>
          <p:nvPr/>
        </p:nvSpPr>
        <p:spPr>
          <a:xfrm>
            <a:off x="4441208" y="3006488"/>
            <a:ext cx="1524000" cy="114300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Shifted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388" y="4953000"/>
            <a:ext cx="74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Lots of people could have the appropriate jobs anymore, </a:t>
            </a:r>
          </a:p>
          <a:p>
            <a:pPr algn="ctr"/>
            <a:r>
              <a:rPr lang="id-ID" dirty="0" smtClean="0"/>
              <a:t>Since their roles could be replaced by a single person that could operate the whole things using a smart system, from distance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304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>
            <a:normAutofit/>
          </a:bodyPr>
          <a:lstStyle/>
          <a:p>
            <a:r>
              <a:rPr lang="id-ID" sz="2400" dirty="0" smtClean="0">
                <a:solidFill>
                  <a:srgbClr val="FFC000"/>
                </a:solidFill>
                <a:latin typeface="Arial Black" pitchFamily="34" charset="0"/>
              </a:rPr>
              <a:t>Overview Entrepreneurship in BINUS</a:t>
            </a:r>
            <a:endParaRPr lang="id-ID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3832</TotalTime>
  <Words>561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 PPT 2015</vt:lpstr>
      <vt:lpstr>PowerPoint Presentation</vt:lpstr>
      <vt:lpstr>LO 1 : Identify the innovative  business idea</vt:lpstr>
      <vt:lpstr>PowerPoint Presentation</vt:lpstr>
      <vt:lpstr> Introduction</vt:lpstr>
      <vt:lpstr>PowerPoint Presentation</vt:lpstr>
      <vt:lpstr>PowerPoint Presentation</vt:lpstr>
      <vt:lpstr>PowerPoint Presentation</vt:lpstr>
      <vt:lpstr>PowerPoint Presentation</vt:lpstr>
      <vt:lpstr>Overview Entrepreneurship in BINUS</vt:lpstr>
      <vt:lpstr>PowerPoint Presentation</vt:lpstr>
      <vt:lpstr>PowerPoint Presentation</vt:lpstr>
      <vt:lpstr>Entrepreneurship as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156</cp:revision>
  <dcterms:created xsi:type="dcterms:W3CDTF">2015-05-04T03:33:03Z</dcterms:created>
  <dcterms:modified xsi:type="dcterms:W3CDTF">2017-12-14T07:33:38Z</dcterms:modified>
</cp:coreProperties>
</file>