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sldIdLst>
    <p:sldId id="256" r:id="rId2"/>
    <p:sldId id="257" r:id="rId3"/>
    <p:sldId id="259" r:id="rId4"/>
    <p:sldId id="258" r:id="rId5"/>
    <p:sldId id="264" r:id="rId6"/>
    <p:sldId id="260" r:id="rId7"/>
    <p:sldId id="265" r:id="rId8"/>
    <p:sldId id="278" r:id="rId9"/>
    <p:sldId id="266" r:id="rId10"/>
    <p:sldId id="267" r:id="rId11"/>
    <p:sldId id="268" r:id="rId12"/>
    <p:sldId id="269" r:id="rId13"/>
    <p:sldId id="271" r:id="rId14"/>
    <p:sldId id="272" r:id="rId15"/>
    <p:sldId id="290" r:id="rId16"/>
    <p:sldId id="291" r:id="rId17"/>
    <p:sldId id="293" r:id="rId18"/>
    <p:sldId id="292" r:id="rId19"/>
    <p:sldId id="294" r:id="rId20"/>
    <p:sldId id="295" r:id="rId21"/>
    <p:sldId id="296" r:id="rId22"/>
    <p:sldId id="297" r:id="rId23"/>
    <p:sldId id="298" r:id="rId24"/>
    <p:sldId id="261" r:id="rId25"/>
    <p:sldId id="279" r:id="rId26"/>
    <p:sldId id="282" r:id="rId27"/>
    <p:sldId id="283" r:id="rId28"/>
    <p:sldId id="262" r:id="rId29"/>
    <p:sldId id="280" r:id="rId30"/>
    <p:sldId id="285" r:id="rId31"/>
    <p:sldId id="286" r:id="rId32"/>
    <p:sldId id="287" r:id="rId33"/>
    <p:sldId id="263" r:id="rId34"/>
    <p:sldId id="289" r:id="rId35"/>
    <p:sldId id="284" r:id="rId36"/>
    <p:sldId id="288" r:id="rId37"/>
    <p:sldId id="299" r:id="rId38"/>
    <p:sldId id="281" r:id="rId39"/>
  </p:sldIdLst>
  <p:sldSz cx="9144000" cy="6858000" type="screen4x3"/>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OVER" id="{727C0728-BFBA-4018-A895-7E45D940962F}">
          <p14:sldIdLst>
            <p14:sldId id="256"/>
            <p14:sldId id="257"/>
            <p14:sldId id="259"/>
            <p14:sldId id="258"/>
            <p14:sldId id="264"/>
            <p14:sldId id="260"/>
            <p14:sldId id="265"/>
            <p14:sldId id="278"/>
            <p14:sldId id="266"/>
            <p14:sldId id="267"/>
            <p14:sldId id="268"/>
            <p14:sldId id="269"/>
            <p14:sldId id="271"/>
            <p14:sldId id="272"/>
            <p14:sldId id="290"/>
            <p14:sldId id="291"/>
            <p14:sldId id="293"/>
            <p14:sldId id="292"/>
            <p14:sldId id="294"/>
            <p14:sldId id="295"/>
            <p14:sldId id="296"/>
            <p14:sldId id="297"/>
            <p14:sldId id="298"/>
            <p14:sldId id="261"/>
            <p14:sldId id="279"/>
            <p14:sldId id="282"/>
            <p14:sldId id="283"/>
            <p14:sldId id="262"/>
            <p14:sldId id="280"/>
            <p14:sldId id="285"/>
            <p14:sldId id="286"/>
            <p14:sldId id="287"/>
            <p14:sldId id="263"/>
            <p14:sldId id="289"/>
            <p14:sldId id="284"/>
            <p14:sldId id="288"/>
            <p14:sldId id="299"/>
          </p14:sldIdLst>
        </p14:section>
        <p14:section name="COURSE CONTENT" id="{F4927CBE-FA17-46D1-BAAE-887D0AF2CCBF}">
          <p14:sldIdLst/>
        </p14:section>
        <p14:section name="REFERENCE" id="{82098E28-DACF-4424-86A1-E861B2DCC6FF}">
          <p14:sldIdLst>
            <p14:sldId id="281"/>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99FF"/>
    <a:srgbClr val="EB8F15"/>
    <a:srgbClr val="008FD5"/>
    <a:srgbClr val="F7F7F7"/>
    <a:srgbClr val="558FD5"/>
    <a:srgbClr val="0079B8"/>
    <a:srgbClr val="0081B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724" autoAdjust="0"/>
  </p:normalViewPr>
  <p:slideViewPr>
    <p:cSldViewPr>
      <p:cViewPr>
        <p:scale>
          <a:sx n="50" d="100"/>
          <a:sy n="50" d="100"/>
        </p:scale>
        <p:origin x="-1872" y="-51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EEC61ED-5AEB-4C2A-91C1-1E5D89599BEF}" type="doc">
      <dgm:prSet loTypeId="urn:microsoft.com/office/officeart/2005/8/layout/target3" loCatId="relationship" qsTypeId="urn:microsoft.com/office/officeart/2005/8/quickstyle/3d1" qsCatId="3D" csTypeId="urn:microsoft.com/office/officeart/2005/8/colors/colorful5" csCatId="colorful" phldr="1"/>
      <dgm:spPr/>
      <dgm:t>
        <a:bodyPr/>
        <a:lstStyle/>
        <a:p>
          <a:endParaRPr lang="en-US"/>
        </a:p>
      </dgm:t>
    </dgm:pt>
    <dgm:pt modelId="{22FEA27E-3636-4249-B4F9-F1DFDE53C0D1}">
      <dgm:prSet custT="1"/>
      <dgm:spPr/>
      <dgm:t>
        <a:bodyPr/>
        <a:lstStyle/>
        <a:p>
          <a:pPr rtl="0"/>
          <a:r>
            <a:rPr lang="en-US" sz="2800" b="1" dirty="0" smtClean="0">
              <a:latin typeface="Arial" pitchFamily="34" charset="0"/>
              <a:cs typeface="Arial" pitchFamily="34" charset="0"/>
            </a:rPr>
            <a:t>Niche market</a:t>
          </a:r>
          <a:endParaRPr lang="en-US" sz="2800" b="1" dirty="0">
            <a:latin typeface="Arial" pitchFamily="34" charset="0"/>
            <a:cs typeface="Arial" pitchFamily="34" charset="0"/>
          </a:endParaRPr>
        </a:p>
      </dgm:t>
    </dgm:pt>
    <dgm:pt modelId="{E6CC6D85-6CD6-42EF-AB0C-82B303B01A78}" type="parTrans" cxnId="{7DF6C182-D9C7-494A-B8BD-D8E49E52DAC4}">
      <dgm:prSet/>
      <dgm:spPr/>
      <dgm:t>
        <a:bodyPr/>
        <a:lstStyle/>
        <a:p>
          <a:endParaRPr lang="en-US"/>
        </a:p>
      </dgm:t>
    </dgm:pt>
    <dgm:pt modelId="{DEEABE10-B545-4180-B5B2-B530E81FEF1F}" type="sibTrans" cxnId="{7DF6C182-D9C7-494A-B8BD-D8E49E52DAC4}">
      <dgm:prSet/>
      <dgm:spPr/>
      <dgm:t>
        <a:bodyPr/>
        <a:lstStyle/>
        <a:p>
          <a:endParaRPr lang="en-US"/>
        </a:p>
      </dgm:t>
    </dgm:pt>
    <dgm:pt modelId="{3D38BBF1-CA88-422A-9259-79A43B26B5AB}">
      <dgm:prSet custT="1"/>
      <dgm:spPr/>
      <dgm:t>
        <a:bodyPr/>
        <a:lstStyle/>
        <a:p>
          <a:pPr rtl="0"/>
          <a:r>
            <a:rPr lang="en-US" sz="2800" b="1" smtClean="0">
              <a:solidFill>
                <a:srgbClr val="FF0000"/>
              </a:solidFill>
              <a:latin typeface="Arial" pitchFamily="34" charset="0"/>
              <a:cs typeface="Arial" pitchFamily="34" charset="0"/>
            </a:rPr>
            <a:t>Multi-sided Markets</a:t>
          </a:r>
          <a:endParaRPr lang="en-US" sz="2800" b="1" dirty="0">
            <a:solidFill>
              <a:srgbClr val="FF0000"/>
            </a:solidFill>
            <a:latin typeface="Arial" pitchFamily="34" charset="0"/>
            <a:cs typeface="Arial" pitchFamily="34" charset="0"/>
          </a:endParaRPr>
        </a:p>
      </dgm:t>
    </dgm:pt>
    <dgm:pt modelId="{3116641A-A560-4483-8413-27AE5B85B3E2}" type="parTrans" cxnId="{B531582E-5C33-4C3C-B326-599BB4EFEBFD}">
      <dgm:prSet/>
      <dgm:spPr/>
      <dgm:t>
        <a:bodyPr/>
        <a:lstStyle/>
        <a:p>
          <a:endParaRPr lang="en-US"/>
        </a:p>
      </dgm:t>
    </dgm:pt>
    <dgm:pt modelId="{98F34185-CF72-4670-A82E-9F1BE5C5817D}" type="sibTrans" cxnId="{B531582E-5C33-4C3C-B326-599BB4EFEBFD}">
      <dgm:prSet/>
      <dgm:spPr/>
      <dgm:t>
        <a:bodyPr/>
        <a:lstStyle/>
        <a:p>
          <a:endParaRPr lang="en-US"/>
        </a:p>
      </dgm:t>
    </dgm:pt>
    <dgm:pt modelId="{DD6011F1-AB66-48C9-AABB-F630661A17E6}">
      <dgm:prSet custT="1"/>
      <dgm:spPr/>
      <dgm:t>
        <a:bodyPr/>
        <a:lstStyle/>
        <a:p>
          <a:pPr rtl="0"/>
          <a:r>
            <a:rPr lang="en-US" sz="2800" b="1" dirty="0" smtClean="0">
              <a:solidFill>
                <a:srgbClr val="C00000"/>
              </a:solidFill>
              <a:latin typeface="Arial" pitchFamily="34" charset="0"/>
              <a:cs typeface="Arial" pitchFamily="34" charset="0"/>
            </a:rPr>
            <a:t>Mass market</a:t>
          </a:r>
          <a:endParaRPr lang="en-US" sz="2800" b="1" dirty="0">
            <a:solidFill>
              <a:srgbClr val="C00000"/>
            </a:solidFill>
            <a:latin typeface="Arial" pitchFamily="34" charset="0"/>
            <a:cs typeface="Arial" pitchFamily="34" charset="0"/>
          </a:endParaRPr>
        </a:p>
      </dgm:t>
    </dgm:pt>
    <dgm:pt modelId="{F3F6CCB3-C925-4037-8A25-3904EE098114}" type="sibTrans" cxnId="{C1C18BF1-2FDB-409C-8AE7-B43FD4EDBB66}">
      <dgm:prSet/>
      <dgm:spPr/>
      <dgm:t>
        <a:bodyPr/>
        <a:lstStyle/>
        <a:p>
          <a:endParaRPr lang="en-US"/>
        </a:p>
      </dgm:t>
    </dgm:pt>
    <dgm:pt modelId="{1AC2EE2F-C1E6-4830-A3C8-3114AB5D92B0}" type="parTrans" cxnId="{C1C18BF1-2FDB-409C-8AE7-B43FD4EDBB66}">
      <dgm:prSet/>
      <dgm:spPr/>
      <dgm:t>
        <a:bodyPr/>
        <a:lstStyle/>
        <a:p>
          <a:endParaRPr lang="en-US"/>
        </a:p>
      </dgm:t>
    </dgm:pt>
    <dgm:pt modelId="{79F03511-9CEC-4E18-A096-A6634060012A}">
      <dgm:prSet custT="1"/>
      <dgm:spPr/>
      <dgm:t>
        <a:bodyPr/>
        <a:lstStyle/>
        <a:p>
          <a:pPr rtl="0"/>
          <a:r>
            <a:rPr lang="en-US" sz="2800" b="1" dirty="0" smtClean="0">
              <a:solidFill>
                <a:schemeClr val="accent1">
                  <a:lumMod val="50000"/>
                </a:schemeClr>
              </a:solidFill>
              <a:latin typeface="Arial" pitchFamily="34" charset="0"/>
              <a:cs typeface="Arial" pitchFamily="34" charset="0"/>
            </a:rPr>
            <a:t>Diversified</a:t>
          </a:r>
          <a:endParaRPr lang="en-US" sz="2800" b="1" dirty="0">
            <a:solidFill>
              <a:schemeClr val="accent1">
                <a:lumMod val="50000"/>
              </a:schemeClr>
            </a:solidFill>
            <a:latin typeface="Arial" pitchFamily="34" charset="0"/>
            <a:cs typeface="Arial" pitchFamily="34" charset="0"/>
          </a:endParaRPr>
        </a:p>
      </dgm:t>
    </dgm:pt>
    <dgm:pt modelId="{D4686858-5915-428A-AA63-319CA99317C3}" type="sibTrans" cxnId="{B2B4165D-A0CF-483B-B8FA-2A9B29061BDA}">
      <dgm:prSet/>
      <dgm:spPr/>
      <dgm:t>
        <a:bodyPr/>
        <a:lstStyle/>
        <a:p>
          <a:endParaRPr lang="en-US"/>
        </a:p>
      </dgm:t>
    </dgm:pt>
    <dgm:pt modelId="{39A75CE5-6433-46B5-A886-D6321D152279}" type="parTrans" cxnId="{B2B4165D-A0CF-483B-B8FA-2A9B29061BDA}">
      <dgm:prSet/>
      <dgm:spPr/>
      <dgm:t>
        <a:bodyPr/>
        <a:lstStyle/>
        <a:p>
          <a:endParaRPr lang="en-US"/>
        </a:p>
      </dgm:t>
    </dgm:pt>
    <dgm:pt modelId="{BD86F7C3-0C37-4353-B1A3-EA85AC8DD4A3}">
      <dgm:prSet custT="1"/>
      <dgm:spPr/>
      <dgm:t>
        <a:bodyPr/>
        <a:lstStyle/>
        <a:p>
          <a:pPr rtl="0"/>
          <a:r>
            <a:rPr lang="en-US" sz="2800" b="1" dirty="0" smtClean="0">
              <a:solidFill>
                <a:schemeClr val="accent3">
                  <a:lumMod val="50000"/>
                </a:schemeClr>
              </a:solidFill>
              <a:latin typeface="Arial" pitchFamily="34" charset="0"/>
              <a:cs typeface="Arial" pitchFamily="34" charset="0"/>
            </a:rPr>
            <a:t>Segmented</a:t>
          </a:r>
          <a:endParaRPr lang="en-US" sz="2800" b="1" dirty="0">
            <a:solidFill>
              <a:schemeClr val="accent3">
                <a:lumMod val="50000"/>
              </a:schemeClr>
            </a:solidFill>
            <a:latin typeface="Arial" pitchFamily="34" charset="0"/>
            <a:cs typeface="Arial" pitchFamily="34" charset="0"/>
          </a:endParaRPr>
        </a:p>
      </dgm:t>
    </dgm:pt>
    <dgm:pt modelId="{9670C13B-D251-454C-8E8C-59C264324894}" type="sibTrans" cxnId="{05D5C819-EE29-4F8C-BC56-A815F49A9CE9}">
      <dgm:prSet/>
      <dgm:spPr/>
      <dgm:t>
        <a:bodyPr/>
        <a:lstStyle/>
        <a:p>
          <a:endParaRPr lang="en-US"/>
        </a:p>
      </dgm:t>
    </dgm:pt>
    <dgm:pt modelId="{AE96FE25-ABCA-4FD1-A0E2-030FEB52D0AB}" type="parTrans" cxnId="{05D5C819-EE29-4F8C-BC56-A815F49A9CE9}">
      <dgm:prSet/>
      <dgm:spPr/>
      <dgm:t>
        <a:bodyPr/>
        <a:lstStyle/>
        <a:p>
          <a:endParaRPr lang="en-US"/>
        </a:p>
      </dgm:t>
    </dgm:pt>
    <dgm:pt modelId="{0339A327-CFBB-4722-8E81-501CEE34A1ED}" type="pres">
      <dgm:prSet presAssocID="{0EEC61ED-5AEB-4C2A-91C1-1E5D89599BEF}" presName="Name0" presStyleCnt="0">
        <dgm:presLayoutVars>
          <dgm:chMax val="7"/>
          <dgm:dir/>
          <dgm:animLvl val="lvl"/>
          <dgm:resizeHandles val="exact"/>
        </dgm:presLayoutVars>
      </dgm:prSet>
      <dgm:spPr/>
      <dgm:t>
        <a:bodyPr/>
        <a:lstStyle/>
        <a:p>
          <a:endParaRPr lang="en-US"/>
        </a:p>
      </dgm:t>
    </dgm:pt>
    <dgm:pt modelId="{C377EEEC-231E-40EA-8689-F3EF3DAEA3F3}" type="pres">
      <dgm:prSet presAssocID="{DD6011F1-AB66-48C9-AABB-F630661A17E6}" presName="circle1" presStyleLbl="node1" presStyleIdx="0" presStyleCnt="5"/>
      <dgm:spPr/>
      <dgm:t>
        <a:bodyPr/>
        <a:lstStyle/>
        <a:p>
          <a:endParaRPr lang="en-US"/>
        </a:p>
      </dgm:t>
    </dgm:pt>
    <dgm:pt modelId="{F1490980-ECC5-496B-995C-656A8CECA6B5}" type="pres">
      <dgm:prSet presAssocID="{DD6011F1-AB66-48C9-AABB-F630661A17E6}" presName="space" presStyleCnt="0"/>
      <dgm:spPr/>
      <dgm:t>
        <a:bodyPr/>
        <a:lstStyle/>
        <a:p>
          <a:endParaRPr lang="en-US"/>
        </a:p>
      </dgm:t>
    </dgm:pt>
    <dgm:pt modelId="{D7220ACD-C009-4536-A588-C8F90805E045}" type="pres">
      <dgm:prSet presAssocID="{DD6011F1-AB66-48C9-AABB-F630661A17E6}" presName="rect1" presStyleLbl="alignAcc1" presStyleIdx="0" presStyleCnt="5" custLinFactNeighborX="-258" custLinFactNeighborY="-1199"/>
      <dgm:spPr/>
      <dgm:t>
        <a:bodyPr/>
        <a:lstStyle/>
        <a:p>
          <a:endParaRPr lang="en-US"/>
        </a:p>
      </dgm:t>
    </dgm:pt>
    <dgm:pt modelId="{2AEC3CA1-19C7-40C5-B2AD-635DDD67C2E3}" type="pres">
      <dgm:prSet presAssocID="{22FEA27E-3636-4249-B4F9-F1DFDE53C0D1}" presName="vertSpace2" presStyleLbl="node1" presStyleIdx="0" presStyleCnt="5"/>
      <dgm:spPr/>
      <dgm:t>
        <a:bodyPr/>
        <a:lstStyle/>
        <a:p>
          <a:endParaRPr lang="en-US"/>
        </a:p>
      </dgm:t>
    </dgm:pt>
    <dgm:pt modelId="{62073018-B4C7-4773-9163-C10EAAAC1117}" type="pres">
      <dgm:prSet presAssocID="{22FEA27E-3636-4249-B4F9-F1DFDE53C0D1}" presName="circle2" presStyleLbl="node1" presStyleIdx="1" presStyleCnt="5"/>
      <dgm:spPr/>
      <dgm:t>
        <a:bodyPr/>
        <a:lstStyle/>
        <a:p>
          <a:endParaRPr lang="en-US"/>
        </a:p>
      </dgm:t>
    </dgm:pt>
    <dgm:pt modelId="{EC83DB04-42F4-4599-8752-5464FCBF90A4}" type="pres">
      <dgm:prSet presAssocID="{22FEA27E-3636-4249-B4F9-F1DFDE53C0D1}" presName="rect2" presStyleLbl="alignAcc1" presStyleIdx="1" presStyleCnt="5" custScaleY="45422" custLinFactNeighborX="-339" custLinFactNeighborY="-28547"/>
      <dgm:spPr/>
      <dgm:t>
        <a:bodyPr/>
        <a:lstStyle/>
        <a:p>
          <a:endParaRPr lang="en-US"/>
        </a:p>
      </dgm:t>
    </dgm:pt>
    <dgm:pt modelId="{1655A05F-6800-4AA8-876D-C355BB7D7749}" type="pres">
      <dgm:prSet presAssocID="{BD86F7C3-0C37-4353-B1A3-EA85AC8DD4A3}" presName="vertSpace3" presStyleLbl="node1" presStyleIdx="1" presStyleCnt="5"/>
      <dgm:spPr/>
      <dgm:t>
        <a:bodyPr/>
        <a:lstStyle/>
        <a:p>
          <a:endParaRPr lang="en-US"/>
        </a:p>
      </dgm:t>
    </dgm:pt>
    <dgm:pt modelId="{31AB90BF-2AE6-48AD-A540-0E6CE4157703}" type="pres">
      <dgm:prSet presAssocID="{BD86F7C3-0C37-4353-B1A3-EA85AC8DD4A3}" presName="circle3" presStyleLbl="node1" presStyleIdx="2" presStyleCnt="5"/>
      <dgm:spPr/>
      <dgm:t>
        <a:bodyPr/>
        <a:lstStyle/>
        <a:p>
          <a:endParaRPr lang="en-US"/>
        </a:p>
      </dgm:t>
    </dgm:pt>
    <dgm:pt modelId="{F6B19504-94AC-4C13-86DF-6680C14A925A}" type="pres">
      <dgm:prSet presAssocID="{BD86F7C3-0C37-4353-B1A3-EA85AC8DD4A3}" presName="rect3" presStyleLbl="alignAcc1" presStyleIdx="2" presStyleCnt="5" custScaleY="109068" custLinFactNeighborX="-339" custLinFactNeighborY="4084"/>
      <dgm:spPr/>
      <dgm:t>
        <a:bodyPr/>
        <a:lstStyle/>
        <a:p>
          <a:endParaRPr lang="en-US"/>
        </a:p>
      </dgm:t>
    </dgm:pt>
    <dgm:pt modelId="{81D1A692-1CB4-47B6-BF3F-C685847D0E47}" type="pres">
      <dgm:prSet presAssocID="{79F03511-9CEC-4E18-A096-A6634060012A}" presName="vertSpace4" presStyleLbl="node1" presStyleIdx="2" presStyleCnt="5"/>
      <dgm:spPr/>
      <dgm:t>
        <a:bodyPr/>
        <a:lstStyle/>
        <a:p>
          <a:endParaRPr lang="en-US"/>
        </a:p>
      </dgm:t>
    </dgm:pt>
    <dgm:pt modelId="{36885AD3-7244-4918-9D52-B30FBC05BC82}" type="pres">
      <dgm:prSet presAssocID="{79F03511-9CEC-4E18-A096-A6634060012A}" presName="circle4" presStyleLbl="node1" presStyleIdx="3" presStyleCnt="5"/>
      <dgm:spPr/>
      <dgm:t>
        <a:bodyPr/>
        <a:lstStyle/>
        <a:p>
          <a:endParaRPr lang="en-US"/>
        </a:p>
      </dgm:t>
    </dgm:pt>
    <dgm:pt modelId="{2CAD2AE6-4FBB-4630-A80A-E351B64A1D3C}" type="pres">
      <dgm:prSet presAssocID="{79F03511-9CEC-4E18-A096-A6634060012A}" presName="rect4" presStyleLbl="alignAcc1" presStyleIdx="3" presStyleCnt="5"/>
      <dgm:spPr/>
      <dgm:t>
        <a:bodyPr/>
        <a:lstStyle/>
        <a:p>
          <a:endParaRPr lang="en-US"/>
        </a:p>
      </dgm:t>
    </dgm:pt>
    <dgm:pt modelId="{C2B8DABB-DAD7-4850-B44C-69693EC95A65}" type="pres">
      <dgm:prSet presAssocID="{3D38BBF1-CA88-422A-9259-79A43B26B5AB}" presName="vertSpace5" presStyleLbl="node1" presStyleIdx="3" presStyleCnt="5"/>
      <dgm:spPr/>
      <dgm:t>
        <a:bodyPr/>
        <a:lstStyle/>
        <a:p>
          <a:endParaRPr lang="en-US"/>
        </a:p>
      </dgm:t>
    </dgm:pt>
    <dgm:pt modelId="{C1699DAD-81D5-428E-8D66-C1C30FDAD91E}" type="pres">
      <dgm:prSet presAssocID="{3D38BBF1-CA88-422A-9259-79A43B26B5AB}" presName="circle5" presStyleLbl="node1" presStyleIdx="4" presStyleCnt="5"/>
      <dgm:spPr/>
      <dgm:t>
        <a:bodyPr/>
        <a:lstStyle/>
        <a:p>
          <a:endParaRPr lang="en-US"/>
        </a:p>
      </dgm:t>
    </dgm:pt>
    <dgm:pt modelId="{0D0D996A-7B82-4519-A652-41C7D96D7845}" type="pres">
      <dgm:prSet presAssocID="{3D38BBF1-CA88-422A-9259-79A43B26B5AB}" presName="rect5" presStyleLbl="alignAcc1" presStyleIdx="4" presStyleCnt="5" custScaleY="206673" custLinFactNeighborY="63657"/>
      <dgm:spPr/>
      <dgm:t>
        <a:bodyPr/>
        <a:lstStyle/>
        <a:p>
          <a:endParaRPr lang="en-US"/>
        </a:p>
      </dgm:t>
    </dgm:pt>
    <dgm:pt modelId="{B4F58B17-1937-4022-9FA1-29691ED407AA}" type="pres">
      <dgm:prSet presAssocID="{DD6011F1-AB66-48C9-AABB-F630661A17E6}" presName="rect1ParTxNoCh" presStyleLbl="alignAcc1" presStyleIdx="4" presStyleCnt="5">
        <dgm:presLayoutVars>
          <dgm:chMax val="1"/>
          <dgm:bulletEnabled val="1"/>
        </dgm:presLayoutVars>
      </dgm:prSet>
      <dgm:spPr/>
      <dgm:t>
        <a:bodyPr/>
        <a:lstStyle/>
        <a:p>
          <a:endParaRPr lang="en-US"/>
        </a:p>
      </dgm:t>
    </dgm:pt>
    <dgm:pt modelId="{158DCECD-3D55-4972-A5CD-48F3AEC68E5D}" type="pres">
      <dgm:prSet presAssocID="{22FEA27E-3636-4249-B4F9-F1DFDE53C0D1}" presName="rect2ParTxNoCh" presStyleLbl="alignAcc1" presStyleIdx="4" presStyleCnt="5">
        <dgm:presLayoutVars>
          <dgm:chMax val="1"/>
          <dgm:bulletEnabled val="1"/>
        </dgm:presLayoutVars>
      </dgm:prSet>
      <dgm:spPr/>
      <dgm:t>
        <a:bodyPr/>
        <a:lstStyle/>
        <a:p>
          <a:endParaRPr lang="en-US"/>
        </a:p>
      </dgm:t>
    </dgm:pt>
    <dgm:pt modelId="{1CA646CF-4F91-4662-8B45-D01BAFDCE12B}" type="pres">
      <dgm:prSet presAssocID="{BD86F7C3-0C37-4353-B1A3-EA85AC8DD4A3}" presName="rect3ParTxNoCh" presStyleLbl="alignAcc1" presStyleIdx="4" presStyleCnt="5">
        <dgm:presLayoutVars>
          <dgm:chMax val="1"/>
          <dgm:bulletEnabled val="1"/>
        </dgm:presLayoutVars>
      </dgm:prSet>
      <dgm:spPr/>
      <dgm:t>
        <a:bodyPr/>
        <a:lstStyle/>
        <a:p>
          <a:endParaRPr lang="en-US"/>
        </a:p>
      </dgm:t>
    </dgm:pt>
    <dgm:pt modelId="{BFFC97D9-9467-4530-A0C6-C9813EDA6459}" type="pres">
      <dgm:prSet presAssocID="{79F03511-9CEC-4E18-A096-A6634060012A}" presName="rect4ParTxNoCh" presStyleLbl="alignAcc1" presStyleIdx="4" presStyleCnt="5">
        <dgm:presLayoutVars>
          <dgm:chMax val="1"/>
          <dgm:bulletEnabled val="1"/>
        </dgm:presLayoutVars>
      </dgm:prSet>
      <dgm:spPr/>
      <dgm:t>
        <a:bodyPr/>
        <a:lstStyle/>
        <a:p>
          <a:endParaRPr lang="en-US"/>
        </a:p>
      </dgm:t>
    </dgm:pt>
    <dgm:pt modelId="{41798341-4E0E-4D25-91C5-A5290F9C903A}" type="pres">
      <dgm:prSet presAssocID="{3D38BBF1-CA88-422A-9259-79A43B26B5AB}" presName="rect5ParTxNoCh" presStyleLbl="alignAcc1" presStyleIdx="4" presStyleCnt="5">
        <dgm:presLayoutVars>
          <dgm:chMax val="1"/>
          <dgm:bulletEnabled val="1"/>
        </dgm:presLayoutVars>
      </dgm:prSet>
      <dgm:spPr/>
      <dgm:t>
        <a:bodyPr/>
        <a:lstStyle/>
        <a:p>
          <a:endParaRPr lang="en-US"/>
        </a:p>
      </dgm:t>
    </dgm:pt>
  </dgm:ptLst>
  <dgm:cxnLst>
    <dgm:cxn modelId="{26398BB9-E918-4CD0-A984-A5F099FAC97B}" type="presOf" srcId="{BD86F7C3-0C37-4353-B1A3-EA85AC8DD4A3}" destId="{F6B19504-94AC-4C13-86DF-6680C14A925A}" srcOrd="0" destOrd="0" presId="urn:microsoft.com/office/officeart/2005/8/layout/target3"/>
    <dgm:cxn modelId="{3219DA34-A7E0-44B5-86F3-3A3CF9F09399}" type="presOf" srcId="{BD86F7C3-0C37-4353-B1A3-EA85AC8DD4A3}" destId="{1CA646CF-4F91-4662-8B45-D01BAFDCE12B}" srcOrd="1" destOrd="0" presId="urn:microsoft.com/office/officeart/2005/8/layout/target3"/>
    <dgm:cxn modelId="{C6C844ED-A8E9-4175-B006-DA2B081EFC00}" type="presOf" srcId="{DD6011F1-AB66-48C9-AABB-F630661A17E6}" destId="{D7220ACD-C009-4536-A588-C8F90805E045}" srcOrd="0" destOrd="0" presId="urn:microsoft.com/office/officeart/2005/8/layout/target3"/>
    <dgm:cxn modelId="{05D5C819-EE29-4F8C-BC56-A815F49A9CE9}" srcId="{0EEC61ED-5AEB-4C2A-91C1-1E5D89599BEF}" destId="{BD86F7C3-0C37-4353-B1A3-EA85AC8DD4A3}" srcOrd="2" destOrd="0" parTransId="{AE96FE25-ABCA-4FD1-A0E2-030FEB52D0AB}" sibTransId="{9670C13B-D251-454C-8E8C-59C264324894}"/>
    <dgm:cxn modelId="{863AE8ED-72ED-442F-B299-668C07D67134}" type="presOf" srcId="{0EEC61ED-5AEB-4C2A-91C1-1E5D89599BEF}" destId="{0339A327-CFBB-4722-8E81-501CEE34A1ED}" srcOrd="0" destOrd="0" presId="urn:microsoft.com/office/officeart/2005/8/layout/target3"/>
    <dgm:cxn modelId="{C1C18BF1-2FDB-409C-8AE7-B43FD4EDBB66}" srcId="{0EEC61ED-5AEB-4C2A-91C1-1E5D89599BEF}" destId="{DD6011F1-AB66-48C9-AABB-F630661A17E6}" srcOrd="0" destOrd="0" parTransId="{1AC2EE2F-C1E6-4830-A3C8-3114AB5D92B0}" sibTransId="{F3F6CCB3-C925-4037-8A25-3904EE098114}"/>
    <dgm:cxn modelId="{104E58B0-9BBB-47DC-BE41-9EA7D17069C3}" type="presOf" srcId="{79F03511-9CEC-4E18-A096-A6634060012A}" destId="{BFFC97D9-9467-4530-A0C6-C9813EDA6459}" srcOrd="1" destOrd="0" presId="urn:microsoft.com/office/officeart/2005/8/layout/target3"/>
    <dgm:cxn modelId="{84068540-D10F-47A3-BE3B-5F408D947A97}" type="presOf" srcId="{3D38BBF1-CA88-422A-9259-79A43B26B5AB}" destId="{41798341-4E0E-4D25-91C5-A5290F9C903A}" srcOrd="1" destOrd="0" presId="urn:microsoft.com/office/officeart/2005/8/layout/target3"/>
    <dgm:cxn modelId="{7DF6C182-D9C7-494A-B8BD-D8E49E52DAC4}" srcId="{0EEC61ED-5AEB-4C2A-91C1-1E5D89599BEF}" destId="{22FEA27E-3636-4249-B4F9-F1DFDE53C0D1}" srcOrd="1" destOrd="0" parTransId="{E6CC6D85-6CD6-42EF-AB0C-82B303B01A78}" sibTransId="{DEEABE10-B545-4180-B5B2-B530E81FEF1F}"/>
    <dgm:cxn modelId="{4C282800-4DE0-467C-9577-0DBBCBCE9603}" type="presOf" srcId="{DD6011F1-AB66-48C9-AABB-F630661A17E6}" destId="{B4F58B17-1937-4022-9FA1-29691ED407AA}" srcOrd="1" destOrd="0" presId="urn:microsoft.com/office/officeart/2005/8/layout/target3"/>
    <dgm:cxn modelId="{BFD427E6-8AC2-4EDF-A920-58069AE42119}" type="presOf" srcId="{3D38BBF1-CA88-422A-9259-79A43B26B5AB}" destId="{0D0D996A-7B82-4519-A652-41C7D96D7845}" srcOrd="0" destOrd="0" presId="urn:microsoft.com/office/officeart/2005/8/layout/target3"/>
    <dgm:cxn modelId="{B2B4165D-A0CF-483B-B8FA-2A9B29061BDA}" srcId="{0EEC61ED-5AEB-4C2A-91C1-1E5D89599BEF}" destId="{79F03511-9CEC-4E18-A096-A6634060012A}" srcOrd="3" destOrd="0" parTransId="{39A75CE5-6433-46B5-A886-D6321D152279}" sibTransId="{D4686858-5915-428A-AA63-319CA99317C3}"/>
    <dgm:cxn modelId="{B531582E-5C33-4C3C-B326-599BB4EFEBFD}" srcId="{0EEC61ED-5AEB-4C2A-91C1-1E5D89599BEF}" destId="{3D38BBF1-CA88-422A-9259-79A43B26B5AB}" srcOrd="4" destOrd="0" parTransId="{3116641A-A560-4483-8413-27AE5B85B3E2}" sibTransId="{98F34185-CF72-4670-A82E-9F1BE5C5817D}"/>
    <dgm:cxn modelId="{805F4788-131D-4D0E-857F-68E9A4D16162}" type="presOf" srcId="{79F03511-9CEC-4E18-A096-A6634060012A}" destId="{2CAD2AE6-4FBB-4630-A80A-E351B64A1D3C}" srcOrd="0" destOrd="0" presId="urn:microsoft.com/office/officeart/2005/8/layout/target3"/>
    <dgm:cxn modelId="{C1BB382C-D78A-4B9F-86E0-C639C5F33220}" type="presOf" srcId="{22FEA27E-3636-4249-B4F9-F1DFDE53C0D1}" destId="{158DCECD-3D55-4972-A5CD-48F3AEC68E5D}" srcOrd="1" destOrd="0" presId="urn:microsoft.com/office/officeart/2005/8/layout/target3"/>
    <dgm:cxn modelId="{326DEDB3-4685-4224-A777-754A1C141EA6}" type="presOf" srcId="{22FEA27E-3636-4249-B4F9-F1DFDE53C0D1}" destId="{EC83DB04-42F4-4599-8752-5464FCBF90A4}" srcOrd="0" destOrd="0" presId="urn:microsoft.com/office/officeart/2005/8/layout/target3"/>
    <dgm:cxn modelId="{B99A4119-2925-4F4C-BF46-E3D53BFB8DCA}" type="presParOf" srcId="{0339A327-CFBB-4722-8E81-501CEE34A1ED}" destId="{C377EEEC-231E-40EA-8689-F3EF3DAEA3F3}" srcOrd="0" destOrd="0" presId="urn:microsoft.com/office/officeart/2005/8/layout/target3"/>
    <dgm:cxn modelId="{CDEE74A5-9495-47C4-803F-74C83D39E028}" type="presParOf" srcId="{0339A327-CFBB-4722-8E81-501CEE34A1ED}" destId="{F1490980-ECC5-496B-995C-656A8CECA6B5}" srcOrd="1" destOrd="0" presId="urn:microsoft.com/office/officeart/2005/8/layout/target3"/>
    <dgm:cxn modelId="{77DCACE3-38AF-4175-820A-17FE2A07F0D9}" type="presParOf" srcId="{0339A327-CFBB-4722-8E81-501CEE34A1ED}" destId="{D7220ACD-C009-4536-A588-C8F90805E045}" srcOrd="2" destOrd="0" presId="urn:microsoft.com/office/officeart/2005/8/layout/target3"/>
    <dgm:cxn modelId="{3AA4FD36-0FB8-4A8C-9CB3-DB932507E256}" type="presParOf" srcId="{0339A327-CFBB-4722-8E81-501CEE34A1ED}" destId="{2AEC3CA1-19C7-40C5-B2AD-635DDD67C2E3}" srcOrd="3" destOrd="0" presId="urn:microsoft.com/office/officeart/2005/8/layout/target3"/>
    <dgm:cxn modelId="{CF1BE4AA-3453-4B7A-99DA-1986A4820BDD}" type="presParOf" srcId="{0339A327-CFBB-4722-8E81-501CEE34A1ED}" destId="{62073018-B4C7-4773-9163-C10EAAAC1117}" srcOrd="4" destOrd="0" presId="urn:microsoft.com/office/officeart/2005/8/layout/target3"/>
    <dgm:cxn modelId="{4D2D5A45-69C6-4714-BE3F-66939110CA72}" type="presParOf" srcId="{0339A327-CFBB-4722-8E81-501CEE34A1ED}" destId="{EC83DB04-42F4-4599-8752-5464FCBF90A4}" srcOrd="5" destOrd="0" presId="urn:microsoft.com/office/officeart/2005/8/layout/target3"/>
    <dgm:cxn modelId="{58F62C4E-E326-43B2-9E79-937238A7234A}" type="presParOf" srcId="{0339A327-CFBB-4722-8E81-501CEE34A1ED}" destId="{1655A05F-6800-4AA8-876D-C355BB7D7749}" srcOrd="6" destOrd="0" presId="urn:microsoft.com/office/officeart/2005/8/layout/target3"/>
    <dgm:cxn modelId="{C64D95FE-FAD5-416D-84D2-DEC53CD86727}" type="presParOf" srcId="{0339A327-CFBB-4722-8E81-501CEE34A1ED}" destId="{31AB90BF-2AE6-48AD-A540-0E6CE4157703}" srcOrd="7" destOrd="0" presId="urn:microsoft.com/office/officeart/2005/8/layout/target3"/>
    <dgm:cxn modelId="{F0768FAF-EB94-48B9-B593-A1915C9242D9}" type="presParOf" srcId="{0339A327-CFBB-4722-8E81-501CEE34A1ED}" destId="{F6B19504-94AC-4C13-86DF-6680C14A925A}" srcOrd="8" destOrd="0" presId="urn:microsoft.com/office/officeart/2005/8/layout/target3"/>
    <dgm:cxn modelId="{9BF02F86-5632-4041-99E6-C76D56FBD1EE}" type="presParOf" srcId="{0339A327-CFBB-4722-8E81-501CEE34A1ED}" destId="{81D1A692-1CB4-47B6-BF3F-C685847D0E47}" srcOrd="9" destOrd="0" presId="urn:microsoft.com/office/officeart/2005/8/layout/target3"/>
    <dgm:cxn modelId="{40682199-99E5-4149-9369-50B7149F0431}" type="presParOf" srcId="{0339A327-CFBB-4722-8E81-501CEE34A1ED}" destId="{36885AD3-7244-4918-9D52-B30FBC05BC82}" srcOrd="10" destOrd="0" presId="urn:microsoft.com/office/officeart/2005/8/layout/target3"/>
    <dgm:cxn modelId="{A0EA5D7D-C5E4-49B5-AEC7-28DA961B525E}" type="presParOf" srcId="{0339A327-CFBB-4722-8E81-501CEE34A1ED}" destId="{2CAD2AE6-4FBB-4630-A80A-E351B64A1D3C}" srcOrd="11" destOrd="0" presId="urn:microsoft.com/office/officeart/2005/8/layout/target3"/>
    <dgm:cxn modelId="{115EACDC-507B-486C-ACE7-AE3CBB441D12}" type="presParOf" srcId="{0339A327-CFBB-4722-8E81-501CEE34A1ED}" destId="{C2B8DABB-DAD7-4850-B44C-69693EC95A65}" srcOrd="12" destOrd="0" presId="urn:microsoft.com/office/officeart/2005/8/layout/target3"/>
    <dgm:cxn modelId="{C9033102-E6A0-4B94-A80C-ACF749CE31CE}" type="presParOf" srcId="{0339A327-CFBB-4722-8E81-501CEE34A1ED}" destId="{C1699DAD-81D5-428E-8D66-C1C30FDAD91E}" srcOrd="13" destOrd="0" presId="urn:microsoft.com/office/officeart/2005/8/layout/target3"/>
    <dgm:cxn modelId="{D95366D1-45A5-492E-9B6C-C8E84140D21A}" type="presParOf" srcId="{0339A327-CFBB-4722-8E81-501CEE34A1ED}" destId="{0D0D996A-7B82-4519-A652-41C7D96D7845}" srcOrd="14" destOrd="0" presId="urn:microsoft.com/office/officeart/2005/8/layout/target3"/>
    <dgm:cxn modelId="{10A9ABC2-3055-4B35-9992-8B9A0977AAC1}" type="presParOf" srcId="{0339A327-CFBB-4722-8E81-501CEE34A1ED}" destId="{B4F58B17-1937-4022-9FA1-29691ED407AA}" srcOrd="15" destOrd="0" presId="urn:microsoft.com/office/officeart/2005/8/layout/target3"/>
    <dgm:cxn modelId="{3AFAA2CB-B0E5-496D-B813-8EF517EBAC22}" type="presParOf" srcId="{0339A327-CFBB-4722-8E81-501CEE34A1ED}" destId="{158DCECD-3D55-4972-A5CD-48F3AEC68E5D}" srcOrd="16" destOrd="0" presId="urn:microsoft.com/office/officeart/2005/8/layout/target3"/>
    <dgm:cxn modelId="{34AB5009-8722-45FD-BE1F-60704B7E61CB}" type="presParOf" srcId="{0339A327-CFBB-4722-8E81-501CEE34A1ED}" destId="{1CA646CF-4F91-4662-8B45-D01BAFDCE12B}" srcOrd="17" destOrd="0" presId="urn:microsoft.com/office/officeart/2005/8/layout/target3"/>
    <dgm:cxn modelId="{905FBF7E-E4A4-41E5-8B0E-E60873A8ED73}" type="presParOf" srcId="{0339A327-CFBB-4722-8E81-501CEE34A1ED}" destId="{BFFC97D9-9467-4530-A0C6-C9813EDA6459}" srcOrd="18" destOrd="0" presId="urn:microsoft.com/office/officeart/2005/8/layout/target3"/>
    <dgm:cxn modelId="{1954DD0E-D4F4-4FE4-8353-215422379D77}" type="presParOf" srcId="{0339A327-CFBB-4722-8E81-501CEE34A1ED}" destId="{41798341-4E0E-4D25-91C5-A5290F9C903A}" srcOrd="19" destOrd="0" presId="urn:microsoft.com/office/officeart/2005/8/layout/targe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3C177A6-F347-4EA6-8A9D-2BB7B6C2B72F}" type="doc">
      <dgm:prSet loTypeId="urn:microsoft.com/office/officeart/2005/8/layout/vList2" loCatId="list" qsTypeId="urn:microsoft.com/office/officeart/2005/8/quickstyle/simple4" qsCatId="simple" csTypeId="urn:microsoft.com/office/officeart/2005/8/colors/accent0_3" csCatId="mainScheme" phldr="1"/>
      <dgm:spPr/>
      <dgm:t>
        <a:bodyPr/>
        <a:lstStyle/>
        <a:p>
          <a:endParaRPr lang="en-US"/>
        </a:p>
      </dgm:t>
    </dgm:pt>
    <dgm:pt modelId="{2BCBF91E-C48E-4F02-A32A-3A80F55161B6}">
      <dgm:prSet phldrT="[Text]" custT="1"/>
      <dgm:spPr/>
      <dgm:t>
        <a:bodyPr/>
        <a:lstStyle/>
        <a:p>
          <a:pPr algn="l"/>
          <a:r>
            <a:rPr lang="en-US" sz="2400" b="1" smtClean="0">
              <a:effectLst>
                <a:outerShdw blurRad="38100" dist="38100" dir="2700000" algn="tl">
                  <a:srgbClr val="000000">
                    <a:alpha val="43137"/>
                  </a:srgbClr>
                </a:outerShdw>
              </a:effectLst>
              <a:latin typeface="Arial" pitchFamily="34" charset="0"/>
              <a:cs typeface="Arial" pitchFamily="34" charset="0"/>
            </a:rPr>
            <a:t>Convenience/usability</a:t>
          </a:r>
          <a:endParaRPr lang="en-US" sz="2400" b="1" dirty="0">
            <a:effectLst>
              <a:outerShdw blurRad="38100" dist="38100" dir="2700000" algn="tl">
                <a:srgbClr val="000000">
                  <a:alpha val="43137"/>
                </a:srgbClr>
              </a:outerShdw>
            </a:effectLst>
            <a:latin typeface="Arial" pitchFamily="34" charset="0"/>
            <a:cs typeface="Arial" pitchFamily="34" charset="0"/>
          </a:endParaRPr>
        </a:p>
      </dgm:t>
    </dgm:pt>
    <dgm:pt modelId="{4419466F-9192-4C43-997D-0267C9DAC39E}" type="parTrans" cxnId="{24DDCC3F-4EE6-4A7F-8BCA-54CC96E4A9CF}">
      <dgm:prSet/>
      <dgm:spPr/>
      <dgm:t>
        <a:bodyPr/>
        <a:lstStyle/>
        <a:p>
          <a:endParaRPr lang="en-US" sz="2400" b="1">
            <a:solidFill>
              <a:schemeClr val="tx1"/>
            </a:solidFill>
            <a:effectLst>
              <a:outerShdw blurRad="38100" dist="38100" dir="2700000" algn="tl">
                <a:srgbClr val="000000">
                  <a:alpha val="43137"/>
                </a:srgbClr>
              </a:outerShdw>
            </a:effectLst>
          </a:endParaRPr>
        </a:p>
      </dgm:t>
    </dgm:pt>
    <dgm:pt modelId="{CC093F61-19AB-46E7-9BA3-5AF3835A4694}" type="sibTrans" cxnId="{24DDCC3F-4EE6-4A7F-8BCA-54CC96E4A9CF}">
      <dgm:prSet/>
      <dgm:spPr/>
      <dgm:t>
        <a:bodyPr/>
        <a:lstStyle/>
        <a:p>
          <a:endParaRPr lang="en-US" sz="2400" b="1">
            <a:solidFill>
              <a:schemeClr val="tx1"/>
            </a:solidFill>
            <a:effectLst>
              <a:outerShdw blurRad="38100" dist="38100" dir="2700000" algn="tl">
                <a:srgbClr val="000000">
                  <a:alpha val="43137"/>
                </a:srgbClr>
              </a:outerShdw>
            </a:effectLst>
          </a:endParaRPr>
        </a:p>
      </dgm:t>
    </dgm:pt>
    <dgm:pt modelId="{11862A57-C32D-48B9-AAE2-7AF1D8DE8AFA}">
      <dgm:prSet phldrT="[Text]" custT="1"/>
      <dgm:spPr/>
      <dgm:t>
        <a:bodyPr/>
        <a:lstStyle/>
        <a:p>
          <a:pPr algn="l"/>
          <a:r>
            <a:rPr lang="en-US" sz="2400" b="1" smtClean="0">
              <a:effectLst>
                <a:outerShdw blurRad="38100" dist="38100" dir="2700000" algn="tl">
                  <a:srgbClr val="000000">
                    <a:alpha val="43137"/>
                  </a:srgbClr>
                </a:outerShdw>
              </a:effectLst>
              <a:latin typeface="Arial" pitchFamily="34" charset="0"/>
              <a:cs typeface="Arial" pitchFamily="34" charset="0"/>
            </a:rPr>
            <a:t>Accessibility</a:t>
          </a:r>
          <a:endParaRPr lang="en-US" sz="2400" b="1" dirty="0">
            <a:effectLst>
              <a:outerShdw blurRad="38100" dist="38100" dir="2700000" algn="tl">
                <a:srgbClr val="000000">
                  <a:alpha val="43137"/>
                </a:srgbClr>
              </a:outerShdw>
            </a:effectLst>
            <a:latin typeface="Arial" pitchFamily="34" charset="0"/>
            <a:cs typeface="Arial" pitchFamily="34" charset="0"/>
          </a:endParaRPr>
        </a:p>
      </dgm:t>
    </dgm:pt>
    <dgm:pt modelId="{F192A2D0-4F4A-48C9-AA2F-6F89B945CB87}" type="sibTrans" cxnId="{1D5AFE86-76B8-4F40-A94F-703EA034D5FC}">
      <dgm:prSet/>
      <dgm:spPr/>
      <dgm:t>
        <a:bodyPr/>
        <a:lstStyle/>
        <a:p>
          <a:endParaRPr lang="en-US" sz="2400" b="1">
            <a:solidFill>
              <a:schemeClr val="tx1"/>
            </a:solidFill>
            <a:effectLst>
              <a:outerShdw blurRad="38100" dist="38100" dir="2700000" algn="tl">
                <a:srgbClr val="000000">
                  <a:alpha val="43137"/>
                </a:srgbClr>
              </a:outerShdw>
            </a:effectLst>
          </a:endParaRPr>
        </a:p>
      </dgm:t>
    </dgm:pt>
    <dgm:pt modelId="{E4BEF13B-3AE5-4D4B-AD8E-3DAA8197F020}" type="parTrans" cxnId="{1D5AFE86-76B8-4F40-A94F-703EA034D5FC}">
      <dgm:prSet/>
      <dgm:spPr/>
      <dgm:t>
        <a:bodyPr/>
        <a:lstStyle/>
        <a:p>
          <a:endParaRPr lang="en-US" sz="2400" b="1">
            <a:solidFill>
              <a:schemeClr val="tx1"/>
            </a:solidFill>
            <a:effectLst>
              <a:outerShdw blurRad="38100" dist="38100" dir="2700000" algn="tl">
                <a:srgbClr val="000000">
                  <a:alpha val="43137"/>
                </a:srgbClr>
              </a:outerShdw>
            </a:effectLst>
          </a:endParaRPr>
        </a:p>
      </dgm:t>
    </dgm:pt>
    <dgm:pt modelId="{1BB646E3-B707-4F6B-AFEE-953B2D408303}">
      <dgm:prSet phldrT="[Text]" custT="1"/>
      <dgm:spPr/>
      <dgm:t>
        <a:bodyPr/>
        <a:lstStyle/>
        <a:p>
          <a:pPr algn="l"/>
          <a:r>
            <a:rPr lang="en-US" sz="2400" b="1" smtClean="0">
              <a:effectLst>
                <a:outerShdw blurRad="38100" dist="38100" dir="2700000" algn="tl">
                  <a:srgbClr val="000000">
                    <a:alpha val="43137"/>
                  </a:srgbClr>
                </a:outerShdw>
              </a:effectLst>
              <a:latin typeface="Arial" pitchFamily="34" charset="0"/>
              <a:cs typeface="Arial" pitchFamily="34" charset="0"/>
            </a:rPr>
            <a:t>Risk reduction</a:t>
          </a:r>
          <a:endParaRPr lang="en-US" sz="2400" b="1" dirty="0">
            <a:effectLst>
              <a:outerShdw blurRad="38100" dist="38100" dir="2700000" algn="tl">
                <a:srgbClr val="000000">
                  <a:alpha val="43137"/>
                </a:srgbClr>
              </a:outerShdw>
            </a:effectLst>
            <a:latin typeface="Arial" pitchFamily="34" charset="0"/>
            <a:cs typeface="Arial" pitchFamily="34" charset="0"/>
          </a:endParaRPr>
        </a:p>
      </dgm:t>
    </dgm:pt>
    <dgm:pt modelId="{E17241F9-B3BA-49AF-8915-228EAFA379D9}" type="sibTrans" cxnId="{E9242ABE-EA96-405A-A739-5E8735094857}">
      <dgm:prSet/>
      <dgm:spPr/>
      <dgm:t>
        <a:bodyPr/>
        <a:lstStyle/>
        <a:p>
          <a:endParaRPr lang="en-US" sz="2400" b="1">
            <a:solidFill>
              <a:schemeClr val="tx1"/>
            </a:solidFill>
            <a:effectLst>
              <a:outerShdw blurRad="38100" dist="38100" dir="2700000" algn="tl">
                <a:srgbClr val="000000">
                  <a:alpha val="43137"/>
                </a:srgbClr>
              </a:outerShdw>
            </a:effectLst>
          </a:endParaRPr>
        </a:p>
      </dgm:t>
    </dgm:pt>
    <dgm:pt modelId="{8F1A3AD0-874B-4DDB-BF65-0415549EADE7}" type="parTrans" cxnId="{E9242ABE-EA96-405A-A739-5E8735094857}">
      <dgm:prSet/>
      <dgm:spPr/>
      <dgm:t>
        <a:bodyPr/>
        <a:lstStyle/>
        <a:p>
          <a:endParaRPr lang="en-US" sz="2400" b="1">
            <a:solidFill>
              <a:schemeClr val="tx1"/>
            </a:solidFill>
            <a:effectLst>
              <a:outerShdw blurRad="38100" dist="38100" dir="2700000" algn="tl">
                <a:srgbClr val="000000">
                  <a:alpha val="43137"/>
                </a:srgbClr>
              </a:outerShdw>
            </a:effectLst>
          </a:endParaRPr>
        </a:p>
      </dgm:t>
    </dgm:pt>
    <dgm:pt modelId="{FB1143D5-B794-44B5-88E1-3301E80286D0}">
      <dgm:prSet phldrT="[Text]" custT="1"/>
      <dgm:spPr/>
      <dgm:t>
        <a:bodyPr/>
        <a:lstStyle/>
        <a:p>
          <a:pPr algn="l"/>
          <a:r>
            <a:rPr lang="en-US" sz="2400" b="1" smtClean="0">
              <a:effectLst>
                <a:outerShdw blurRad="38100" dist="38100" dir="2700000" algn="tl">
                  <a:srgbClr val="000000">
                    <a:alpha val="43137"/>
                  </a:srgbClr>
                </a:outerShdw>
              </a:effectLst>
              <a:latin typeface="Arial" pitchFamily="34" charset="0"/>
              <a:cs typeface="Arial" pitchFamily="34" charset="0"/>
            </a:rPr>
            <a:t>Cost reduction</a:t>
          </a:r>
          <a:endParaRPr lang="en-US" sz="2400" b="1" dirty="0">
            <a:effectLst>
              <a:outerShdw blurRad="38100" dist="38100" dir="2700000" algn="tl">
                <a:srgbClr val="000000">
                  <a:alpha val="43137"/>
                </a:srgbClr>
              </a:outerShdw>
            </a:effectLst>
            <a:latin typeface="Arial" pitchFamily="34" charset="0"/>
            <a:cs typeface="Arial" pitchFamily="34" charset="0"/>
          </a:endParaRPr>
        </a:p>
      </dgm:t>
    </dgm:pt>
    <dgm:pt modelId="{52EB2BB5-3ECF-4CA8-BC07-53BB2D68A186}" type="sibTrans" cxnId="{C6F0EF66-D710-4ACA-B5F8-0AE99B37CB76}">
      <dgm:prSet/>
      <dgm:spPr/>
      <dgm:t>
        <a:bodyPr/>
        <a:lstStyle/>
        <a:p>
          <a:endParaRPr lang="en-US" sz="2400" b="1">
            <a:solidFill>
              <a:schemeClr val="tx1"/>
            </a:solidFill>
            <a:effectLst>
              <a:outerShdw blurRad="38100" dist="38100" dir="2700000" algn="tl">
                <a:srgbClr val="000000">
                  <a:alpha val="43137"/>
                </a:srgbClr>
              </a:outerShdw>
            </a:effectLst>
          </a:endParaRPr>
        </a:p>
      </dgm:t>
    </dgm:pt>
    <dgm:pt modelId="{89AE0B4F-C270-473E-804C-A1C51EF41722}" type="parTrans" cxnId="{C6F0EF66-D710-4ACA-B5F8-0AE99B37CB76}">
      <dgm:prSet/>
      <dgm:spPr/>
      <dgm:t>
        <a:bodyPr/>
        <a:lstStyle/>
        <a:p>
          <a:endParaRPr lang="en-US" sz="2400" b="1">
            <a:solidFill>
              <a:schemeClr val="tx1"/>
            </a:solidFill>
            <a:effectLst>
              <a:outerShdw blurRad="38100" dist="38100" dir="2700000" algn="tl">
                <a:srgbClr val="000000">
                  <a:alpha val="43137"/>
                </a:srgbClr>
              </a:outerShdw>
            </a:effectLst>
          </a:endParaRPr>
        </a:p>
      </dgm:t>
    </dgm:pt>
    <dgm:pt modelId="{04C9F023-9E1C-4D17-9ECB-6744F91A704C}">
      <dgm:prSet phldrT="[Text]" custT="1"/>
      <dgm:spPr/>
      <dgm:t>
        <a:bodyPr/>
        <a:lstStyle/>
        <a:p>
          <a:pPr algn="l"/>
          <a:r>
            <a:rPr lang="en-US" sz="2400" b="1" smtClean="0">
              <a:effectLst>
                <a:outerShdw blurRad="38100" dist="38100" dir="2700000" algn="tl">
                  <a:srgbClr val="000000">
                    <a:alpha val="43137"/>
                  </a:srgbClr>
                </a:outerShdw>
              </a:effectLst>
              <a:latin typeface="Arial" pitchFamily="34" charset="0"/>
              <a:cs typeface="Arial" pitchFamily="34" charset="0"/>
            </a:rPr>
            <a:t>Price</a:t>
          </a:r>
          <a:endParaRPr lang="en-US" sz="2400" b="1" dirty="0">
            <a:effectLst>
              <a:outerShdw blurRad="38100" dist="38100" dir="2700000" algn="tl">
                <a:srgbClr val="000000">
                  <a:alpha val="43137"/>
                </a:srgbClr>
              </a:outerShdw>
            </a:effectLst>
            <a:latin typeface="Arial" pitchFamily="34" charset="0"/>
            <a:cs typeface="Arial" pitchFamily="34" charset="0"/>
          </a:endParaRPr>
        </a:p>
      </dgm:t>
    </dgm:pt>
    <dgm:pt modelId="{06E47E57-0822-4D15-86F6-0AC8BCD8DFD8}" type="sibTrans" cxnId="{97AC9D43-BC08-4E37-B1D4-072A54116745}">
      <dgm:prSet/>
      <dgm:spPr/>
      <dgm:t>
        <a:bodyPr/>
        <a:lstStyle/>
        <a:p>
          <a:pPr algn="l"/>
          <a:endParaRPr lang="en-US" sz="2400" b="1">
            <a:solidFill>
              <a:schemeClr val="tx1"/>
            </a:solidFill>
            <a:effectLst>
              <a:outerShdw blurRad="38100" dist="38100" dir="2700000" algn="tl">
                <a:srgbClr val="000000">
                  <a:alpha val="43137"/>
                </a:srgbClr>
              </a:outerShdw>
            </a:effectLst>
          </a:endParaRPr>
        </a:p>
      </dgm:t>
    </dgm:pt>
    <dgm:pt modelId="{F48E2391-8427-4697-994C-83008A24DACA}" type="parTrans" cxnId="{97AC9D43-BC08-4E37-B1D4-072A54116745}">
      <dgm:prSet/>
      <dgm:spPr/>
      <dgm:t>
        <a:bodyPr/>
        <a:lstStyle/>
        <a:p>
          <a:pPr algn="l"/>
          <a:endParaRPr lang="en-US" sz="2400" b="1">
            <a:solidFill>
              <a:schemeClr val="tx1"/>
            </a:solidFill>
            <a:effectLst>
              <a:outerShdw blurRad="38100" dist="38100" dir="2700000" algn="tl">
                <a:srgbClr val="000000">
                  <a:alpha val="43137"/>
                </a:srgbClr>
              </a:outerShdw>
            </a:effectLst>
          </a:endParaRPr>
        </a:p>
      </dgm:t>
    </dgm:pt>
    <dgm:pt modelId="{EB9BDE93-09A7-4667-A5F8-92BE597AEF1F}">
      <dgm:prSet phldrT="[Text]" custT="1"/>
      <dgm:spPr/>
      <dgm:t>
        <a:bodyPr/>
        <a:lstStyle/>
        <a:p>
          <a:pPr algn="l"/>
          <a:r>
            <a:rPr lang="en-US" sz="2400" b="1" smtClean="0">
              <a:effectLst>
                <a:outerShdw blurRad="38100" dist="38100" dir="2700000" algn="tl">
                  <a:srgbClr val="000000">
                    <a:alpha val="43137"/>
                  </a:srgbClr>
                </a:outerShdw>
              </a:effectLst>
              <a:latin typeface="Arial" pitchFamily="34" charset="0"/>
              <a:cs typeface="Arial" pitchFamily="34" charset="0"/>
            </a:rPr>
            <a:t>Brand/status</a:t>
          </a:r>
          <a:endParaRPr lang="en-US" sz="2400" b="1" dirty="0">
            <a:effectLst>
              <a:outerShdw blurRad="38100" dist="38100" dir="2700000" algn="tl">
                <a:srgbClr val="000000">
                  <a:alpha val="43137"/>
                </a:srgbClr>
              </a:outerShdw>
            </a:effectLst>
            <a:latin typeface="Arial" pitchFamily="34" charset="0"/>
            <a:cs typeface="Arial" pitchFamily="34" charset="0"/>
          </a:endParaRPr>
        </a:p>
      </dgm:t>
    </dgm:pt>
    <dgm:pt modelId="{402D5F50-72ED-4A17-A461-3D9B27E2CA4B}" type="sibTrans" cxnId="{7CCCE892-EE89-45BD-A40C-D7B2BBBF7E53}">
      <dgm:prSet/>
      <dgm:spPr/>
      <dgm:t>
        <a:bodyPr/>
        <a:lstStyle/>
        <a:p>
          <a:pPr algn="l"/>
          <a:endParaRPr lang="en-US" sz="2400" b="1">
            <a:solidFill>
              <a:schemeClr val="tx1"/>
            </a:solidFill>
            <a:effectLst>
              <a:outerShdw blurRad="38100" dist="38100" dir="2700000" algn="tl">
                <a:srgbClr val="000000">
                  <a:alpha val="43137"/>
                </a:srgbClr>
              </a:outerShdw>
            </a:effectLst>
          </a:endParaRPr>
        </a:p>
      </dgm:t>
    </dgm:pt>
    <dgm:pt modelId="{041AD637-5145-4CF7-8346-814D418472DE}" type="parTrans" cxnId="{7CCCE892-EE89-45BD-A40C-D7B2BBBF7E53}">
      <dgm:prSet/>
      <dgm:spPr/>
      <dgm:t>
        <a:bodyPr/>
        <a:lstStyle/>
        <a:p>
          <a:pPr algn="l"/>
          <a:endParaRPr lang="en-US" sz="2400" b="1">
            <a:solidFill>
              <a:schemeClr val="tx1"/>
            </a:solidFill>
            <a:effectLst>
              <a:outerShdw blurRad="38100" dist="38100" dir="2700000" algn="tl">
                <a:srgbClr val="000000">
                  <a:alpha val="43137"/>
                </a:srgbClr>
              </a:outerShdw>
            </a:effectLst>
          </a:endParaRPr>
        </a:p>
      </dgm:t>
    </dgm:pt>
    <dgm:pt modelId="{512EF15D-B3AB-4FD0-BA30-1C931EF85A4B}">
      <dgm:prSet phldrT="[Text]" custT="1"/>
      <dgm:spPr/>
      <dgm:t>
        <a:bodyPr/>
        <a:lstStyle/>
        <a:p>
          <a:pPr algn="l"/>
          <a:r>
            <a:rPr lang="en-US" sz="2400" b="1" smtClean="0">
              <a:effectLst>
                <a:outerShdw blurRad="38100" dist="38100" dir="2700000" algn="tl">
                  <a:srgbClr val="000000">
                    <a:alpha val="43137"/>
                  </a:srgbClr>
                </a:outerShdw>
              </a:effectLst>
              <a:latin typeface="Arial" pitchFamily="34" charset="0"/>
              <a:cs typeface="Arial" pitchFamily="34" charset="0"/>
            </a:rPr>
            <a:t>Design</a:t>
          </a:r>
          <a:endParaRPr lang="en-US" sz="2400" b="1" dirty="0">
            <a:effectLst>
              <a:outerShdw blurRad="38100" dist="38100" dir="2700000" algn="tl">
                <a:srgbClr val="000000">
                  <a:alpha val="43137"/>
                </a:srgbClr>
              </a:outerShdw>
            </a:effectLst>
            <a:latin typeface="Arial" pitchFamily="34" charset="0"/>
            <a:cs typeface="Arial" pitchFamily="34" charset="0"/>
          </a:endParaRPr>
        </a:p>
      </dgm:t>
    </dgm:pt>
    <dgm:pt modelId="{B9FE2BF0-7571-4AB8-805F-16DEC3C2DC13}" type="sibTrans" cxnId="{969D1355-4026-4AF8-BCA0-AAB1CC4B5DB6}">
      <dgm:prSet/>
      <dgm:spPr/>
      <dgm:t>
        <a:bodyPr/>
        <a:lstStyle/>
        <a:p>
          <a:pPr algn="l"/>
          <a:endParaRPr lang="en-US" sz="2400" b="1">
            <a:solidFill>
              <a:schemeClr val="tx1"/>
            </a:solidFill>
            <a:effectLst>
              <a:outerShdw blurRad="38100" dist="38100" dir="2700000" algn="tl">
                <a:srgbClr val="000000">
                  <a:alpha val="43137"/>
                </a:srgbClr>
              </a:outerShdw>
            </a:effectLst>
          </a:endParaRPr>
        </a:p>
      </dgm:t>
    </dgm:pt>
    <dgm:pt modelId="{F3B3AB10-39C2-42E7-ADFB-A7E99844878C}" type="parTrans" cxnId="{969D1355-4026-4AF8-BCA0-AAB1CC4B5DB6}">
      <dgm:prSet/>
      <dgm:spPr/>
      <dgm:t>
        <a:bodyPr/>
        <a:lstStyle/>
        <a:p>
          <a:pPr algn="l"/>
          <a:endParaRPr lang="en-US" sz="2400" b="1">
            <a:solidFill>
              <a:schemeClr val="tx1"/>
            </a:solidFill>
            <a:effectLst>
              <a:outerShdw blurRad="38100" dist="38100" dir="2700000" algn="tl">
                <a:srgbClr val="000000">
                  <a:alpha val="43137"/>
                </a:srgbClr>
              </a:outerShdw>
            </a:effectLst>
          </a:endParaRPr>
        </a:p>
      </dgm:t>
    </dgm:pt>
    <dgm:pt modelId="{FC139D96-D72A-4DC9-98AA-9F9AF903662B}">
      <dgm:prSet phldrT="[Text]" custT="1"/>
      <dgm:spPr/>
      <dgm:t>
        <a:bodyPr/>
        <a:lstStyle/>
        <a:p>
          <a:pPr algn="l"/>
          <a:r>
            <a:rPr lang="en-US" sz="2400" b="1" smtClean="0">
              <a:effectLst>
                <a:outerShdw blurRad="38100" dist="38100" dir="2700000" algn="tl">
                  <a:srgbClr val="000000">
                    <a:alpha val="43137"/>
                  </a:srgbClr>
                </a:outerShdw>
              </a:effectLst>
              <a:latin typeface="Arial" pitchFamily="34" charset="0"/>
              <a:cs typeface="Arial" pitchFamily="34" charset="0"/>
            </a:rPr>
            <a:t>“Getting the job done”</a:t>
          </a:r>
          <a:endParaRPr lang="en-US" sz="2400" b="1" dirty="0">
            <a:effectLst>
              <a:outerShdw blurRad="38100" dist="38100" dir="2700000" algn="tl">
                <a:srgbClr val="000000">
                  <a:alpha val="43137"/>
                </a:srgbClr>
              </a:outerShdw>
            </a:effectLst>
            <a:latin typeface="Arial" pitchFamily="34" charset="0"/>
            <a:cs typeface="Arial" pitchFamily="34" charset="0"/>
          </a:endParaRPr>
        </a:p>
      </dgm:t>
    </dgm:pt>
    <dgm:pt modelId="{ED519352-3E5A-486B-A95E-5F35FAC5427D}" type="sibTrans" cxnId="{FCC44314-9011-4048-A0AD-2C32832EC1B8}">
      <dgm:prSet/>
      <dgm:spPr/>
      <dgm:t>
        <a:bodyPr/>
        <a:lstStyle/>
        <a:p>
          <a:pPr algn="l"/>
          <a:endParaRPr lang="en-US" sz="2400" b="1">
            <a:solidFill>
              <a:schemeClr val="tx1"/>
            </a:solidFill>
            <a:effectLst>
              <a:outerShdw blurRad="38100" dist="38100" dir="2700000" algn="tl">
                <a:srgbClr val="000000">
                  <a:alpha val="43137"/>
                </a:srgbClr>
              </a:outerShdw>
            </a:effectLst>
          </a:endParaRPr>
        </a:p>
      </dgm:t>
    </dgm:pt>
    <dgm:pt modelId="{5C175049-E1DE-4A96-A4FD-0B52F5A16D8B}" type="parTrans" cxnId="{FCC44314-9011-4048-A0AD-2C32832EC1B8}">
      <dgm:prSet/>
      <dgm:spPr/>
      <dgm:t>
        <a:bodyPr/>
        <a:lstStyle/>
        <a:p>
          <a:pPr algn="l"/>
          <a:endParaRPr lang="en-US" sz="2400" b="1">
            <a:solidFill>
              <a:schemeClr val="tx1"/>
            </a:solidFill>
            <a:effectLst>
              <a:outerShdw blurRad="38100" dist="38100" dir="2700000" algn="tl">
                <a:srgbClr val="000000">
                  <a:alpha val="43137"/>
                </a:srgbClr>
              </a:outerShdw>
            </a:effectLst>
          </a:endParaRPr>
        </a:p>
      </dgm:t>
    </dgm:pt>
    <dgm:pt modelId="{22506B27-AD30-4989-851A-D9ACB3BBF3E9}">
      <dgm:prSet phldrT="[Text]" custT="1"/>
      <dgm:spPr/>
      <dgm:t>
        <a:bodyPr/>
        <a:lstStyle/>
        <a:p>
          <a:pPr algn="l"/>
          <a:r>
            <a:rPr lang="en-US" sz="2400" b="1" smtClean="0">
              <a:effectLst>
                <a:outerShdw blurRad="38100" dist="38100" dir="2700000" algn="tl">
                  <a:srgbClr val="000000">
                    <a:alpha val="43137"/>
                  </a:srgbClr>
                </a:outerShdw>
              </a:effectLst>
              <a:latin typeface="Arial" pitchFamily="34" charset="0"/>
              <a:cs typeface="Arial" pitchFamily="34" charset="0"/>
            </a:rPr>
            <a:t>Customization</a:t>
          </a:r>
          <a:endParaRPr lang="en-US" sz="2400" b="1" dirty="0">
            <a:effectLst>
              <a:outerShdw blurRad="38100" dist="38100" dir="2700000" algn="tl">
                <a:srgbClr val="000000">
                  <a:alpha val="43137"/>
                </a:srgbClr>
              </a:outerShdw>
            </a:effectLst>
            <a:latin typeface="Arial" pitchFamily="34" charset="0"/>
            <a:cs typeface="Arial" pitchFamily="34" charset="0"/>
          </a:endParaRPr>
        </a:p>
      </dgm:t>
    </dgm:pt>
    <dgm:pt modelId="{D4340070-F48C-4A38-9CE7-163BAF8DC2D8}" type="sibTrans" cxnId="{F7CDB45B-800F-4B07-8BE0-AAB0BA77C819}">
      <dgm:prSet/>
      <dgm:spPr/>
      <dgm:t>
        <a:bodyPr/>
        <a:lstStyle/>
        <a:p>
          <a:pPr algn="l"/>
          <a:endParaRPr lang="en-US" sz="2400" b="1">
            <a:solidFill>
              <a:schemeClr val="tx1"/>
            </a:solidFill>
            <a:effectLst>
              <a:outerShdw blurRad="38100" dist="38100" dir="2700000" algn="tl">
                <a:srgbClr val="000000">
                  <a:alpha val="43137"/>
                </a:srgbClr>
              </a:outerShdw>
            </a:effectLst>
          </a:endParaRPr>
        </a:p>
      </dgm:t>
    </dgm:pt>
    <dgm:pt modelId="{BBDD2F1E-077F-42BA-92C0-38EFBDEC1C6A}" type="parTrans" cxnId="{F7CDB45B-800F-4B07-8BE0-AAB0BA77C819}">
      <dgm:prSet/>
      <dgm:spPr/>
      <dgm:t>
        <a:bodyPr/>
        <a:lstStyle/>
        <a:p>
          <a:pPr algn="l"/>
          <a:endParaRPr lang="en-US" sz="2400" b="1">
            <a:solidFill>
              <a:schemeClr val="tx1"/>
            </a:solidFill>
            <a:effectLst>
              <a:outerShdw blurRad="38100" dist="38100" dir="2700000" algn="tl">
                <a:srgbClr val="000000">
                  <a:alpha val="43137"/>
                </a:srgbClr>
              </a:outerShdw>
            </a:effectLst>
          </a:endParaRPr>
        </a:p>
      </dgm:t>
    </dgm:pt>
    <dgm:pt modelId="{6DA3B49B-493C-45FB-8626-271E22E98A2C}">
      <dgm:prSet phldrT="[Text]" custT="1"/>
      <dgm:spPr/>
      <dgm:t>
        <a:bodyPr/>
        <a:lstStyle/>
        <a:p>
          <a:pPr algn="l"/>
          <a:r>
            <a:rPr lang="en-US" sz="2400" b="1" smtClean="0">
              <a:effectLst>
                <a:outerShdw blurRad="38100" dist="38100" dir="2700000" algn="tl">
                  <a:srgbClr val="000000">
                    <a:alpha val="43137"/>
                  </a:srgbClr>
                </a:outerShdw>
              </a:effectLst>
              <a:latin typeface="Arial" pitchFamily="34" charset="0"/>
              <a:cs typeface="Arial" pitchFamily="34" charset="0"/>
            </a:rPr>
            <a:t>Performance</a:t>
          </a:r>
          <a:endParaRPr lang="en-US" sz="2400" b="1" dirty="0">
            <a:effectLst>
              <a:outerShdw blurRad="38100" dist="38100" dir="2700000" algn="tl">
                <a:srgbClr val="000000">
                  <a:alpha val="43137"/>
                </a:srgbClr>
              </a:outerShdw>
            </a:effectLst>
            <a:latin typeface="Arial" pitchFamily="34" charset="0"/>
            <a:cs typeface="Arial" pitchFamily="34" charset="0"/>
          </a:endParaRPr>
        </a:p>
      </dgm:t>
    </dgm:pt>
    <dgm:pt modelId="{D93A0377-7A86-44B1-A185-59B6128FB556}" type="sibTrans" cxnId="{6589684C-8ED4-4CFE-A3AA-12210CAA5915}">
      <dgm:prSet/>
      <dgm:spPr/>
      <dgm:t>
        <a:bodyPr/>
        <a:lstStyle/>
        <a:p>
          <a:pPr algn="l"/>
          <a:endParaRPr lang="en-US" sz="2400" b="1">
            <a:solidFill>
              <a:schemeClr val="tx1"/>
            </a:solidFill>
            <a:effectLst>
              <a:outerShdw blurRad="38100" dist="38100" dir="2700000" algn="tl">
                <a:srgbClr val="000000">
                  <a:alpha val="43137"/>
                </a:srgbClr>
              </a:outerShdw>
            </a:effectLst>
          </a:endParaRPr>
        </a:p>
      </dgm:t>
    </dgm:pt>
    <dgm:pt modelId="{F37E45BE-8A25-4883-AC85-1B702ED4C4B5}" type="parTrans" cxnId="{6589684C-8ED4-4CFE-A3AA-12210CAA5915}">
      <dgm:prSet/>
      <dgm:spPr/>
      <dgm:t>
        <a:bodyPr/>
        <a:lstStyle/>
        <a:p>
          <a:pPr algn="l"/>
          <a:endParaRPr lang="en-US" sz="2400" b="1">
            <a:solidFill>
              <a:schemeClr val="tx1"/>
            </a:solidFill>
            <a:effectLst>
              <a:outerShdw blurRad="38100" dist="38100" dir="2700000" algn="tl">
                <a:srgbClr val="000000">
                  <a:alpha val="43137"/>
                </a:srgbClr>
              </a:outerShdw>
            </a:effectLst>
          </a:endParaRPr>
        </a:p>
      </dgm:t>
    </dgm:pt>
    <dgm:pt modelId="{F4FA7287-8D6D-4357-ACE9-F56C1FB920B7}">
      <dgm:prSet phldrT="[Text]" custT="1"/>
      <dgm:spPr/>
      <dgm:t>
        <a:bodyPr/>
        <a:lstStyle/>
        <a:p>
          <a:pPr algn="l"/>
          <a:r>
            <a:rPr lang="en-US" sz="2400" b="1" dirty="0" smtClean="0">
              <a:effectLst>
                <a:outerShdw blurRad="38100" dist="38100" dir="2700000" algn="tl">
                  <a:srgbClr val="000000">
                    <a:alpha val="43137"/>
                  </a:srgbClr>
                </a:outerShdw>
              </a:effectLst>
              <a:latin typeface="Arial" pitchFamily="34" charset="0"/>
              <a:cs typeface="Arial" pitchFamily="34" charset="0"/>
            </a:rPr>
            <a:t>Newness</a:t>
          </a:r>
        </a:p>
      </dgm:t>
    </dgm:pt>
    <dgm:pt modelId="{F013B15C-EF6B-4F9C-B7EE-8380219598B6}" type="sibTrans" cxnId="{3230E3B1-D8F5-425E-A940-D4B31D883196}">
      <dgm:prSet/>
      <dgm:spPr/>
      <dgm:t>
        <a:bodyPr/>
        <a:lstStyle/>
        <a:p>
          <a:pPr algn="l"/>
          <a:endParaRPr lang="en-US" sz="2400" b="1">
            <a:solidFill>
              <a:schemeClr val="tx1"/>
            </a:solidFill>
            <a:effectLst>
              <a:outerShdw blurRad="38100" dist="38100" dir="2700000" algn="tl">
                <a:srgbClr val="000000">
                  <a:alpha val="43137"/>
                </a:srgbClr>
              </a:outerShdw>
            </a:effectLst>
          </a:endParaRPr>
        </a:p>
      </dgm:t>
    </dgm:pt>
    <dgm:pt modelId="{53DC4123-AF9C-498B-B358-ACFDF8FF9769}" type="parTrans" cxnId="{3230E3B1-D8F5-425E-A940-D4B31D883196}">
      <dgm:prSet/>
      <dgm:spPr/>
      <dgm:t>
        <a:bodyPr/>
        <a:lstStyle/>
        <a:p>
          <a:pPr algn="l"/>
          <a:endParaRPr lang="en-US" sz="2400" b="1">
            <a:solidFill>
              <a:schemeClr val="tx1"/>
            </a:solidFill>
            <a:effectLst>
              <a:outerShdw blurRad="38100" dist="38100" dir="2700000" algn="tl">
                <a:srgbClr val="000000">
                  <a:alpha val="43137"/>
                </a:srgbClr>
              </a:outerShdw>
            </a:effectLst>
          </a:endParaRPr>
        </a:p>
      </dgm:t>
    </dgm:pt>
    <dgm:pt modelId="{CA07AC55-6BDB-4230-8DDB-24D6821A223E}" type="pres">
      <dgm:prSet presAssocID="{53C177A6-F347-4EA6-8A9D-2BB7B6C2B72F}" presName="linear" presStyleCnt="0">
        <dgm:presLayoutVars>
          <dgm:animLvl val="lvl"/>
          <dgm:resizeHandles val="exact"/>
        </dgm:presLayoutVars>
      </dgm:prSet>
      <dgm:spPr/>
      <dgm:t>
        <a:bodyPr/>
        <a:lstStyle/>
        <a:p>
          <a:endParaRPr lang="en-US"/>
        </a:p>
      </dgm:t>
    </dgm:pt>
    <dgm:pt modelId="{950D618C-2A80-4BFB-A371-F89391827F85}" type="pres">
      <dgm:prSet presAssocID="{F4FA7287-8D6D-4357-ACE9-F56C1FB920B7}" presName="parentText" presStyleLbl="node1" presStyleIdx="0" presStyleCnt="11" custLinFactNeighborX="523">
        <dgm:presLayoutVars>
          <dgm:chMax val="0"/>
          <dgm:bulletEnabled val="1"/>
        </dgm:presLayoutVars>
      </dgm:prSet>
      <dgm:spPr/>
      <dgm:t>
        <a:bodyPr/>
        <a:lstStyle/>
        <a:p>
          <a:endParaRPr lang="en-US"/>
        </a:p>
      </dgm:t>
    </dgm:pt>
    <dgm:pt modelId="{456B0C41-18E8-4F46-B870-B264F7DF2870}" type="pres">
      <dgm:prSet presAssocID="{F013B15C-EF6B-4F9C-B7EE-8380219598B6}" presName="spacer" presStyleCnt="0"/>
      <dgm:spPr/>
      <dgm:t>
        <a:bodyPr/>
        <a:lstStyle/>
        <a:p>
          <a:endParaRPr lang="en-US"/>
        </a:p>
      </dgm:t>
    </dgm:pt>
    <dgm:pt modelId="{F0F48555-E5BF-477D-99FE-2DEACE27099E}" type="pres">
      <dgm:prSet presAssocID="{6DA3B49B-493C-45FB-8626-271E22E98A2C}" presName="parentText" presStyleLbl="node1" presStyleIdx="1" presStyleCnt="11" custLinFactNeighborX="-2778" custLinFactNeighborY="30119">
        <dgm:presLayoutVars>
          <dgm:chMax val="0"/>
          <dgm:bulletEnabled val="1"/>
        </dgm:presLayoutVars>
      </dgm:prSet>
      <dgm:spPr/>
      <dgm:t>
        <a:bodyPr/>
        <a:lstStyle/>
        <a:p>
          <a:endParaRPr lang="en-US"/>
        </a:p>
      </dgm:t>
    </dgm:pt>
    <dgm:pt modelId="{0E3F7640-255A-4CDC-8F05-8CDB3BD8AE90}" type="pres">
      <dgm:prSet presAssocID="{D93A0377-7A86-44B1-A185-59B6128FB556}" presName="spacer" presStyleCnt="0"/>
      <dgm:spPr/>
      <dgm:t>
        <a:bodyPr/>
        <a:lstStyle/>
        <a:p>
          <a:endParaRPr lang="en-US"/>
        </a:p>
      </dgm:t>
    </dgm:pt>
    <dgm:pt modelId="{AB16E759-84BD-417D-AFD6-FFD1D1CA2813}" type="pres">
      <dgm:prSet presAssocID="{22506B27-AD30-4989-851A-D9ACB3BBF3E9}" presName="parentText" presStyleLbl="node1" presStyleIdx="2" presStyleCnt="11">
        <dgm:presLayoutVars>
          <dgm:chMax val="0"/>
          <dgm:bulletEnabled val="1"/>
        </dgm:presLayoutVars>
      </dgm:prSet>
      <dgm:spPr/>
      <dgm:t>
        <a:bodyPr/>
        <a:lstStyle/>
        <a:p>
          <a:endParaRPr lang="en-US"/>
        </a:p>
      </dgm:t>
    </dgm:pt>
    <dgm:pt modelId="{9618B1E2-2725-43A6-B890-A3B4D6E6DB6F}" type="pres">
      <dgm:prSet presAssocID="{D4340070-F48C-4A38-9CE7-163BAF8DC2D8}" presName="spacer" presStyleCnt="0"/>
      <dgm:spPr/>
      <dgm:t>
        <a:bodyPr/>
        <a:lstStyle/>
        <a:p>
          <a:endParaRPr lang="en-US"/>
        </a:p>
      </dgm:t>
    </dgm:pt>
    <dgm:pt modelId="{9B9D3DB3-B6CC-4D0B-A96D-A2B15FA703D1}" type="pres">
      <dgm:prSet presAssocID="{FC139D96-D72A-4DC9-98AA-9F9AF903662B}" presName="parentText" presStyleLbl="node1" presStyleIdx="3" presStyleCnt="11">
        <dgm:presLayoutVars>
          <dgm:chMax val="0"/>
          <dgm:bulletEnabled val="1"/>
        </dgm:presLayoutVars>
      </dgm:prSet>
      <dgm:spPr/>
      <dgm:t>
        <a:bodyPr/>
        <a:lstStyle/>
        <a:p>
          <a:endParaRPr lang="en-US"/>
        </a:p>
      </dgm:t>
    </dgm:pt>
    <dgm:pt modelId="{5910DFF0-2FE2-4FF3-8B43-2A49F29F0D6E}" type="pres">
      <dgm:prSet presAssocID="{ED519352-3E5A-486B-A95E-5F35FAC5427D}" presName="spacer" presStyleCnt="0"/>
      <dgm:spPr/>
      <dgm:t>
        <a:bodyPr/>
        <a:lstStyle/>
        <a:p>
          <a:endParaRPr lang="en-US"/>
        </a:p>
      </dgm:t>
    </dgm:pt>
    <dgm:pt modelId="{C04BF080-31A8-4E7E-971C-DF60CEA16B76}" type="pres">
      <dgm:prSet presAssocID="{512EF15D-B3AB-4FD0-BA30-1C931EF85A4B}" presName="parentText" presStyleLbl="node1" presStyleIdx="4" presStyleCnt="11">
        <dgm:presLayoutVars>
          <dgm:chMax val="0"/>
          <dgm:bulletEnabled val="1"/>
        </dgm:presLayoutVars>
      </dgm:prSet>
      <dgm:spPr/>
      <dgm:t>
        <a:bodyPr/>
        <a:lstStyle/>
        <a:p>
          <a:endParaRPr lang="en-US"/>
        </a:p>
      </dgm:t>
    </dgm:pt>
    <dgm:pt modelId="{41ABEE44-2261-434F-BA20-6B25BEC591A0}" type="pres">
      <dgm:prSet presAssocID="{B9FE2BF0-7571-4AB8-805F-16DEC3C2DC13}" presName="spacer" presStyleCnt="0"/>
      <dgm:spPr/>
      <dgm:t>
        <a:bodyPr/>
        <a:lstStyle/>
        <a:p>
          <a:endParaRPr lang="en-US"/>
        </a:p>
      </dgm:t>
    </dgm:pt>
    <dgm:pt modelId="{2F2B1D1A-B157-4102-810A-C0740D00DAD2}" type="pres">
      <dgm:prSet presAssocID="{EB9BDE93-09A7-4667-A5F8-92BE597AEF1F}" presName="parentText" presStyleLbl="node1" presStyleIdx="5" presStyleCnt="11">
        <dgm:presLayoutVars>
          <dgm:chMax val="0"/>
          <dgm:bulletEnabled val="1"/>
        </dgm:presLayoutVars>
      </dgm:prSet>
      <dgm:spPr/>
      <dgm:t>
        <a:bodyPr/>
        <a:lstStyle/>
        <a:p>
          <a:endParaRPr lang="en-US"/>
        </a:p>
      </dgm:t>
    </dgm:pt>
    <dgm:pt modelId="{067AD23C-5E9E-4C2D-AF42-C76AE9B15B12}" type="pres">
      <dgm:prSet presAssocID="{402D5F50-72ED-4A17-A461-3D9B27E2CA4B}" presName="spacer" presStyleCnt="0"/>
      <dgm:spPr/>
      <dgm:t>
        <a:bodyPr/>
        <a:lstStyle/>
        <a:p>
          <a:endParaRPr lang="en-US"/>
        </a:p>
      </dgm:t>
    </dgm:pt>
    <dgm:pt modelId="{4F48E444-32CD-49B1-9BA6-24BCC45FA2BB}" type="pres">
      <dgm:prSet presAssocID="{04C9F023-9E1C-4D17-9ECB-6744F91A704C}" presName="parentText" presStyleLbl="node1" presStyleIdx="6" presStyleCnt="11">
        <dgm:presLayoutVars>
          <dgm:chMax val="0"/>
          <dgm:bulletEnabled val="1"/>
        </dgm:presLayoutVars>
      </dgm:prSet>
      <dgm:spPr/>
      <dgm:t>
        <a:bodyPr/>
        <a:lstStyle/>
        <a:p>
          <a:endParaRPr lang="en-US"/>
        </a:p>
      </dgm:t>
    </dgm:pt>
    <dgm:pt modelId="{45EDE181-9C28-49AB-B5EA-47427B806CCE}" type="pres">
      <dgm:prSet presAssocID="{06E47E57-0822-4D15-86F6-0AC8BCD8DFD8}" presName="spacer" presStyleCnt="0"/>
      <dgm:spPr/>
      <dgm:t>
        <a:bodyPr/>
        <a:lstStyle/>
        <a:p>
          <a:endParaRPr lang="en-US"/>
        </a:p>
      </dgm:t>
    </dgm:pt>
    <dgm:pt modelId="{7EBB5597-BC1B-46B4-9566-77EEBCEE1E66}" type="pres">
      <dgm:prSet presAssocID="{FB1143D5-B794-44B5-88E1-3301E80286D0}" presName="parentText" presStyleLbl="node1" presStyleIdx="7" presStyleCnt="11">
        <dgm:presLayoutVars>
          <dgm:chMax val="0"/>
          <dgm:bulletEnabled val="1"/>
        </dgm:presLayoutVars>
      </dgm:prSet>
      <dgm:spPr/>
      <dgm:t>
        <a:bodyPr/>
        <a:lstStyle/>
        <a:p>
          <a:endParaRPr lang="en-US"/>
        </a:p>
      </dgm:t>
    </dgm:pt>
    <dgm:pt modelId="{917FB3CE-1F7D-407A-89DE-1B48A6C80E92}" type="pres">
      <dgm:prSet presAssocID="{52EB2BB5-3ECF-4CA8-BC07-53BB2D68A186}" presName="spacer" presStyleCnt="0"/>
      <dgm:spPr/>
      <dgm:t>
        <a:bodyPr/>
        <a:lstStyle/>
        <a:p>
          <a:endParaRPr lang="en-US"/>
        </a:p>
      </dgm:t>
    </dgm:pt>
    <dgm:pt modelId="{F03795ED-B15A-4B36-A050-B0E583C62A5C}" type="pres">
      <dgm:prSet presAssocID="{1BB646E3-B707-4F6B-AFEE-953B2D408303}" presName="parentText" presStyleLbl="node1" presStyleIdx="8" presStyleCnt="11">
        <dgm:presLayoutVars>
          <dgm:chMax val="0"/>
          <dgm:bulletEnabled val="1"/>
        </dgm:presLayoutVars>
      </dgm:prSet>
      <dgm:spPr/>
      <dgm:t>
        <a:bodyPr/>
        <a:lstStyle/>
        <a:p>
          <a:endParaRPr lang="en-US"/>
        </a:p>
      </dgm:t>
    </dgm:pt>
    <dgm:pt modelId="{C8C8324B-7727-489A-8AC9-344C025529B1}" type="pres">
      <dgm:prSet presAssocID="{E17241F9-B3BA-49AF-8915-228EAFA379D9}" presName="spacer" presStyleCnt="0"/>
      <dgm:spPr/>
      <dgm:t>
        <a:bodyPr/>
        <a:lstStyle/>
        <a:p>
          <a:endParaRPr lang="en-US"/>
        </a:p>
      </dgm:t>
    </dgm:pt>
    <dgm:pt modelId="{AD58D5A3-2F45-4483-9CF2-DC3538CA0C73}" type="pres">
      <dgm:prSet presAssocID="{11862A57-C32D-48B9-AAE2-7AF1D8DE8AFA}" presName="parentText" presStyleLbl="node1" presStyleIdx="9" presStyleCnt="11">
        <dgm:presLayoutVars>
          <dgm:chMax val="0"/>
          <dgm:bulletEnabled val="1"/>
        </dgm:presLayoutVars>
      </dgm:prSet>
      <dgm:spPr/>
      <dgm:t>
        <a:bodyPr/>
        <a:lstStyle/>
        <a:p>
          <a:endParaRPr lang="en-US"/>
        </a:p>
      </dgm:t>
    </dgm:pt>
    <dgm:pt modelId="{CB8F75A1-CD95-4F66-B5D6-0132DCA4A9B9}" type="pres">
      <dgm:prSet presAssocID="{F192A2D0-4F4A-48C9-AA2F-6F89B945CB87}" presName="spacer" presStyleCnt="0"/>
      <dgm:spPr/>
      <dgm:t>
        <a:bodyPr/>
        <a:lstStyle/>
        <a:p>
          <a:endParaRPr lang="en-US"/>
        </a:p>
      </dgm:t>
    </dgm:pt>
    <dgm:pt modelId="{44093D59-CF09-4170-90BB-EBD7C17784BB}" type="pres">
      <dgm:prSet presAssocID="{2BCBF91E-C48E-4F02-A32A-3A80F55161B6}" presName="parentText" presStyleLbl="node1" presStyleIdx="10" presStyleCnt="11">
        <dgm:presLayoutVars>
          <dgm:chMax val="0"/>
          <dgm:bulletEnabled val="1"/>
        </dgm:presLayoutVars>
      </dgm:prSet>
      <dgm:spPr/>
      <dgm:t>
        <a:bodyPr/>
        <a:lstStyle/>
        <a:p>
          <a:endParaRPr lang="en-US"/>
        </a:p>
      </dgm:t>
    </dgm:pt>
  </dgm:ptLst>
  <dgm:cxnLst>
    <dgm:cxn modelId="{437A7024-148A-45E9-8D7A-9C6DDEFCB395}" type="presOf" srcId="{FB1143D5-B794-44B5-88E1-3301E80286D0}" destId="{7EBB5597-BC1B-46B4-9566-77EEBCEE1E66}" srcOrd="0" destOrd="0" presId="urn:microsoft.com/office/officeart/2005/8/layout/vList2"/>
    <dgm:cxn modelId="{756A4E33-05E3-41D9-93D3-54215341ED75}" type="presOf" srcId="{1BB646E3-B707-4F6B-AFEE-953B2D408303}" destId="{F03795ED-B15A-4B36-A050-B0E583C62A5C}" srcOrd="0" destOrd="0" presId="urn:microsoft.com/office/officeart/2005/8/layout/vList2"/>
    <dgm:cxn modelId="{6589684C-8ED4-4CFE-A3AA-12210CAA5915}" srcId="{53C177A6-F347-4EA6-8A9D-2BB7B6C2B72F}" destId="{6DA3B49B-493C-45FB-8626-271E22E98A2C}" srcOrd="1" destOrd="0" parTransId="{F37E45BE-8A25-4883-AC85-1B702ED4C4B5}" sibTransId="{D93A0377-7A86-44B1-A185-59B6128FB556}"/>
    <dgm:cxn modelId="{D98A9D63-FE68-4FE7-9FAD-C181F176AC5C}" type="presOf" srcId="{04C9F023-9E1C-4D17-9ECB-6744F91A704C}" destId="{4F48E444-32CD-49B1-9BA6-24BCC45FA2BB}" srcOrd="0" destOrd="0" presId="urn:microsoft.com/office/officeart/2005/8/layout/vList2"/>
    <dgm:cxn modelId="{B102C818-0D79-426F-8CE8-841DBEE1DABD}" type="presOf" srcId="{EB9BDE93-09A7-4667-A5F8-92BE597AEF1F}" destId="{2F2B1D1A-B157-4102-810A-C0740D00DAD2}" srcOrd="0" destOrd="0" presId="urn:microsoft.com/office/officeart/2005/8/layout/vList2"/>
    <dgm:cxn modelId="{12D095FB-3992-4C27-8ED0-D18212E49AB6}" type="presOf" srcId="{FC139D96-D72A-4DC9-98AA-9F9AF903662B}" destId="{9B9D3DB3-B6CC-4D0B-A96D-A2B15FA703D1}" srcOrd="0" destOrd="0" presId="urn:microsoft.com/office/officeart/2005/8/layout/vList2"/>
    <dgm:cxn modelId="{3ACCDD12-1C18-400E-A732-B45B6351F08B}" type="presOf" srcId="{11862A57-C32D-48B9-AAE2-7AF1D8DE8AFA}" destId="{AD58D5A3-2F45-4483-9CF2-DC3538CA0C73}" srcOrd="0" destOrd="0" presId="urn:microsoft.com/office/officeart/2005/8/layout/vList2"/>
    <dgm:cxn modelId="{3230E3B1-D8F5-425E-A940-D4B31D883196}" srcId="{53C177A6-F347-4EA6-8A9D-2BB7B6C2B72F}" destId="{F4FA7287-8D6D-4357-ACE9-F56C1FB920B7}" srcOrd="0" destOrd="0" parTransId="{53DC4123-AF9C-498B-B358-ACFDF8FF9769}" sibTransId="{F013B15C-EF6B-4F9C-B7EE-8380219598B6}"/>
    <dgm:cxn modelId="{FCC44314-9011-4048-A0AD-2C32832EC1B8}" srcId="{53C177A6-F347-4EA6-8A9D-2BB7B6C2B72F}" destId="{FC139D96-D72A-4DC9-98AA-9F9AF903662B}" srcOrd="3" destOrd="0" parTransId="{5C175049-E1DE-4A96-A4FD-0B52F5A16D8B}" sibTransId="{ED519352-3E5A-486B-A95E-5F35FAC5427D}"/>
    <dgm:cxn modelId="{24DDCC3F-4EE6-4A7F-8BCA-54CC96E4A9CF}" srcId="{53C177A6-F347-4EA6-8A9D-2BB7B6C2B72F}" destId="{2BCBF91E-C48E-4F02-A32A-3A80F55161B6}" srcOrd="10" destOrd="0" parTransId="{4419466F-9192-4C43-997D-0267C9DAC39E}" sibTransId="{CC093F61-19AB-46E7-9BA3-5AF3835A4694}"/>
    <dgm:cxn modelId="{C6F0EF66-D710-4ACA-B5F8-0AE99B37CB76}" srcId="{53C177A6-F347-4EA6-8A9D-2BB7B6C2B72F}" destId="{FB1143D5-B794-44B5-88E1-3301E80286D0}" srcOrd="7" destOrd="0" parTransId="{89AE0B4F-C270-473E-804C-A1C51EF41722}" sibTransId="{52EB2BB5-3ECF-4CA8-BC07-53BB2D68A186}"/>
    <dgm:cxn modelId="{AAD3A9D7-B1B2-488D-9981-3FC19B9EA26F}" type="presOf" srcId="{53C177A6-F347-4EA6-8A9D-2BB7B6C2B72F}" destId="{CA07AC55-6BDB-4230-8DDB-24D6821A223E}" srcOrd="0" destOrd="0" presId="urn:microsoft.com/office/officeart/2005/8/layout/vList2"/>
    <dgm:cxn modelId="{F7CDB45B-800F-4B07-8BE0-AAB0BA77C819}" srcId="{53C177A6-F347-4EA6-8A9D-2BB7B6C2B72F}" destId="{22506B27-AD30-4989-851A-D9ACB3BBF3E9}" srcOrd="2" destOrd="0" parTransId="{BBDD2F1E-077F-42BA-92C0-38EFBDEC1C6A}" sibTransId="{D4340070-F48C-4A38-9CE7-163BAF8DC2D8}"/>
    <dgm:cxn modelId="{969D1355-4026-4AF8-BCA0-AAB1CC4B5DB6}" srcId="{53C177A6-F347-4EA6-8A9D-2BB7B6C2B72F}" destId="{512EF15D-B3AB-4FD0-BA30-1C931EF85A4B}" srcOrd="4" destOrd="0" parTransId="{F3B3AB10-39C2-42E7-ADFB-A7E99844878C}" sibTransId="{B9FE2BF0-7571-4AB8-805F-16DEC3C2DC13}"/>
    <dgm:cxn modelId="{F985390F-3B88-4AB5-B515-C454314DF74A}" type="presOf" srcId="{F4FA7287-8D6D-4357-ACE9-F56C1FB920B7}" destId="{950D618C-2A80-4BFB-A371-F89391827F85}" srcOrd="0" destOrd="0" presId="urn:microsoft.com/office/officeart/2005/8/layout/vList2"/>
    <dgm:cxn modelId="{F88107C3-7F48-46A7-A6E9-2EB86BCD3FFA}" type="presOf" srcId="{6DA3B49B-493C-45FB-8626-271E22E98A2C}" destId="{F0F48555-E5BF-477D-99FE-2DEACE27099E}" srcOrd="0" destOrd="0" presId="urn:microsoft.com/office/officeart/2005/8/layout/vList2"/>
    <dgm:cxn modelId="{E9242ABE-EA96-405A-A739-5E8735094857}" srcId="{53C177A6-F347-4EA6-8A9D-2BB7B6C2B72F}" destId="{1BB646E3-B707-4F6B-AFEE-953B2D408303}" srcOrd="8" destOrd="0" parTransId="{8F1A3AD0-874B-4DDB-BF65-0415549EADE7}" sibTransId="{E17241F9-B3BA-49AF-8915-228EAFA379D9}"/>
    <dgm:cxn modelId="{1C4821DE-CD59-455A-B116-81C307297C0B}" type="presOf" srcId="{22506B27-AD30-4989-851A-D9ACB3BBF3E9}" destId="{AB16E759-84BD-417D-AFD6-FFD1D1CA2813}" srcOrd="0" destOrd="0" presId="urn:microsoft.com/office/officeart/2005/8/layout/vList2"/>
    <dgm:cxn modelId="{97AC9D43-BC08-4E37-B1D4-072A54116745}" srcId="{53C177A6-F347-4EA6-8A9D-2BB7B6C2B72F}" destId="{04C9F023-9E1C-4D17-9ECB-6744F91A704C}" srcOrd="6" destOrd="0" parTransId="{F48E2391-8427-4697-994C-83008A24DACA}" sibTransId="{06E47E57-0822-4D15-86F6-0AC8BCD8DFD8}"/>
    <dgm:cxn modelId="{7CCCE892-EE89-45BD-A40C-D7B2BBBF7E53}" srcId="{53C177A6-F347-4EA6-8A9D-2BB7B6C2B72F}" destId="{EB9BDE93-09A7-4667-A5F8-92BE597AEF1F}" srcOrd="5" destOrd="0" parTransId="{041AD637-5145-4CF7-8346-814D418472DE}" sibTransId="{402D5F50-72ED-4A17-A461-3D9B27E2CA4B}"/>
    <dgm:cxn modelId="{1D5AFE86-76B8-4F40-A94F-703EA034D5FC}" srcId="{53C177A6-F347-4EA6-8A9D-2BB7B6C2B72F}" destId="{11862A57-C32D-48B9-AAE2-7AF1D8DE8AFA}" srcOrd="9" destOrd="0" parTransId="{E4BEF13B-3AE5-4D4B-AD8E-3DAA8197F020}" sibTransId="{F192A2D0-4F4A-48C9-AA2F-6F89B945CB87}"/>
    <dgm:cxn modelId="{1632EB40-8BB9-4269-9C58-65160CEFE19D}" type="presOf" srcId="{2BCBF91E-C48E-4F02-A32A-3A80F55161B6}" destId="{44093D59-CF09-4170-90BB-EBD7C17784BB}" srcOrd="0" destOrd="0" presId="urn:microsoft.com/office/officeart/2005/8/layout/vList2"/>
    <dgm:cxn modelId="{6C3A1C66-9EF1-4071-AA8A-6CA9D00EBAEC}" type="presOf" srcId="{512EF15D-B3AB-4FD0-BA30-1C931EF85A4B}" destId="{C04BF080-31A8-4E7E-971C-DF60CEA16B76}" srcOrd="0" destOrd="0" presId="urn:microsoft.com/office/officeart/2005/8/layout/vList2"/>
    <dgm:cxn modelId="{DB247280-945C-4F42-8EF3-5C7A3AD6E926}" type="presParOf" srcId="{CA07AC55-6BDB-4230-8DDB-24D6821A223E}" destId="{950D618C-2A80-4BFB-A371-F89391827F85}" srcOrd="0" destOrd="0" presId="urn:microsoft.com/office/officeart/2005/8/layout/vList2"/>
    <dgm:cxn modelId="{4BD096D3-944B-4D54-9A51-95CA46BA4BFF}" type="presParOf" srcId="{CA07AC55-6BDB-4230-8DDB-24D6821A223E}" destId="{456B0C41-18E8-4F46-B870-B264F7DF2870}" srcOrd="1" destOrd="0" presId="urn:microsoft.com/office/officeart/2005/8/layout/vList2"/>
    <dgm:cxn modelId="{B650B2AD-6193-41D0-89B6-A25AC13160F4}" type="presParOf" srcId="{CA07AC55-6BDB-4230-8DDB-24D6821A223E}" destId="{F0F48555-E5BF-477D-99FE-2DEACE27099E}" srcOrd="2" destOrd="0" presId="urn:microsoft.com/office/officeart/2005/8/layout/vList2"/>
    <dgm:cxn modelId="{0DD4022F-7090-4345-A515-EEC3FDFAF212}" type="presParOf" srcId="{CA07AC55-6BDB-4230-8DDB-24D6821A223E}" destId="{0E3F7640-255A-4CDC-8F05-8CDB3BD8AE90}" srcOrd="3" destOrd="0" presId="urn:microsoft.com/office/officeart/2005/8/layout/vList2"/>
    <dgm:cxn modelId="{E28D4D8E-C4B8-4FF9-8D68-E8CB21E1C703}" type="presParOf" srcId="{CA07AC55-6BDB-4230-8DDB-24D6821A223E}" destId="{AB16E759-84BD-417D-AFD6-FFD1D1CA2813}" srcOrd="4" destOrd="0" presId="urn:microsoft.com/office/officeart/2005/8/layout/vList2"/>
    <dgm:cxn modelId="{4151454A-42F0-462A-9FB6-2326F27A15E8}" type="presParOf" srcId="{CA07AC55-6BDB-4230-8DDB-24D6821A223E}" destId="{9618B1E2-2725-43A6-B890-A3B4D6E6DB6F}" srcOrd="5" destOrd="0" presId="urn:microsoft.com/office/officeart/2005/8/layout/vList2"/>
    <dgm:cxn modelId="{809E55E0-1610-4BEB-8914-624F5A352E22}" type="presParOf" srcId="{CA07AC55-6BDB-4230-8DDB-24D6821A223E}" destId="{9B9D3DB3-B6CC-4D0B-A96D-A2B15FA703D1}" srcOrd="6" destOrd="0" presId="urn:microsoft.com/office/officeart/2005/8/layout/vList2"/>
    <dgm:cxn modelId="{87A7D241-8DBC-4DA9-9D6D-BF0FC7468749}" type="presParOf" srcId="{CA07AC55-6BDB-4230-8DDB-24D6821A223E}" destId="{5910DFF0-2FE2-4FF3-8B43-2A49F29F0D6E}" srcOrd="7" destOrd="0" presId="urn:microsoft.com/office/officeart/2005/8/layout/vList2"/>
    <dgm:cxn modelId="{E29A9FEE-3EAB-4C8B-B115-20773F9525A5}" type="presParOf" srcId="{CA07AC55-6BDB-4230-8DDB-24D6821A223E}" destId="{C04BF080-31A8-4E7E-971C-DF60CEA16B76}" srcOrd="8" destOrd="0" presId="urn:microsoft.com/office/officeart/2005/8/layout/vList2"/>
    <dgm:cxn modelId="{0B6BE2DB-8169-4934-BA42-8071818A10F9}" type="presParOf" srcId="{CA07AC55-6BDB-4230-8DDB-24D6821A223E}" destId="{41ABEE44-2261-434F-BA20-6B25BEC591A0}" srcOrd="9" destOrd="0" presId="urn:microsoft.com/office/officeart/2005/8/layout/vList2"/>
    <dgm:cxn modelId="{EEFF6C6B-6E72-4AB0-8056-F33A6AFA0F18}" type="presParOf" srcId="{CA07AC55-6BDB-4230-8DDB-24D6821A223E}" destId="{2F2B1D1A-B157-4102-810A-C0740D00DAD2}" srcOrd="10" destOrd="0" presId="urn:microsoft.com/office/officeart/2005/8/layout/vList2"/>
    <dgm:cxn modelId="{29744225-4237-4789-9BC8-0A4206861C52}" type="presParOf" srcId="{CA07AC55-6BDB-4230-8DDB-24D6821A223E}" destId="{067AD23C-5E9E-4C2D-AF42-C76AE9B15B12}" srcOrd="11" destOrd="0" presId="urn:microsoft.com/office/officeart/2005/8/layout/vList2"/>
    <dgm:cxn modelId="{7A348C72-3DCD-4BAA-9BBE-B7C64731EAA5}" type="presParOf" srcId="{CA07AC55-6BDB-4230-8DDB-24D6821A223E}" destId="{4F48E444-32CD-49B1-9BA6-24BCC45FA2BB}" srcOrd="12" destOrd="0" presId="urn:microsoft.com/office/officeart/2005/8/layout/vList2"/>
    <dgm:cxn modelId="{6D9337C9-62F0-45B4-8770-43F9936D05FC}" type="presParOf" srcId="{CA07AC55-6BDB-4230-8DDB-24D6821A223E}" destId="{45EDE181-9C28-49AB-B5EA-47427B806CCE}" srcOrd="13" destOrd="0" presId="urn:microsoft.com/office/officeart/2005/8/layout/vList2"/>
    <dgm:cxn modelId="{EDB48FFE-74CF-44C0-A355-8D97D31DCD88}" type="presParOf" srcId="{CA07AC55-6BDB-4230-8DDB-24D6821A223E}" destId="{7EBB5597-BC1B-46B4-9566-77EEBCEE1E66}" srcOrd="14" destOrd="0" presId="urn:microsoft.com/office/officeart/2005/8/layout/vList2"/>
    <dgm:cxn modelId="{83E676C1-46A8-44F3-BA21-55060418B3F5}" type="presParOf" srcId="{CA07AC55-6BDB-4230-8DDB-24D6821A223E}" destId="{917FB3CE-1F7D-407A-89DE-1B48A6C80E92}" srcOrd="15" destOrd="0" presId="urn:microsoft.com/office/officeart/2005/8/layout/vList2"/>
    <dgm:cxn modelId="{8B280D09-3DD1-471D-BFF4-29AB67C1666F}" type="presParOf" srcId="{CA07AC55-6BDB-4230-8DDB-24D6821A223E}" destId="{F03795ED-B15A-4B36-A050-B0E583C62A5C}" srcOrd="16" destOrd="0" presId="urn:microsoft.com/office/officeart/2005/8/layout/vList2"/>
    <dgm:cxn modelId="{9F796C10-50E8-4A27-A9C0-10D67F06CAD6}" type="presParOf" srcId="{CA07AC55-6BDB-4230-8DDB-24D6821A223E}" destId="{C8C8324B-7727-489A-8AC9-344C025529B1}" srcOrd="17" destOrd="0" presId="urn:microsoft.com/office/officeart/2005/8/layout/vList2"/>
    <dgm:cxn modelId="{E779A807-DAA6-48D6-A474-E63D6EA52191}" type="presParOf" srcId="{CA07AC55-6BDB-4230-8DDB-24D6821A223E}" destId="{AD58D5A3-2F45-4483-9CF2-DC3538CA0C73}" srcOrd="18" destOrd="0" presId="urn:microsoft.com/office/officeart/2005/8/layout/vList2"/>
    <dgm:cxn modelId="{2514BA66-B92D-4AF1-BC4D-638AF74BD46B}" type="presParOf" srcId="{CA07AC55-6BDB-4230-8DDB-24D6821A223E}" destId="{CB8F75A1-CD95-4F66-B5D6-0132DCA4A9B9}" srcOrd="19" destOrd="0" presId="urn:microsoft.com/office/officeart/2005/8/layout/vList2"/>
    <dgm:cxn modelId="{E40EDE23-EDD2-4781-BAAE-D4B45E17CD4F}" type="presParOf" srcId="{CA07AC55-6BDB-4230-8DDB-24D6821A223E}" destId="{44093D59-CF09-4170-90BB-EBD7C17784BB}" srcOrd="2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D28BDA3-A458-4953-A639-41F06D2E795C}" type="doc">
      <dgm:prSet loTypeId="urn:microsoft.com/office/officeart/2005/8/layout/hProcess9" loCatId="process" qsTypeId="urn:microsoft.com/office/officeart/2005/8/quickstyle/simple1" qsCatId="simple" csTypeId="urn:microsoft.com/office/officeart/2005/8/colors/accent2_1" csCatId="accent2" phldr="1"/>
      <dgm:spPr/>
      <dgm:t>
        <a:bodyPr/>
        <a:lstStyle/>
        <a:p>
          <a:endParaRPr lang="en-US"/>
        </a:p>
      </dgm:t>
    </dgm:pt>
    <dgm:pt modelId="{6F31C4C1-AD50-43E4-89DC-1CA9B5CE03FB}">
      <dgm:prSet custT="1"/>
      <dgm:spPr>
        <a:solidFill>
          <a:srgbClr val="002060"/>
        </a:solidFill>
        <a:ln>
          <a:solidFill>
            <a:schemeClr val="tx1"/>
          </a:solidFill>
        </a:ln>
      </dgm:spPr>
      <dgm:t>
        <a:bodyPr/>
        <a:lstStyle/>
        <a:p>
          <a:pPr rtl="0"/>
          <a:r>
            <a:rPr lang="en-US" sz="1600" b="1" dirty="0" smtClean="0">
              <a:solidFill>
                <a:schemeClr val="bg1"/>
              </a:solidFill>
              <a:latin typeface="Arial" pitchFamily="34" charset="0"/>
              <a:cs typeface="Arial" pitchFamily="34" charset="0"/>
            </a:rPr>
            <a:t>Personal assistance</a:t>
          </a:r>
          <a:endParaRPr lang="en-US" sz="1600" b="1" dirty="0">
            <a:solidFill>
              <a:schemeClr val="bg1"/>
            </a:solidFill>
            <a:latin typeface="Arial" pitchFamily="34" charset="0"/>
            <a:cs typeface="Arial" pitchFamily="34" charset="0"/>
          </a:endParaRPr>
        </a:p>
      </dgm:t>
    </dgm:pt>
    <dgm:pt modelId="{D1DFD0EC-25A6-43E4-83D8-435E6A5AAF79}" type="parTrans" cxnId="{638E2E35-9CC7-4098-8E92-C05D08352809}">
      <dgm:prSet/>
      <dgm:spPr/>
      <dgm:t>
        <a:bodyPr/>
        <a:lstStyle/>
        <a:p>
          <a:endParaRPr lang="en-US"/>
        </a:p>
      </dgm:t>
    </dgm:pt>
    <dgm:pt modelId="{3ED4065D-748B-4B5F-BAEC-58B4E300716D}" type="sibTrans" cxnId="{638E2E35-9CC7-4098-8E92-C05D08352809}">
      <dgm:prSet/>
      <dgm:spPr/>
      <dgm:t>
        <a:bodyPr/>
        <a:lstStyle/>
        <a:p>
          <a:endParaRPr lang="en-US"/>
        </a:p>
      </dgm:t>
    </dgm:pt>
    <dgm:pt modelId="{1F30BF21-60F6-4741-A54B-2B3664A77A05}">
      <dgm:prSet custT="1"/>
      <dgm:spPr>
        <a:solidFill>
          <a:srgbClr val="002060"/>
        </a:solidFill>
        <a:ln>
          <a:solidFill>
            <a:schemeClr val="tx1"/>
          </a:solidFill>
        </a:ln>
      </dgm:spPr>
      <dgm:t>
        <a:bodyPr/>
        <a:lstStyle/>
        <a:p>
          <a:pPr rtl="0"/>
          <a:r>
            <a:rPr lang="en-US" sz="1600" b="1" dirty="0" smtClean="0">
              <a:solidFill>
                <a:schemeClr val="bg1"/>
              </a:solidFill>
              <a:latin typeface="Arial" pitchFamily="34" charset="0"/>
              <a:cs typeface="Arial" pitchFamily="34" charset="0"/>
            </a:rPr>
            <a:t>Dedicated personal assistance</a:t>
          </a:r>
          <a:endParaRPr lang="en-US" sz="1600" b="1" dirty="0">
            <a:solidFill>
              <a:schemeClr val="bg1"/>
            </a:solidFill>
            <a:latin typeface="Arial" pitchFamily="34" charset="0"/>
            <a:cs typeface="Arial" pitchFamily="34" charset="0"/>
          </a:endParaRPr>
        </a:p>
      </dgm:t>
    </dgm:pt>
    <dgm:pt modelId="{ECBA85C3-EDCA-4D8E-8F90-2732849D07DE}" type="parTrans" cxnId="{EE8D2F35-77E7-4A9C-B238-26DD06671F6B}">
      <dgm:prSet/>
      <dgm:spPr/>
      <dgm:t>
        <a:bodyPr/>
        <a:lstStyle/>
        <a:p>
          <a:endParaRPr lang="en-US"/>
        </a:p>
      </dgm:t>
    </dgm:pt>
    <dgm:pt modelId="{6679C20B-C57C-4E3F-8914-8556BA977053}" type="sibTrans" cxnId="{EE8D2F35-77E7-4A9C-B238-26DD06671F6B}">
      <dgm:prSet/>
      <dgm:spPr/>
      <dgm:t>
        <a:bodyPr/>
        <a:lstStyle/>
        <a:p>
          <a:endParaRPr lang="en-US"/>
        </a:p>
      </dgm:t>
    </dgm:pt>
    <dgm:pt modelId="{DA860E2C-285B-4492-909D-ADC6B1F50A29}">
      <dgm:prSet custT="1"/>
      <dgm:spPr>
        <a:solidFill>
          <a:srgbClr val="002060"/>
        </a:solidFill>
        <a:ln>
          <a:solidFill>
            <a:schemeClr val="tx1"/>
          </a:solidFill>
        </a:ln>
      </dgm:spPr>
      <dgm:t>
        <a:bodyPr/>
        <a:lstStyle/>
        <a:p>
          <a:pPr rtl="0"/>
          <a:r>
            <a:rPr lang="en-US" sz="1600" b="1" dirty="0" smtClean="0">
              <a:solidFill>
                <a:schemeClr val="bg1"/>
              </a:solidFill>
              <a:latin typeface="Arial" pitchFamily="34" charset="0"/>
              <a:cs typeface="Arial" pitchFamily="34" charset="0"/>
            </a:rPr>
            <a:t>Self-service</a:t>
          </a:r>
          <a:endParaRPr lang="en-US" sz="1600" b="1" dirty="0">
            <a:solidFill>
              <a:schemeClr val="bg1"/>
            </a:solidFill>
            <a:latin typeface="Arial" pitchFamily="34" charset="0"/>
            <a:cs typeface="Arial" pitchFamily="34" charset="0"/>
          </a:endParaRPr>
        </a:p>
      </dgm:t>
    </dgm:pt>
    <dgm:pt modelId="{BD790B0A-598F-4FB0-8112-05C02CB5BFF8}" type="parTrans" cxnId="{7259D28F-77EF-40A7-8641-93CC558AAA5E}">
      <dgm:prSet/>
      <dgm:spPr/>
      <dgm:t>
        <a:bodyPr/>
        <a:lstStyle/>
        <a:p>
          <a:endParaRPr lang="en-US"/>
        </a:p>
      </dgm:t>
    </dgm:pt>
    <dgm:pt modelId="{53E52DA6-F500-4AE1-BE24-D6A7E683E0AF}" type="sibTrans" cxnId="{7259D28F-77EF-40A7-8641-93CC558AAA5E}">
      <dgm:prSet/>
      <dgm:spPr/>
      <dgm:t>
        <a:bodyPr/>
        <a:lstStyle/>
        <a:p>
          <a:endParaRPr lang="en-US"/>
        </a:p>
      </dgm:t>
    </dgm:pt>
    <dgm:pt modelId="{8CCFFFDE-72E5-4F4C-B0DB-5DE296DF5278}">
      <dgm:prSet custT="1"/>
      <dgm:spPr>
        <a:solidFill>
          <a:srgbClr val="002060"/>
        </a:solidFill>
        <a:ln>
          <a:solidFill>
            <a:schemeClr val="tx1"/>
          </a:solidFill>
        </a:ln>
      </dgm:spPr>
      <dgm:t>
        <a:bodyPr/>
        <a:lstStyle/>
        <a:p>
          <a:pPr rtl="0"/>
          <a:r>
            <a:rPr lang="en-US" sz="1600" b="1" dirty="0" smtClean="0">
              <a:solidFill>
                <a:schemeClr val="bg1"/>
              </a:solidFill>
              <a:latin typeface="Arial" pitchFamily="34" charset="0"/>
              <a:cs typeface="Arial" pitchFamily="34" charset="0"/>
            </a:rPr>
            <a:t>Automated services</a:t>
          </a:r>
          <a:endParaRPr lang="en-US" sz="1600" b="1" dirty="0">
            <a:solidFill>
              <a:schemeClr val="bg1"/>
            </a:solidFill>
            <a:latin typeface="Arial" pitchFamily="34" charset="0"/>
            <a:cs typeface="Arial" pitchFamily="34" charset="0"/>
          </a:endParaRPr>
        </a:p>
      </dgm:t>
    </dgm:pt>
    <dgm:pt modelId="{59AD1470-EF25-4A35-9A1A-1DB1373A8D54}" type="parTrans" cxnId="{A593F0AD-1081-452E-BC98-43B37775D832}">
      <dgm:prSet/>
      <dgm:spPr/>
      <dgm:t>
        <a:bodyPr/>
        <a:lstStyle/>
        <a:p>
          <a:endParaRPr lang="en-US"/>
        </a:p>
      </dgm:t>
    </dgm:pt>
    <dgm:pt modelId="{034EEF3B-4C62-4D64-AE81-5D620FBA7616}" type="sibTrans" cxnId="{A593F0AD-1081-452E-BC98-43B37775D832}">
      <dgm:prSet/>
      <dgm:spPr/>
      <dgm:t>
        <a:bodyPr/>
        <a:lstStyle/>
        <a:p>
          <a:endParaRPr lang="en-US"/>
        </a:p>
      </dgm:t>
    </dgm:pt>
    <dgm:pt modelId="{97985AA9-169E-4828-8B3E-42242C2CED4E}">
      <dgm:prSet custT="1"/>
      <dgm:spPr>
        <a:solidFill>
          <a:srgbClr val="002060"/>
        </a:solidFill>
        <a:ln>
          <a:solidFill>
            <a:schemeClr val="tx1"/>
          </a:solidFill>
        </a:ln>
      </dgm:spPr>
      <dgm:t>
        <a:bodyPr/>
        <a:lstStyle/>
        <a:p>
          <a:pPr rtl="0"/>
          <a:r>
            <a:rPr lang="en-US" sz="1600" b="1" dirty="0" err="1" smtClean="0">
              <a:solidFill>
                <a:schemeClr val="bg1"/>
              </a:solidFill>
              <a:latin typeface="Arial" pitchFamily="34" charset="0"/>
              <a:cs typeface="Arial" pitchFamily="34" charset="0"/>
            </a:rPr>
            <a:t>Commu</a:t>
          </a:r>
          <a:r>
            <a:rPr lang="en-US" sz="1600" b="1" dirty="0" smtClean="0">
              <a:solidFill>
                <a:schemeClr val="bg1"/>
              </a:solidFill>
              <a:latin typeface="Arial" pitchFamily="34" charset="0"/>
              <a:cs typeface="Arial" pitchFamily="34" charset="0"/>
            </a:rPr>
            <a:t>- </a:t>
          </a:r>
          <a:r>
            <a:rPr lang="en-US" sz="1600" b="1" dirty="0" err="1" smtClean="0">
              <a:solidFill>
                <a:schemeClr val="bg1"/>
              </a:solidFill>
              <a:latin typeface="Arial" pitchFamily="34" charset="0"/>
              <a:cs typeface="Arial" pitchFamily="34" charset="0"/>
            </a:rPr>
            <a:t>nities</a:t>
          </a:r>
          <a:endParaRPr lang="en-US" sz="1600" b="1" dirty="0">
            <a:solidFill>
              <a:schemeClr val="bg1"/>
            </a:solidFill>
            <a:latin typeface="Arial" pitchFamily="34" charset="0"/>
            <a:cs typeface="Arial" pitchFamily="34" charset="0"/>
          </a:endParaRPr>
        </a:p>
      </dgm:t>
    </dgm:pt>
    <dgm:pt modelId="{B91996B2-188C-4CD7-A92D-798723B31F1F}" type="parTrans" cxnId="{296C951B-EE5B-4EB0-9A6F-74552F928644}">
      <dgm:prSet/>
      <dgm:spPr/>
      <dgm:t>
        <a:bodyPr/>
        <a:lstStyle/>
        <a:p>
          <a:endParaRPr lang="en-US"/>
        </a:p>
      </dgm:t>
    </dgm:pt>
    <dgm:pt modelId="{6DCC4BBF-C778-4695-8175-1AF0BA65122B}" type="sibTrans" cxnId="{296C951B-EE5B-4EB0-9A6F-74552F928644}">
      <dgm:prSet/>
      <dgm:spPr/>
      <dgm:t>
        <a:bodyPr/>
        <a:lstStyle/>
        <a:p>
          <a:endParaRPr lang="en-US"/>
        </a:p>
      </dgm:t>
    </dgm:pt>
    <dgm:pt modelId="{B1714A9F-F99A-4BD8-A602-1B900D436E6A}">
      <dgm:prSet custT="1"/>
      <dgm:spPr>
        <a:solidFill>
          <a:srgbClr val="002060"/>
        </a:solidFill>
        <a:ln>
          <a:solidFill>
            <a:schemeClr val="tx1"/>
          </a:solidFill>
        </a:ln>
      </dgm:spPr>
      <dgm:t>
        <a:bodyPr/>
        <a:lstStyle/>
        <a:p>
          <a:pPr rtl="0"/>
          <a:r>
            <a:rPr lang="en-US" sz="1600" b="1" dirty="0" smtClean="0">
              <a:solidFill>
                <a:schemeClr val="bg1"/>
              </a:solidFill>
              <a:latin typeface="Arial" pitchFamily="34" charset="0"/>
              <a:cs typeface="Arial" pitchFamily="34" charset="0"/>
            </a:rPr>
            <a:t>Co-creation </a:t>
          </a:r>
          <a:endParaRPr lang="en-US" sz="1600" b="1" dirty="0">
            <a:solidFill>
              <a:schemeClr val="bg1"/>
            </a:solidFill>
            <a:latin typeface="Arial" pitchFamily="34" charset="0"/>
            <a:cs typeface="Arial" pitchFamily="34" charset="0"/>
          </a:endParaRPr>
        </a:p>
      </dgm:t>
    </dgm:pt>
    <dgm:pt modelId="{CF50D6DE-54DD-4897-ABF0-A0F83E0091C1}" type="parTrans" cxnId="{A32DDF23-4724-404C-855C-9A593D027448}">
      <dgm:prSet/>
      <dgm:spPr/>
      <dgm:t>
        <a:bodyPr/>
        <a:lstStyle/>
        <a:p>
          <a:endParaRPr lang="en-US"/>
        </a:p>
      </dgm:t>
    </dgm:pt>
    <dgm:pt modelId="{407C409A-7251-42AD-A7CB-DF44B7110AD0}" type="sibTrans" cxnId="{A32DDF23-4724-404C-855C-9A593D027448}">
      <dgm:prSet/>
      <dgm:spPr/>
      <dgm:t>
        <a:bodyPr/>
        <a:lstStyle/>
        <a:p>
          <a:endParaRPr lang="en-US"/>
        </a:p>
      </dgm:t>
    </dgm:pt>
    <dgm:pt modelId="{C71581E1-1B36-4EC0-AFC9-89819599C695}" type="pres">
      <dgm:prSet presAssocID="{4D28BDA3-A458-4953-A639-41F06D2E795C}" presName="CompostProcess" presStyleCnt="0">
        <dgm:presLayoutVars>
          <dgm:dir/>
          <dgm:resizeHandles val="exact"/>
        </dgm:presLayoutVars>
      </dgm:prSet>
      <dgm:spPr/>
      <dgm:t>
        <a:bodyPr/>
        <a:lstStyle/>
        <a:p>
          <a:endParaRPr lang="en-US"/>
        </a:p>
      </dgm:t>
    </dgm:pt>
    <dgm:pt modelId="{9445ACE2-FDEE-4EAC-8BF3-EB3A08DAD3FB}" type="pres">
      <dgm:prSet presAssocID="{4D28BDA3-A458-4953-A639-41F06D2E795C}" presName="arrow" presStyleLbl="bgShp" presStyleIdx="0" presStyleCnt="1" custLinFactNeighborX="6667" custLinFactNeighborY="-1798"/>
      <dgm:spPr>
        <a:solidFill>
          <a:srgbClr val="FFC000"/>
        </a:solidFill>
      </dgm:spPr>
      <dgm:t>
        <a:bodyPr/>
        <a:lstStyle/>
        <a:p>
          <a:endParaRPr lang="en-US"/>
        </a:p>
      </dgm:t>
    </dgm:pt>
    <dgm:pt modelId="{F39DF438-3CB6-429C-85D9-116DC54BF640}" type="pres">
      <dgm:prSet presAssocID="{4D28BDA3-A458-4953-A639-41F06D2E795C}" presName="linearProcess" presStyleCnt="0"/>
      <dgm:spPr/>
    </dgm:pt>
    <dgm:pt modelId="{DFF7CA22-C2E9-43F8-B285-02151A06F687}" type="pres">
      <dgm:prSet presAssocID="{6F31C4C1-AD50-43E4-89DC-1CA9B5CE03FB}" presName="textNode" presStyleLbl="node1" presStyleIdx="0" presStyleCnt="6" custScaleX="37022" custScaleY="70910" custLinFactNeighborX="42231">
        <dgm:presLayoutVars>
          <dgm:bulletEnabled val="1"/>
        </dgm:presLayoutVars>
      </dgm:prSet>
      <dgm:spPr/>
      <dgm:t>
        <a:bodyPr/>
        <a:lstStyle/>
        <a:p>
          <a:endParaRPr lang="en-US"/>
        </a:p>
      </dgm:t>
    </dgm:pt>
    <dgm:pt modelId="{AF3C8B4F-78E5-4D9C-A93A-FF527BBDFE61}" type="pres">
      <dgm:prSet presAssocID="{3ED4065D-748B-4B5F-BAEC-58B4E300716D}" presName="sibTrans" presStyleCnt="0"/>
      <dgm:spPr/>
    </dgm:pt>
    <dgm:pt modelId="{CE4C1E67-25FA-476F-99C9-2FD3DE856D5E}" type="pres">
      <dgm:prSet presAssocID="{1F30BF21-60F6-4741-A54B-2B3664A77A05}" presName="textNode" presStyleLbl="node1" presStyleIdx="1" presStyleCnt="6" custScaleX="36824" custScaleY="70910" custLinFactNeighborX="42231">
        <dgm:presLayoutVars>
          <dgm:bulletEnabled val="1"/>
        </dgm:presLayoutVars>
      </dgm:prSet>
      <dgm:spPr/>
      <dgm:t>
        <a:bodyPr/>
        <a:lstStyle/>
        <a:p>
          <a:endParaRPr lang="en-US"/>
        </a:p>
      </dgm:t>
    </dgm:pt>
    <dgm:pt modelId="{F9DA6D89-509A-41C1-9E1F-3EB9C5109E0C}" type="pres">
      <dgm:prSet presAssocID="{6679C20B-C57C-4E3F-8914-8556BA977053}" presName="sibTrans" presStyleCnt="0"/>
      <dgm:spPr/>
    </dgm:pt>
    <dgm:pt modelId="{63F860DD-96DF-4912-B956-E803BBF130B7}" type="pres">
      <dgm:prSet presAssocID="{DA860E2C-285B-4492-909D-ADC6B1F50A29}" presName="textNode" presStyleLbl="node1" presStyleIdx="2" presStyleCnt="6" custScaleX="32166" custScaleY="70910" custLinFactNeighborX="42231">
        <dgm:presLayoutVars>
          <dgm:bulletEnabled val="1"/>
        </dgm:presLayoutVars>
      </dgm:prSet>
      <dgm:spPr/>
      <dgm:t>
        <a:bodyPr/>
        <a:lstStyle/>
        <a:p>
          <a:endParaRPr lang="en-US"/>
        </a:p>
      </dgm:t>
    </dgm:pt>
    <dgm:pt modelId="{134171BE-CEB8-452C-B7D9-E18F865BC453}" type="pres">
      <dgm:prSet presAssocID="{53E52DA6-F500-4AE1-BE24-D6A7E683E0AF}" presName="sibTrans" presStyleCnt="0"/>
      <dgm:spPr/>
    </dgm:pt>
    <dgm:pt modelId="{967D3B4F-138A-4ADB-B537-B5119B610FF0}" type="pres">
      <dgm:prSet presAssocID="{8CCFFFDE-72E5-4F4C-B0DB-5DE296DF5278}" presName="textNode" presStyleLbl="node1" presStyleIdx="3" presStyleCnt="6" custScaleX="39023" custScaleY="70910" custLinFactNeighborX="42231">
        <dgm:presLayoutVars>
          <dgm:bulletEnabled val="1"/>
        </dgm:presLayoutVars>
      </dgm:prSet>
      <dgm:spPr/>
      <dgm:t>
        <a:bodyPr/>
        <a:lstStyle/>
        <a:p>
          <a:endParaRPr lang="en-US"/>
        </a:p>
      </dgm:t>
    </dgm:pt>
    <dgm:pt modelId="{7FEB2101-8991-4264-BE68-9629584C6F97}" type="pres">
      <dgm:prSet presAssocID="{034EEF3B-4C62-4D64-AE81-5D620FBA7616}" presName="sibTrans" presStyleCnt="0"/>
      <dgm:spPr/>
    </dgm:pt>
    <dgm:pt modelId="{BE332C6D-19C2-42C5-B449-12A6463C317E}" type="pres">
      <dgm:prSet presAssocID="{97985AA9-169E-4828-8B3E-42242C2CED4E}" presName="textNode" presStyleLbl="node1" presStyleIdx="4" presStyleCnt="6" custScaleX="32166" custScaleY="70910" custLinFactNeighborX="42231">
        <dgm:presLayoutVars>
          <dgm:bulletEnabled val="1"/>
        </dgm:presLayoutVars>
      </dgm:prSet>
      <dgm:spPr/>
      <dgm:t>
        <a:bodyPr/>
        <a:lstStyle/>
        <a:p>
          <a:endParaRPr lang="en-US"/>
        </a:p>
      </dgm:t>
    </dgm:pt>
    <dgm:pt modelId="{F3A918E1-2487-47AD-B535-8E61022CFCD5}" type="pres">
      <dgm:prSet presAssocID="{6DCC4BBF-C778-4695-8175-1AF0BA65122B}" presName="sibTrans" presStyleCnt="0"/>
      <dgm:spPr/>
    </dgm:pt>
    <dgm:pt modelId="{C00C12FC-DCD2-4CB8-B02D-D41A0EE04535}" type="pres">
      <dgm:prSet presAssocID="{B1714A9F-F99A-4BD8-A602-1B900D436E6A}" presName="textNode" presStyleLbl="node1" presStyleIdx="5" presStyleCnt="6" custScaleX="32166" custScaleY="70910" custLinFactNeighborX="42231">
        <dgm:presLayoutVars>
          <dgm:bulletEnabled val="1"/>
        </dgm:presLayoutVars>
      </dgm:prSet>
      <dgm:spPr/>
      <dgm:t>
        <a:bodyPr/>
        <a:lstStyle/>
        <a:p>
          <a:endParaRPr lang="en-US"/>
        </a:p>
      </dgm:t>
    </dgm:pt>
  </dgm:ptLst>
  <dgm:cxnLst>
    <dgm:cxn modelId="{296C951B-EE5B-4EB0-9A6F-74552F928644}" srcId="{4D28BDA3-A458-4953-A639-41F06D2E795C}" destId="{97985AA9-169E-4828-8B3E-42242C2CED4E}" srcOrd="4" destOrd="0" parTransId="{B91996B2-188C-4CD7-A92D-798723B31F1F}" sibTransId="{6DCC4BBF-C778-4695-8175-1AF0BA65122B}"/>
    <dgm:cxn modelId="{81C14C78-5C8F-4C33-955D-4E560E9FA06C}" type="presOf" srcId="{B1714A9F-F99A-4BD8-A602-1B900D436E6A}" destId="{C00C12FC-DCD2-4CB8-B02D-D41A0EE04535}" srcOrd="0" destOrd="0" presId="urn:microsoft.com/office/officeart/2005/8/layout/hProcess9"/>
    <dgm:cxn modelId="{A32DDF23-4724-404C-855C-9A593D027448}" srcId="{4D28BDA3-A458-4953-A639-41F06D2E795C}" destId="{B1714A9F-F99A-4BD8-A602-1B900D436E6A}" srcOrd="5" destOrd="0" parTransId="{CF50D6DE-54DD-4897-ABF0-A0F83E0091C1}" sibTransId="{407C409A-7251-42AD-A7CB-DF44B7110AD0}"/>
    <dgm:cxn modelId="{E26FB616-0D00-438A-A1A0-358438507237}" type="presOf" srcId="{DA860E2C-285B-4492-909D-ADC6B1F50A29}" destId="{63F860DD-96DF-4912-B956-E803BBF130B7}" srcOrd="0" destOrd="0" presId="urn:microsoft.com/office/officeart/2005/8/layout/hProcess9"/>
    <dgm:cxn modelId="{1DF330E8-7375-4B9C-93D9-659DD14B469D}" type="presOf" srcId="{4D28BDA3-A458-4953-A639-41F06D2E795C}" destId="{C71581E1-1B36-4EC0-AFC9-89819599C695}" srcOrd="0" destOrd="0" presId="urn:microsoft.com/office/officeart/2005/8/layout/hProcess9"/>
    <dgm:cxn modelId="{13F02F7D-1C8C-4AC3-B26F-819AF1C79360}" type="presOf" srcId="{1F30BF21-60F6-4741-A54B-2B3664A77A05}" destId="{CE4C1E67-25FA-476F-99C9-2FD3DE856D5E}" srcOrd="0" destOrd="0" presId="urn:microsoft.com/office/officeart/2005/8/layout/hProcess9"/>
    <dgm:cxn modelId="{7259D28F-77EF-40A7-8641-93CC558AAA5E}" srcId="{4D28BDA3-A458-4953-A639-41F06D2E795C}" destId="{DA860E2C-285B-4492-909D-ADC6B1F50A29}" srcOrd="2" destOrd="0" parTransId="{BD790B0A-598F-4FB0-8112-05C02CB5BFF8}" sibTransId="{53E52DA6-F500-4AE1-BE24-D6A7E683E0AF}"/>
    <dgm:cxn modelId="{A23CE422-8B37-4383-A4CF-90C351777B51}" type="presOf" srcId="{97985AA9-169E-4828-8B3E-42242C2CED4E}" destId="{BE332C6D-19C2-42C5-B449-12A6463C317E}" srcOrd="0" destOrd="0" presId="urn:microsoft.com/office/officeart/2005/8/layout/hProcess9"/>
    <dgm:cxn modelId="{F3BB054A-B514-4BD5-8076-B6F4C1E8F368}" type="presOf" srcId="{8CCFFFDE-72E5-4F4C-B0DB-5DE296DF5278}" destId="{967D3B4F-138A-4ADB-B537-B5119B610FF0}" srcOrd="0" destOrd="0" presId="urn:microsoft.com/office/officeart/2005/8/layout/hProcess9"/>
    <dgm:cxn modelId="{4E0C751A-C4CD-4DCB-81CB-43DA479F719E}" type="presOf" srcId="{6F31C4C1-AD50-43E4-89DC-1CA9B5CE03FB}" destId="{DFF7CA22-C2E9-43F8-B285-02151A06F687}" srcOrd="0" destOrd="0" presId="urn:microsoft.com/office/officeart/2005/8/layout/hProcess9"/>
    <dgm:cxn modelId="{A593F0AD-1081-452E-BC98-43B37775D832}" srcId="{4D28BDA3-A458-4953-A639-41F06D2E795C}" destId="{8CCFFFDE-72E5-4F4C-B0DB-5DE296DF5278}" srcOrd="3" destOrd="0" parTransId="{59AD1470-EF25-4A35-9A1A-1DB1373A8D54}" sibTransId="{034EEF3B-4C62-4D64-AE81-5D620FBA7616}"/>
    <dgm:cxn modelId="{EE8D2F35-77E7-4A9C-B238-26DD06671F6B}" srcId="{4D28BDA3-A458-4953-A639-41F06D2E795C}" destId="{1F30BF21-60F6-4741-A54B-2B3664A77A05}" srcOrd="1" destOrd="0" parTransId="{ECBA85C3-EDCA-4D8E-8F90-2732849D07DE}" sibTransId="{6679C20B-C57C-4E3F-8914-8556BA977053}"/>
    <dgm:cxn modelId="{638E2E35-9CC7-4098-8E92-C05D08352809}" srcId="{4D28BDA3-A458-4953-A639-41F06D2E795C}" destId="{6F31C4C1-AD50-43E4-89DC-1CA9B5CE03FB}" srcOrd="0" destOrd="0" parTransId="{D1DFD0EC-25A6-43E4-83D8-435E6A5AAF79}" sibTransId="{3ED4065D-748B-4B5F-BAEC-58B4E300716D}"/>
    <dgm:cxn modelId="{6AC7FC41-6B4E-40F9-A22F-25FD72B5A436}" type="presParOf" srcId="{C71581E1-1B36-4EC0-AFC9-89819599C695}" destId="{9445ACE2-FDEE-4EAC-8BF3-EB3A08DAD3FB}" srcOrd="0" destOrd="0" presId="urn:microsoft.com/office/officeart/2005/8/layout/hProcess9"/>
    <dgm:cxn modelId="{5D172B3E-B4F6-4A8C-8903-056CE4E349D8}" type="presParOf" srcId="{C71581E1-1B36-4EC0-AFC9-89819599C695}" destId="{F39DF438-3CB6-429C-85D9-116DC54BF640}" srcOrd="1" destOrd="0" presId="urn:microsoft.com/office/officeart/2005/8/layout/hProcess9"/>
    <dgm:cxn modelId="{66D4A313-3643-4474-955A-11EC95AED6B7}" type="presParOf" srcId="{F39DF438-3CB6-429C-85D9-116DC54BF640}" destId="{DFF7CA22-C2E9-43F8-B285-02151A06F687}" srcOrd="0" destOrd="0" presId="urn:microsoft.com/office/officeart/2005/8/layout/hProcess9"/>
    <dgm:cxn modelId="{D69BC728-8D01-454A-BD65-D0934103B1CC}" type="presParOf" srcId="{F39DF438-3CB6-429C-85D9-116DC54BF640}" destId="{AF3C8B4F-78E5-4D9C-A93A-FF527BBDFE61}" srcOrd="1" destOrd="0" presId="urn:microsoft.com/office/officeart/2005/8/layout/hProcess9"/>
    <dgm:cxn modelId="{22E5FC05-784E-490D-B654-D493B7418089}" type="presParOf" srcId="{F39DF438-3CB6-429C-85D9-116DC54BF640}" destId="{CE4C1E67-25FA-476F-99C9-2FD3DE856D5E}" srcOrd="2" destOrd="0" presId="urn:microsoft.com/office/officeart/2005/8/layout/hProcess9"/>
    <dgm:cxn modelId="{2F661133-695C-4850-9D4E-A91422796D04}" type="presParOf" srcId="{F39DF438-3CB6-429C-85D9-116DC54BF640}" destId="{F9DA6D89-509A-41C1-9E1F-3EB9C5109E0C}" srcOrd="3" destOrd="0" presId="urn:microsoft.com/office/officeart/2005/8/layout/hProcess9"/>
    <dgm:cxn modelId="{80445C07-8BFA-4850-9F6F-765301151AD6}" type="presParOf" srcId="{F39DF438-3CB6-429C-85D9-116DC54BF640}" destId="{63F860DD-96DF-4912-B956-E803BBF130B7}" srcOrd="4" destOrd="0" presId="urn:microsoft.com/office/officeart/2005/8/layout/hProcess9"/>
    <dgm:cxn modelId="{955BABD8-A41C-4D62-BC75-1C4BEE961AFE}" type="presParOf" srcId="{F39DF438-3CB6-429C-85D9-116DC54BF640}" destId="{134171BE-CEB8-452C-B7D9-E18F865BC453}" srcOrd="5" destOrd="0" presId="urn:microsoft.com/office/officeart/2005/8/layout/hProcess9"/>
    <dgm:cxn modelId="{A6CB745D-55EE-4DA7-ACA0-64D45DF435E4}" type="presParOf" srcId="{F39DF438-3CB6-429C-85D9-116DC54BF640}" destId="{967D3B4F-138A-4ADB-B537-B5119B610FF0}" srcOrd="6" destOrd="0" presId="urn:microsoft.com/office/officeart/2005/8/layout/hProcess9"/>
    <dgm:cxn modelId="{65852167-18AA-4D2D-99FB-88CE771D8AC6}" type="presParOf" srcId="{F39DF438-3CB6-429C-85D9-116DC54BF640}" destId="{7FEB2101-8991-4264-BE68-9629584C6F97}" srcOrd="7" destOrd="0" presId="urn:microsoft.com/office/officeart/2005/8/layout/hProcess9"/>
    <dgm:cxn modelId="{85BF6C01-CC77-4F91-A5AF-999F84031EA1}" type="presParOf" srcId="{F39DF438-3CB6-429C-85D9-116DC54BF640}" destId="{BE332C6D-19C2-42C5-B449-12A6463C317E}" srcOrd="8" destOrd="0" presId="urn:microsoft.com/office/officeart/2005/8/layout/hProcess9"/>
    <dgm:cxn modelId="{40C97E6A-393A-4784-8913-F9ABA4A2311E}" type="presParOf" srcId="{F39DF438-3CB6-429C-85D9-116DC54BF640}" destId="{F3A918E1-2487-47AD-B535-8E61022CFCD5}" srcOrd="9" destOrd="0" presId="urn:microsoft.com/office/officeart/2005/8/layout/hProcess9"/>
    <dgm:cxn modelId="{BDA07A07-D780-48D1-862E-B5ECAB9D122D}" type="presParOf" srcId="{F39DF438-3CB6-429C-85D9-116DC54BF640}" destId="{C00C12FC-DCD2-4CB8-B02D-D41A0EE04535}" srcOrd="10"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77EEEC-231E-40EA-8689-F3EF3DAEA3F3}">
      <dsp:nvSpPr>
        <dsp:cNvPr id="0" name=""/>
        <dsp:cNvSpPr/>
      </dsp:nvSpPr>
      <dsp:spPr>
        <a:xfrm>
          <a:off x="0" y="0"/>
          <a:ext cx="3840162" cy="3840162"/>
        </a:xfrm>
        <a:prstGeom prst="pie">
          <a:avLst>
            <a:gd name="adj1" fmla="val 5400000"/>
            <a:gd name="adj2" fmla="val 16200000"/>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D7220ACD-C009-4536-A588-C8F90805E045}">
      <dsp:nvSpPr>
        <dsp:cNvPr id="0" name=""/>
        <dsp:cNvSpPr/>
      </dsp:nvSpPr>
      <dsp:spPr>
        <a:xfrm>
          <a:off x="1908521" y="0"/>
          <a:ext cx="4480718" cy="3840162"/>
        </a:xfrm>
        <a:prstGeom prst="rect">
          <a:avLst/>
        </a:prstGeom>
        <a:solidFill>
          <a:schemeClr val="lt1">
            <a:alpha val="90000"/>
            <a:hueOff val="0"/>
            <a:satOff val="0"/>
            <a:lumOff val="0"/>
            <a:alphaOff val="0"/>
          </a:schemeClr>
        </a:solidFill>
        <a:ln w="9525" cap="flat" cmpd="sng" algn="ctr">
          <a:solidFill>
            <a:schemeClr val="accent5">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06680" tIns="106680" rIns="106680" bIns="106680" numCol="1" spcCol="1270" anchor="ctr" anchorCtr="0">
          <a:noAutofit/>
        </a:bodyPr>
        <a:lstStyle/>
        <a:p>
          <a:pPr lvl="0" algn="ctr" defTabSz="1244600" rtl="0">
            <a:lnSpc>
              <a:spcPct val="90000"/>
            </a:lnSpc>
            <a:spcBef>
              <a:spcPct val="0"/>
            </a:spcBef>
            <a:spcAft>
              <a:spcPct val="35000"/>
            </a:spcAft>
          </a:pPr>
          <a:r>
            <a:rPr lang="en-US" sz="2800" b="1" kern="1200" dirty="0" smtClean="0">
              <a:solidFill>
                <a:srgbClr val="C00000"/>
              </a:solidFill>
              <a:latin typeface="Arial" pitchFamily="34" charset="0"/>
              <a:cs typeface="Arial" pitchFamily="34" charset="0"/>
            </a:rPr>
            <a:t>Mass market</a:t>
          </a:r>
          <a:endParaRPr lang="en-US" sz="2800" b="1" kern="1200" dirty="0">
            <a:solidFill>
              <a:srgbClr val="C00000"/>
            </a:solidFill>
            <a:latin typeface="Arial" pitchFamily="34" charset="0"/>
            <a:cs typeface="Arial" pitchFamily="34" charset="0"/>
          </a:endParaRPr>
        </a:p>
      </dsp:txBody>
      <dsp:txXfrm>
        <a:off x="1908521" y="0"/>
        <a:ext cx="4480718" cy="614426"/>
      </dsp:txXfrm>
    </dsp:sp>
    <dsp:sp modelId="{62073018-B4C7-4773-9163-C10EAAAC1117}">
      <dsp:nvSpPr>
        <dsp:cNvPr id="0" name=""/>
        <dsp:cNvSpPr/>
      </dsp:nvSpPr>
      <dsp:spPr>
        <a:xfrm>
          <a:off x="403217" y="614426"/>
          <a:ext cx="3033728" cy="3033728"/>
        </a:xfrm>
        <a:prstGeom prst="pie">
          <a:avLst>
            <a:gd name="adj1" fmla="val 5400000"/>
            <a:gd name="adj2" fmla="val 16200000"/>
          </a:avLst>
        </a:prstGeom>
        <a:gradFill rotWithShape="0">
          <a:gsLst>
            <a:gs pos="0">
              <a:schemeClr val="accent5">
                <a:hueOff val="-2483469"/>
                <a:satOff val="9953"/>
                <a:lumOff val="2157"/>
                <a:alphaOff val="0"/>
                <a:shade val="51000"/>
                <a:satMod val="130000"/>
              </a:schemeClr>
            </a:gs>
            <a:gs pos="80000">
              <a:schemeClr val="accent5">
                <a:hueOff val="-2483469"/>
                <a:satOff val="9953"/>
                <a:lumOff val="2157"/>
                <a:alphaOff val="0"/>
                <a:shade val="93000"/>
                <a:satMod val="130000"/>
              </a:schemeClr>
            </a:gs>
            <a:gs pos="100000">
              <a:schemeClr val="accent5">
                <a:hueOff val="-2483469"/>
                <a:satOff val="9953"/>
                <a:lumOff val="2157"/>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EC83DB04-42F4-4599-8752-5464FCBF90A4}">
      <dsp:nvSpPr>
        <dsp:cNvPr id="0" name=""/>
        <dsp:cNvSpPr/>
      </dsp:nvSpPr>
      <dsp:spPr>
        <a:xfrm>
          <a:off x="1904891" y="576261"/>
          <a:ext cx="4480718" cy="1377980"/>
        </a:xfrm>
        <a:prstGeom prst="rect">
          <a:avLst/>
        </a:prstGeom>
        <a:solidFill>
          <a:schemeClr val="lt1">
            <a:alpha val="90000"/>
            <a:hueOff val="0"/>
            <a:satOff val="0"/>
            <a:lumOff val="0"/>
            <a:alphaOff val="0"/>
          </a:schemeClr>
        </a:solidFill>
        <a:ln w="9525" cap="flat" cmpd="sng" algn="ctr">
          <a:solidFill>
            <a:schemeClr val="accent5">
              <a:hueOff val="-2483469"/>
              <a:satOff val="9953"/>
              <a:lumOff val="2157"/>
              <a:alphaOff val="0"/>
            </a:schemeClr>
          </a:solidFill>
          <a:prstDash val="solid"/>
        </a:ln>
        <a:effectLst>
          <a:outerShdw blurRad="40000" dist="23000" dir="5400000" rotWithShape="0">
            <a:srgbClr val="000000">
              <a:alpha val="35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06680" tIns="106680" rIns="106680" bIns="106680" numCol="1" spcCol="1270" anchor="ctr" anchorCtr="0">
          <a:noAutofit/>
        </a:bodyPr>
        <a:lstStyle/>
        <a:p>
          <a:pPr lvl="0" algn="ctr" defTabSz="1244600" rtl="0">
            <a:lnSpc>
              <a:spcPct val="90000"/>
            </a:lnSpc>
            <a:spcBef>
              <a:spcPct val="0"/>
            </a:spcBef>
            <a:spcAft>
              <a:spcPct val="35000"/>
            </a:spcAft>
          </a:pPr>
          <a:r>
            <a:rPr lang="en-US" sz="2800" b="1" kern="1200" dirty="0" smtClean="0">
              <a:latin typeface="Arial" pitchFamily="34" charset="0"/>
              <a:cs typeface="Arial" pitchFamily="34" charset="0"/>
            </a:rPr>
            <a:t>Niche market</a:t>
          </a:r>
          <a:endParaRPr lang="en-US" sz="2800" b="1" kern="1200" dirty="0">
            <a:latin typeface="Arial" pitchFamily="34" charset="0"/>
            <a:cs typeface="Arial" pitchFamily="34" charset="0"/>
          </a:endParaRPr>
        </a:p>
      </dsp:txBody>
      <dsp:txXfrm>
        <a:off x="1904891" y="576261"/>
        <a:ext cx="4480718" cy="279084"/>
      </dsp:txXfrm>
    </dsp:sp>
    <dsp:sp modelId="{31AB90BF-2AE6-48AD-A540-0E6CE4157703}">
      <dsp:nvSpPr>
        <dsp:cNvPr id="0" name=""/>
        <dsp:cNvSpPr/>
      </dsp:nvSpPr>
      <dsp:spPr>
        <a:xfrm>
          <a:off x="806434" y="1228852"/>
          <a:ext cx="2227294" cy="2227294"/>
        </a:xfrm>
        <a:prstGeom prst="pie">
          <a:avLst>
            <a:gd name="adj1" fmla="val 5400000"/>
            <a:gd name="adj2" fmla="val 16200000"/>
          </a:avLst>
        </a:prstGeom>
        <a:gradFill rotWithShape="0">
          <a:gsLst>
            <a:gs pos="0">
              <a:schemeClr val="accent5">
                <a:hueOff val="-4966938"/>
                <a:satOff val="19906"/>
                <a:lumOff val="4314"/>
                <a:alphaOff val="0"/>
                <a:shade val="51000"/>
                <a:satMod val="130000"/>
              </a:schemeClr>
            </a:gs>
            <a:gs pos="80000">
              <a:schemeClr val="accent5">
                <a:hueOff val="-4966938"/>
                <a:satOff val="19906"/>
                <a:lumOff val="4314"/>
                <a:alphaOff val="0"/>
                <a:shade val="93000"/>
                <a:satMod val="130000"/>
              </a:schemeClr>
            </a:gs>
            <a:gs pos="100000">
              <a:schemeClr val="accent5">
                <a:hueOff val="-4966938"/>
                <a:satOff val="19906"/>
                <a:lumOff val="4314"/>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F6B19504-94AC-4C13-86DF-6680C14A925A}">
      <dsp:nvSpPr>
        <dsp:cNvPr id="0" name=""/>
        <dsp:cNvSpPr/>
      </dsp:nvSpPr>
      <dsp:spPr>
        <a:xfrm>
          <a:off x="1904891" y="1218829"/>
          <a:ext cx="4480718" cy="2429265"/>
        </a:xfrm>
        <a:prstGeom prst="rect">
          <a:avLst/>
        </a:prstGeom>
        <a:solidFill>
          <a:schemeClr val="lt1">
            <a:alpha val="90000"/>
            <a:hueOff val="0"/>
            <a:satOff val="0"/>
            <a:lumOff val="0"/>
            <a:alphaOff val="0"/>
          </a:schemeClr>
        </a:solidFill>
        <a:ln w="9525" cap="flat" cmpd="sng" algn="ctr">
          <a:solidFill>
            <a:schemeClr val="accent5">
              <a:hueOff val="-4966938"/>
              <a:satOff val="19906"/>
              <a:lumOff val="4314"/>
              <a:alphaOff val="0"/>
            </a:schemeClr>
          </a:solidFill>
          <a:prstDash val="solid"/>
        </a:ln>
        <a:effectLst>
          <a:outerShdw blurRad="40000" dist="23000" dir="5400000" rotWithShape="0">
            <a:srgbClr val="000000">
              <a:alpha val="35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06680" tIns="106680" rIns="106680" bIns="106680" numCol="1" spcCol="1270" anchor="ctr" anchorCtr="0">
          <a:noAutofit/>
        </a:bodyPr>
        <a:lstStyle/>
        <a:p>
          <a:pPr lvl="0" algn="ctr" defTabSz="1244600" rtl="0">
            <a:lnSpc>
              <a:spcPct val="90000"/>
            </a:lnSpc>
            <a:spcBef>
              <a:spcPct val="0"/>
            </a:spcBef>
            <a:spcAft>
              <a:spcPct val="35000"/>
            </a:spcAft>
          </a:pPr>
          <a:r>
            <a:rPr lang="en-US" sz="2800" b="1" kern="1200" dirty="0" smtClean="0">
              <a:solidFill>
                <a:schemeClr val="accent3">
                  <a:lumMod val="50000"/>
                </a:schemeClr>
              </a:solidFill>
              <a:latin typeface="Arial" pitchFamily="34" charset="0"/>
              <a:cs typeface="Arial" pitchFamily="34" charset="0"/>
            </a:rPr>
            <a:t>Segmented</a:t>
          </a:r>
          <a:endParaRPr lang="en-US" sz="2800" b="1" kern="1200" dirty="0">
            <a:solidFill>
              <a:schemeClr val="accent3">
                <a:lumMod val="50000"/>
              </a:schemeClr>
            </a:solidFill>
            <a:latin typeface="Arial" pitchFamily="34" charset="0"/>
            <a:cs typeface="Arial" pitchFamily="34" charset="0"/>
          </a:endParaRPr>
        </a:p>
      </dsp:txBody>
      <dsp:txXfrm>
        <a:off x="1904891" y="1218829"/>
        <a:ext cx="4480718" cy="670142"/>
      </dsp:txXfrm>
    </dsp:sp>
    <dsp:sp modelId="{36885AD3-7244-4918-9D52-B30FBC05BC82}">
      <dsp:nvSpPr>
        <dsp:cNvPr id="0" name=""/>
        <dsp:cNvSpPr/>
      </dsp:nvSpPr>
      <dsp:spPr>
        <a:xfrm>
          <a:off x="1209651" y="1843278"/>
          <a:ext cx="1420860" cy="1420860"/>
        </a:xfrm>
        <a:prstGeom prst="pie">
          <a:avLst>
            <a:gd name="adj1" fmla="val 5400000"/>
            <a:gd name="adj2" fmla="val 16200000"/>
          </a:avLst>
        </a:prstGeom>
        <a:gradFill rotWithShape="0">
          <a:gsLst>
            <a:gs pos="0">
              <a:schemeClr val="accent5">
                <a:hueOff val="-7450407"/>
                <a:satOff val="29858"/>
                <a:lumOff val="6471"/>
                <a:alphaOff val="0"/>
                <a:shade val="51000"/>
                <a:satMod val="130000"/>
              </a:schemeClr>
            </a:gs>
            <a:gs pos="80000">
              <a:schemeClr val="accent5">
                <a:hueOff val="-7450407"/>
                <a:satOff val="29858"/>
                <a:lumOff val="6471"/>
                <a:alphaOff val="0"/>
                <a:shade val="93000"/>
                <a:satMod val="130000"/>
              </a:schemeClr>
            </a:gs>
            <a:gs pos="100000">
              <a:schemeClr val="accent5">
                <a:hueOff val="-7450407"/>
                <a:satOff val="29858"/>
                <a:lumOff val="6471"/>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2CAD2AE6-4FBB-4630-A80A-E351B64A1D3C}">
      <dsp:nvSpPr>
        <dsp:cNvPr id="0" name=""/>
        <dsp:cNvSpPr/>
      </dsp:nvSpPr>
      <dsp:spPr>
        <a:xfrm>
          <a:off x="1920081" y="1843278"/>
          <a:ext cx="4480718" cy="1420860"/>
        </a:xfrm>
        <a:prstGeom prst="rect">
          <a:avLst/>
        </a:prstGeom>
        <a:solidFill>
          <a:schemeClr val="lt1">
            <a:alpha val="90000"/>
            <a:hueOff val="0"/>
            <a:satOff val="0"/>
            <a:lumOff val="0"/>
            <a:alphaOff val="0"/>
          </a:schemeClr>
        </a:solidFill>
        <a:ln w="9525" cap="flat" cmpd="sng" algn="ctr">
          <a:solidFill>
            <a:schemeClr val="accent5">
              <a:hueOff val="-7450407"/>
              <a:satOff val="29858"/>
              <a:lumOff val="6471"/>
              <a:alphaOff val="0"/>
            </a:schemeClr>
          </a:solidFill>
          <a:prstDash val="solid"/>
        </a:ln>
        <a:effectLst>
          <a:outerShdw blurRad="40000" dist="23000" dir="5400000" rotWithShape="0">
            <a:srgbClr val="000000">
              <a:alpha val="35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06680" tIns="106680" rIns="106680" bIns="106680" numCol="1" spcCol="1270" anchor="ctr" anchorCtr="0">
          <a:noAutofit/>
        </a:bodyPr>
        <a:lstStyle/>
        <a:p>
          <a:pPr lvl="0" algn="ctr" defTabSz="1244600" rtl="0">
            <a:lnSpc>
              <a:spcPct val="90000"/>
            </a:lnSpc>
            <a:spcBef>
              <a:spcPct val="0"/>
            </a:spcBef>
            <a:spcAft>
              <a:spcPct val="35000"/>
            </a:spcAft>
          </a:pPr>
          <a:r>
            <a:rPr lang="en-US" sz="2800" b="1" kern="1200" dirty="0" smtClean="0">
              <a:solidFill>
                <a:schemeClr val="accent1">
                  <a:lumMod val="50000"/>
                </a:schemeClr>
              </a:solidFill>
              <a:latin typeface="Arial" pitchFamily="34" charset="0"/>
              <a:cs typeface="Arial" pitchFamily="34" charset="0"/>
            </a:rPr>
            <a:t>Diversified</a:t>
          </a:r>
          <a:endParaRPr lang="en-US" sz="2800" b="1" kern="1200" dirty="0">
            <a:solidFill>
              <a:schemeClr val="accent1">
                <a:lumMod val="50000"/>
              </a:schemeClr>
            </a:solidFill>
            <a:latin typeface="Arial" pitchFamily="34" charset="0"/>
            <a:cs typeface="Arial" pitchFamily="34" charset="0"/>
          </a:endParaRPr>
        </a:p>
      </dsp:txBody>
      <dsp:txXfrm>
        <a:off x="1920081" y="1843278"/>
        <a:ext cx="4480718" cy="614426"/>
      </dsp:txXfrm>
    </dsp:sp>
    <dsp:sp modelId="{C1699DAD-81D5-428E-8D66-C1C30FDAD91E}">
      <dsp:nvSpPr>
        <dsp:cNvPr id="0" name=""/>
        <dsp:cNvSpPr/>
      </dsp:nvSpPr>
      <dsp:spPr>
        <a:xfrm>
          <a:off x="1612868" y="2457704"/>
          <a:ext cx="614426" cy="614426"/>
        </a:xfrm>
        <a:prstGeom prst="pie">
          <a:avLst>
            <a:gd name="adj1" fmla="val 5400000"/>
            <a:gd name="adj2" fmla="val 16200000"/>
          </a:avLst>
        </a:prstGeom>
        <a:gradFill rotWithShape="0">
          <a:gsLst>
            <a:gs pos="0">
              <a:schemeClr val="accent5">
                <a:hueOff val="-9933876"/>
                <a:satOff val="39811"/>
                <a:lumOff val="8628"/>
                <a:alphaOff val="0"/>
                <a:shade val="51000"/>
                <a:satMod val="130000"/>
              </a:schemeClr>
            </a:gs>
            <a:gs pos="80000">
              <a:schemeClr val="accent5">
                <a:hueOff val="-9933876"/>
                <a:satOff val="39811"/>
                <a:lumOff val="8628"/>
                <a:alphaOff val="0"/>
                <a:shade val="93000"/>
                <a:satMod val="130000"/>
              </a:schemeClr>
            </a:gs>
            <a:gs pos="100000">
              <a:schemeClr val="accent5">
                <a:hueOff val="-9933876"/>
                <a:satOff val="39811"/>
                <a:lumOff val="8628"/>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0D0D996A-7B82-4519-A652-41C7D96D7845}">
      <dsp:nvSpPr>
        <dsp:cNvPr id="0" name=""/>
        <dsp:cNvSpPr/>
      </dsp:nvSpPr>
      <dsp:spPr>
        <a:xfrm>
          <a:off x="1920081" y="2521116"/>
          <a:ext cx="4480718" cy="1269852"/>
        </a:xfrm>
        <a:prstGeom prst="rect">
          <a:avLst/>
        </a:prstGeom>
        <a:solidFill>
          <a:schemeClr val="lt1">
            <a:alpha val="90000"/>
            <a:hueOff val="0"/>
            <a:satOff val="0"/>
            <a:lumOff val="0"/>
            <a:alphaOff val="0"/>
          </a:schemeClr>
        </a:solidFill>
        <a:ln w="9525" cap="flat" cmpd="sng" algn="ctr">
          <a:solidFill>
            <a:schemeClr val="accent5">
              <a:hueOff val="-9933876"/>
              <a:satOff val="39811"/>
              <a:lumOff val="8628"/>
              <a:alphaOff val="0"/>
            </a:schemeClr>
          </a:solidFill>
          <a:prstDash val="solid"/>
        </a:ln>
        <a:effectLst>
          <a:outerShdw blurRad="40000" dist="23000" dir="5400000" rotWithShape="0">
            <a:srgbClr val="000000">
              <a:alpha val="35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06680" tIns="106680" rIns="106680" bIns="106680" numCol="1" spcCol="1270" anchor="ctr" anchorCtr="0">
          <a:noAutofit/>
        </a:bodyPr>
        <a:lstStyle/>
        <a:p>
          <a:pPr lvl="0" algn="ctr" defTabSz="1244600" rtl="0">
            <a:lnSpc>
              <a:spcPct val="90000"/>
            </a:lnSpc>
            <a:spcBef>
              <a:spcPct val="0"/>
            </a:spcBef>
            <a:spcAft>
              <a:spcPct val="35000"/>
            </a:spcAft>
          </a:pPr>
          <a:r>
            <a:rPr lang="en-US" sz="2800" b="1" kern="1200" smtClean="0">
              <a:solidFill>
                <a:srgbClr val="FF0000"/>
              </a:solidFill>
              <a:latin typeface="Arial" pitchFamily="34" charset="0"/>
              <a:cs typeface="Arial" pitchFamily="34" charset="0"/>
            </a:rPr>
            <a:t>Multi-sided Markets</a:t>
          </a:r>
          <a:endParaRPr lang="en-US" sz="2800" b="1" kern="1200" dirty="0">
            <a:solidFill>
              <a:srgbClr val="FF0000"/>
            </a:solidFill>
            <a:latin typeface="Arial" pitchFamily="34" charset="0"/>
            <a:cs typeface="Arial" pitchFamily="34" charset="0"/>
          </a:endParaRPr>
        </a:p>
      </dsp:txBody>
      <dsp:txXfrm>
        <a:off x="1920081" y="2521116"/>
        <a:ext cx="4480718" cy="126985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0D618C-2A80-4BFB-A371-F89391827F85}">
      <dsp:nvSpPr>
        <dsp:cNvPr id="0" name=""/>
        <dsp:cNvSpPr/>
      </dsp:nvSpPr>
      <dsp:spPr>
        <a:xfrm>
          <a:off x="0" y="600"/>
          <a:ext cx="4552960" cy="417909"/>
        </a:xfrm>
        <a:prstGeom prst="roundRect">
          <a:avLst/>
        </a:prstGeom>
        <a:gradFill rotWithShape="0">
          <a:gsLst>
            <a:gs pos="0">
              <a:schemeClr val="dk2">
                <a:hueOff val="0"/>
                <a:satOff val="0"/>
                <a:lumOff val="0"/>
                <a:alphaOff val="0"/>
                <a:shade val="51000"/>
                <a:satMod val="130000"/>
              </a:schemeClr>
            </a:gs>
            <a:gs pos="80000">
              <a:schemeClr val="dk2">
                <a:hueOff val="0"/>
                <a:satOff val="0"/>
                <a:lumOff val="0"/>
                <a:alphaOff val="0"/>
                <a:shade val="93000"/>
                <a:satMod val="130000"/>
              </a:schemeClr>
            </a:gs>
            <a:gs pos="100000">
              <a:schemeClr val="dk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en-US" sz="2400" b="1" kern="1200" dirty="0" smtClean="0">
              <a:effectLst>
                <a:outerShdw blurRad="38100" dist="38100" dir="2700000" algn="tl">
                  <a:srgbClr val="000000">
                    <a:alpha val="43137"/>
                  </a:srgbClr>
                </a:outerShdw>
              </a:effectLst>
              <a:latin typeface="Arial" pitchFamily="34" charset="0"/>
              <a:cs typeface="Arial" pitchFamily="34" charset="0"/>
            </a:rPr>
            <a:t>Newness</a:t>
          </a:r>
        </a:p>
      </dsp:txBody>
      <dsp:txXfrm>
        <a:off x="20401" y="21001"/>
        <a:ext cx="4512158" cy="377107"/>
      </dsp:txXfrm>
    </dsp:sp>
    <dsp:sp modelId="{F0F48555-E5BF-477D-99FE-2DEACE27099E}">
      <dsp:nvSpPr>
        <dsp:cNvPr id="0" name=""/>
        <dsp:cNvSpPr/>
      </dsp:nvSpPr>
      <dsp:spPr>
        <a:xfrm>
          <a:off x="0" y="432452"/>
          <a:ext cx="4552960" cy="417909"/>
        </a:xfrm>
        <a:prstGeom prst="roundRect">
          <a:avLst/>
        </a:prstGeom>
        <a:gradFill rotWithShape="0">
          <a:gsLst>
            <a:gs pos="0">
              <a:schemeClr val="dk2">
                <a:hueOff val="0"/>
                <a:satOff val="0"/>
                <a:lumOff val="0"/>
                <a:alphaOff val="0"/>
                <a:shade val="51000"/>
                <a:satMod val="130000"/>
              </a:schemeClr>
            </a:gs>
            <a:gs pos="80000">
              <a:schemeClr val="dk2">
                <a:hueOff val="0"/>
                <a:satOff val="0"/>
                <a:lumOff val="0"/>
                <a:alphaOff val="0"/>
                <a:shade val="93000"/>
                <a:satMod val="130000"/>
              </a:schemeClr>
            </a:gs>
            <a:gs pos="100000">
              <a:schemeClr val="dk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en-US" sz="2400" b="1" kern="1200" smtClean="0">
              <a:effectLst>
                <a:outerShdw blurRad="38100" dist="38100" dir="2700000" algn="tl">
                  <a:srgbClr val="000000">
                    <a:alpha val="43137"/>
                  </a:srgbClr>
                </a:outerShdw>
              </a:effectLst>
              <a:latin typeface="Arial" pitchFamily="34" charset="0"/>
              <a:cs typeface="Arial" pitchFamily="34" charset="0"/>
            </a:rPr>
            <a:t>Performance</a:t>
          </a:r>
          <a:endParaRPr lang="en-US" sz="2400" b="1" kern="1200" dirty="0">
            <a:effectLst>
              <a:outerShdw blurRad="38100" dist="38100" dir="2700000" algn="tl">
                <a:srgbClr val="000000">
                  <a:alpha val="43137"/>
                </a:srgbClr>
              </a:outerShdw>
            </a:effectLst>
            <a:latin typeface="Arial" pitchFamily="34" charset="0"/>
            <a:cs typeface="Arial" pitchFamily="34" charset="0"/>
          </a:endParaRPr>
        </a:p>
      </dsp:txBody>
      <dsp:txXfrm>
        <a:off x="20401" y="452853"/>
        <a:ext cx="4512158" cy="377107"/>
      </dsp:txXfrm>
    </dsp:sp>
    <dsp:sp modelId="{AB16E759-84BD-417D-AFD6-FFD1D1CA2813}">
      <dsp:nvSpPr>
        <dsp:cNvPr id="0" name=""/>
        <dsp:cNvSpPr/>
      </dsp:nvSpPr>
      <dsp:spPr>
        <a:xfrm>
          <a:off x="0" y="857850"/>
          <a:ext cx="4552960" cy="417909"/>
        </a:xfrm>
        <a:prstGeom prst="roundRect">
          <a:avLst/>
        </a:prstGeom>
        <a:gradFill rotWithShape="0">
          <a:gsLst>
            <a:gs pos="0">
              <a:schemeClr val="dk2">
                <a:hueOff val="0"/>
                <a:satOff val="0"/>
                <a:lumOff val="0"/>
                <a:alphaOff val="0"/>
                <a:shade val="51000"/>
                <a:satMod val="130000"/>
              </a:schemeClr>
            </a:gs>
            <a:gs pos="80000">
              <a:schemeClr val="dk2">
                <a:hueOff val="0"/>
                <a:satOff val="0"/>
                <a:lumOff val="0"/>
                <a:alphaOff val="0"/>
                <a:shade val="93000"/>
                <a:satMod val="130000"/>
              </a:schemeClr>
            </a:gs>
            <a:gs pos="100000">
              <a:schemeClr val="dk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en-US" sz="2400" b="1" kern="1200" smtClean="0">
              <a:effectLst>
                <a:outerShdw blurRad="38100" dist="38100" dir="2700000" algn="tl">
                  <a:srgbClr val="000000">
                    <a:alpha val="43137"/>
                  </a:srgbClr>
                </a:outerShdw>
              </a:effectLst>
              <a:latin typeface="Arial" pitchFamily="34" charset="0"/>
              <a:cs typeface="Arial" pitchFamily="34" charset="0"/>
            </a:rPr>
            <a:t>Customization</a:t>
          </a:r>
          <a:endParaRPr lang="en-US" sz="2400" b="1" kern="1200" dirty="0">
            <a:effectLst>
              <a:outerShdw blurRad="38100" dist="38100" dir="2700000" algn="tl">
                <a:srgbClr val="000000">
                  <a:alpha val="43137"/>
                </a:srgbClr>
              </a:outerShdw>
            </a:effectLst>
            <a:latin typeface="Arial" pitchFamily="34" charset="0"/>
            <a:cs typeface="Arial" pitchFamily="34" charset="0"/>
          </a:endParaRPr>
        </a:p>
      </dsp:txBody>
      <dsp:txXfrm>
        <a:off x="20401" y="878251"/>
        <a:ext cx="4512158" cy="377107"/>
      </dsp:txXfrm>
    </dsp:sp>
    <dsp:sp modelId="{9B9D3DB3-B6CC-4D0B-A96D-A2B15FA703D1}">
      <dsp:nvSpPr>
        <dsp:cNvPr id="0" name=""/>
        <dsp:cNvSpPr/>
      </dsp:nvSpPr>
      <dsp:spPr>
        <a:xfrm>
          <a:off x="0" y="1286475"/>
          <a:ext cx="4552960" cy="417909"/>
        </a:xfrm>
        <a:prstGeom prst="roundRect">
          <a:avLst/>
        </a:prstGeom>
        <a:gradFill rotWithShape="0">
          <a:gsLst>
            <a:gs pos="0">
              <a:schemeClr val="dk2">
                <a:hueOff val="0"/>
                <a:satOff val="0"/>
                <a:lumOff val="0"/>
                <a:alphaOff val="0"/>
                <a:shade val="51000"/>
                <a:satMod val="130000"/>
              </a:schemeClr>
            </a:gs>
            <a:gs pos="80000">
              <a:schemeClr val="dk2">
                <a:hueOff val="0"/>
                <a:satOff val="0"/>
                <a:lumOff val="0"/>
                <a:alphaOff val="0"/>
                <a:shade val="93000"/>
                <a:satMod val="130000"/>
              </a:schemeClr>
            </a:gs>
            <a:gs pos="100000">
              <a:schemeClr val="dk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en-US" sz="2400" b="1" kern="1200" smtClean="0">
              <a:effectLst>
                <a:outerShdw blurRad="38100" dist="38100" dir="2700000" algn="tl">
                  <a:srgbClr val="000000">
                    <a:alpha val="43137"/>
                  </a:srgbClr>
                </a:outerShdw>
              </a:effectLst>
              <a:latin typeface="Arial" pitchFamily="34" charset="0"/>
              <a:cs typeface="Arial" pitchFamily="34" charset="0"/>
            </a:rPr>
            <a:t>“Getting the job done”</a:t>
          </a:r>
          <a:endParaRPr lang="en-US" sz="2400" b="1" kern="1200" dirty="0">
            <a:effectLst>
              <a:outerShdw blurRad="38100" dist="38100" dir="2700000" algn="tl">
                <a:srgbClr val="000000">
                  <a:alpha val="43137"/>
                </a:srgbClr>
              </a:outerShdw>
            </a:effectLst>
            <a:latin typeface="Arial" pitchFamily="34" charset="0"/>
            <a:cs typeface="Arial" pitchFamily="34" charset="0"/>
          </a:endParaRPr>
        </a:p>
      </dsp:txBody>
      <dsp:txXfrm>
        <a:off x="20401" y="1306876"/>
        <a:ext cx="4512158" cy="377107"/>
      </dsp:txXfrm>
    </dsp:sp>
    <dsp:sp modelId="{C04BF080-31A8-4E7E-971C-DF60CEA16B76}">
      <dsp:nvSpPr>
        <dsp:cNvPr id="0" name=""/>
        <dsp:cNvSpPr/>
      </dsp:nvSpPr>
      <dsp:spPr>
        <a:xfrm>
          <a:off x="0" y="1715100"/>
          <a:ext cx="4552960" cy="417909"/>
        </a:xfrm>
        <a:prstGeom prst="roundRect">
          <a:avLst/>
        </a:prstGeom>
        <a:gradFill rotWithShape="0">
          <a:gsLst>
            <a:gs pos="0">
              <a:schemeClr val="dk2">
                <a:hueOff val="0"/>
                <a:satOff val="0"/>
                <a:lumOff val="0"/>
                <a:alphaOff val="0"/>
                <a:shade val="51000"/>
                <a:satMod val="130000"/>
              </a:schemeClr>
            </a:gs>
            <a:gs pos="80000">
              <a:schemeClr val="dk2">
                <a:hueOff val="0"/>
                <a:satOff val="0"/>
                <a:lumOff val="0"/>
                <a:alphaOff val="0"/>
                <a:shade val="93000"/>
                <a:satMod val="130000"/>
              </a:schemeClr>
            </a:gs>
            <a:gs pos="100000">
              <a:schemeClr val="dk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en-US" sz="2400" b="1" kern="1200" smtClean="0">
              <a:effectLst>
                <a:outerShdw blurRad="38100" dist="38100" dir="2700000" algn="tl">
                  <a:srgbClr val="000000">
                    <a:alpha val="43137"/>
                  </a:srgbClr>
                </a:outerShdw>
              </a:effectLst>
              <a:latin typeface="Arial" pitchFamily="34" charset="0"/>
              <a:cs typeface="Arial" pitchFamily="34" charset="0"/>
            </a:rPr>
            <a:t>Design</a:t>
          </a:r>
          <a:endParaRPr lang="en-US" sz="2400" b="1" kern="1200" dirty="0">
            <a:effectLst>
              <a:outerShdw blurRad="38100" dist="38100" dir="2700000" algn="tl">
                <a:srgbClr val="000000">
                  <a:alpha val="43137"/>
                </a:srgbClr>
              </a:outerShdw>
            </a:effectLst>
            <a:latin typeface="Arial" pitchFamily="34" charset="0"/>
            <a:cs typeface="Arial" pitchFamily="34" charset="0"/>
          </a:endParaRPr>
        </a:p>
      </dsp:txBody>
      <dsp:txXfrm>
        <a:off x="20401" y="1735501"/>
        <a:ext cx="4512158" cy="377107"/>
      </dsp:txXfrm>
    </dsp:sp>
    <dsp:sp modelId="{2F2B1D1A-B157-4102-810A-C0740D00DAD2}">
      <dsp:nvSpPr>
        <dsp:cNvPr id="0" name=""/>
        <dsp:cNvSpPr/>
      </dsp:nvSpPr>
      <dsp:spPr>
        <a:xfrm>
          <a:off x="0" y="2143725"/>
          <a:ext cx="4552960" cy="417909"/>
        </a:xfrm>
        <a:prstGeom prst="roundRect">
          <a:avLst/>
        </a:prstGeom>
        <a:gradFill rotWithShape="0">
          <a:gsLst>
            <a:gs pos="0">
              <a:schemeClr val="dk2">
                <a:hueOff val="0"/>
                <a:satOff val="0"/>
                <a:lumOff val="0"/>
                <a:alphaOff val="0"/>
                <a:shade val="51000"/>
                <a:satMod val="130000"/>
              </a:schemeClr>
            </a:gs>
            <a:gs pos="80000">
              <a:schemeClr val="dk2">
                <a:hueOff val="0"/>
                <a:satOff val="0"/>
                <a:lumOff val="0"/>
                <a:alphaOff val="0"/>
                <a:shade val="93000"/>
                <a:satMod val="130000"/>
              </a:schemeClr>
            </a:gs>
            <a:gs pos="100000">
              <a:schemeClr val="dk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en-US" sz="2400" b="1" kern="1200" smtClean="0">
              <a:effectLst>
                <a:outerShdw blurRad="38100" dist="38100" dir="2700000" algn="tl">
                  <a:srgbClr val="000000">
                    <a:alpha val="43137"/>
                  </a:srgbClr>
                </a:outerShdw>
              </a:effectLst>
              <a:latin typeface="Arial" pitchFamily="34" charset="0"/>
              <a:cs typeface="Arial" pitchFamily="34" charset="0"/>
            </a:rPr>
            <a:t>Brand/status</a:t>
          </a:r>
          <a:endParaRPr lang="en-US" sz="2400" b="1" kern="1200" dirty="0">
            <a:effectLst>
              <a:outerShdw blurRad="38100" dist="38100" dir="2700000" algn="tl">
                <a:srgbClr val="000000">
                  <a:alpha val="43137"/>
                </a:srgbClr>
              </a:outerShdw>
            </a:effectLst>
            <a:latin typeface="Arial" pitchFamily="34" charset="0"/>
            <a:cs typeface="Arial" pitchFamily="34" charset="0"/>
          </a:endParaRPr>
        </a:p>
      </dsp:txBody>
      <dsp:txXfrm>
        <a:off x="20401" y="2164126"/>
        <a:ext cx="4512158" cy="377107"/>
      </dsp:txXfrm>
    </dsp:sp>
    <dsp:sp modelId="{4F48E444-32CD-49B1-9BA6-24BCC45FA2BB}">
      <dsp:nvSpPr>
        <dsp:cNvPr id="0" name=""/>
        <dsp:cNvSpPr/>
      </dsp:nvSpPr>
      <dsp:spPr>
        <a:xfrm>
          <a:off x="0" y="2572350"/>
          <a:ext cx="4552960" cy="417909"/>
        </a:xfrm>
        <a:prstGeom prst="roundRect">
          <a:avLst/>
        </a:prstGeom>
        <a:gradFill rotWithShape="0">
          <a:gsLst>
            <a:gs pos="0">
              <a:schemeClr val="dk2">
                <a:hueOff val="0"/>
                <a:satOff val="0"/>
                <a:lumOff val="0"/>
                <a:alphaOff val="0"/>
                <a:shade val="51000"/>
                <a:satMod val="130000"/>
              </a:schemeClr>
            </a:gs>
            <a:gs pos="80000">
              <a:schemeClr val="dk2">
                <a:hueOff val="0"/>
                <a:satOff val="0"/>
                <a:lumOff val="0"/>
                <a:alphaOff val="0"/>
                <a:shade val="93000"/>
                <a:satMod val="130000"/>
              </a:schemeClr>
            </a:gs>
            <a:gs pos="100000">
              <a:schemeClr val="dk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en-US" sz="2400" b="1" kern="1200" smtClean="0">
              <a:effectLst>
                <a:outerShdw blurRad="38100" dist="38100" dir="2700000" algn="tl">
                  <a:srgbClr val="000000">
                    <a:alpha val="43137"/>
                  </a:srgbClr>
                </a:outerShdw>
              </a:effectLst>
              <a:latin typeface="Arial" pitchFamily="34" charset="0"/>
              <a:cs typeface="Arial" pitchFamily="34" charset="0"/>
            </a:rPr>
            <a:t>Price</a:t>
          </a:r>
          <a:endParaRPr lang="en-US" sz="2400" b="1" kern="1200" dirty="0">
            <a:effectLst>
              <a:outerShdw blurRad="38100" dist="38100" dir="2700000" algn="tl">
                <a:srgbClr val="000000">
                  <a:alpha val="43137"/>
                </a:srgbClr>
              </a:outerShdw>
            </a:effectLst>
            <a:latin typeface="Arial" pitchFamily="34" charset="0"/>
            <a:cs typeface="Arial" pitchFamily="34" charset="0"/>
          </a:endParaRPr>
        </a:p>
      </dsp:txBody>
      <dsp:txXfrm>
        <a:off x="20401" y="2592751"/>
        <a:ext cx="4512158" cy="377107"/>
      </dsp:txXfrm>
    </dsp:sp>
    <dsp:sp modelId="{7EBB5597-BC1B-46B4-9566-77EEBCEE1E66}">
      <dsp:nvSpPr>
        <dsp:cNvPr id="0" name=""/>
        <dsp:cNvSpPr/>
      </dsp:nvSpPr>
      <dsp:spPr>
        <a:xfrm>
          <a:off x="0" y="3000975"/>
          <a:ext cx="4552960" cy="417909"/>
        </a:xfrm>
        <a:prstGeom prst="roundRect">
          <a:avLst/>
        </a:prstGeom>
        <a:gradFill rotWithShape="0">
          <a:gsLst>
            <a:gs pos="0">
              <a:schemeClr val="dk2">
                <a:hueOff val="0"/>
                <a:satOff val="0"/>
                <a:lumOff val="0"/>
                <a:alphaOff val="0"/>
                <a:shade val="51000"/>
                <a:satMod val="130000"/>
              </a:schemeClr>
            </a:gs>
            <a:gs pos="80000">
              <a:schemeClr val="dk2">
                <a:hueOff val="0"/>
                <a:satOff val="0"/>
                <a:lumOff val="0"/>
                <a:alphaOff val="0"/>
                <a:shade val="93000"/>
                <a:satMod val="130000"/>
              </a:schemeClr>
            </a:gs>
            <a:gs pos="100000">
              <a:schemeClr val="dk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en-US" sz="2400" b="1" kern="1200" smtClean="0">
              <a:effectLst>
                <a:outerShdw blurRad="38100" dist="38100" dir="2700000" algn="tl">
                  <a:srgbClr val="000000">
                    <a:alpha val="43137"/>
                  </a:srgbClr>
                </a:outerShdw>
              </a:effectLst>
              <a:latin typeface="Arial" pitchFamily="34" charset="0"/>
              <a:cs typeface="Arial" pitchFamily="34" charset="0"/>
            </a:rPr>
            <a:t>Cost reduction</a:t>
          </a:r>
          <a:endParaRPr lang="en-US" sz="2400" b="1" kern="1200" dirty="0">
            <a:effectLst>
              <a:outerShdw blurRad="38100" dist="38100" dir="2700000" algn="tl">
                <a:srgbClr val="000000">
                  <a:alpha val="43137"/>
                </a:srgbClr>
              </a:outerShdw>
            </a:effectLst>
            <a:latin typeface="Arial" pitchFamily="34" charset="0"/>
            <a:cs typeface="Arial" pitchFamily="34" charset="0"/>
          </a:endParaRPr>
        </a:p>
      </dsp:txBody>
      <dsp:txXfrm>
        <a:off x="20401" y="3021376"/>
        <a:ext cx="4512158" cy="377107"/>
      </dsp:txXfrm>
    </dsp:sp>
    <dsp:sp modelId="{F03795ED-B15A-4B36-A050-B0E583C62A5C}">
      <dsp:nvSpPr>
        <dsp:cNvPr id="0" name=""/>
        <dsp:cNvSpPr/>
      </dsp:nvSpPr>
      <dsp:spPr>
        <a:xfrm>
          <a:off x="0" y="3429600"/>
          <a:ext cx="4552960" cy="417909"/>
        </a:xfrm>
        <a:prstGeom prst="roundRect">
          <a:avLst/>
        </a:prstGeom>
        <a:gradFill rotWithShape="0">
          <a:gsLst>
            <a:gs pos="0">
              <a:schemeClr val="dk2">
                <a:hueOff val="0"/>
                <a:satOff val="0"/>
                <a:lumOff val="0"/>
                <a:alphaOff val="0"/>
                <a:shade val="51000"/>
                <a:satMod val="130000"/>
              </a:schemeClr>
            </a:gs>
            <a:gs pos="80000">
              <a:schemeClr val="dk2">
                <a:hueOff val="0"/>
                <a:satOff val="0"/>
                <a:lumOff val="0"/>
                <a:alphaOff val="0"/>
                <a:shade val="93000"/>
                <a:satMod val="130000"/>
              </a:schemeClr>
            </a:gs>
            <a:gs pos="100000">
              <a:schemeClr val="dk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en-US" sz="2400" b="1" kern="1200" smtClean="0">
              <a:effectLst>
                <a:outerShdw blurRad="38100" dist="38100" dir="2700000" algn="tl">
                  <a:srgbClr val="000000">
                    <a:alpha val="43137"/>
                  </a:srgbClr>
                </a:outerShdw>
              </a:effectLst>
              <a:latin typeface="Arial" pitchFamily="34" charset="0"/>
              <a:cs typeface="Arial" pitchFamily="34" charset="0"/>
            </a:rPr>
            <a:t>Risk reduction</a:t>
          </a:r>
          <a:endParaRPr lang="en-US" sz="2400" b="1" kern="1200" dirty="0">
            <a:effectLst>
              <a:outerShdw blurRad="38100" dist="38100" dir="2700000" algn="tl">
                <a:srgbClr val="000000">
                  <a:alpha val="43137"/>
                </a:srgbClr>
              </a:outerShdw>
            </a:effectLst>
            <a:latin typeface="Arial" pitchFamily="34" charset="0"/>
            <a:cs typeface="Arial" pitchFamily="34" charset="0"/>
          </a:endParaRPr>
        </a:p>
      </dsp:txBody>
      <dsp:txXfrm>
        <a:off x="20401" y="3450001"/>
        <a:ext cx="4512158" cy="377107"/>
      </dsp:txXfrm>
    </dsp:sp>
    <dsp:sp modelId="{AD58D5A3-2F45-4483-9CF2-DC3538CA0C73}">
      <dsp:nvSpPr>
        <dsp:cNvPr id="0" name=""/>
        <dsp:cNvSpPr/>
      </dsp:nvSpPr>
      <dsp:spPr>
        <a:xfrm>
          <a:off x="0" y="3858225"/>
          <a:ext cx="4552960" cy="417909"/>
        </a:xfrm>
        <a:prstGeom prst="roundRect">
          <a:avLst/>
        </a:prstGeom>
        <a:gradFill rotWithShape="0">
          <a:gsLst>
            <a:gs pos="0">
              <a:schemeClr val="dk2">
                <a:hueOff val="0"/>
                <a:satOff val="0"/>
                <a:lumOff val="0"/>
                <a:alphaOff val="0"/>
                <a:shade val="51000"/>
                <a:satMod val="130000"/>
              </a:schemeClr>
            </a:gs>
            <a:gs pos="80000">
              <a:schemeClr val="dk2">
                <a:hueOff val="0"/>
                <a:satOff val="0"/>
                <a:lumOff val="0"/>
                <a:alphaOff val="0"/>
                <a:shade val="93000"/>
                <a:satMod val="130000"/>
              </a:schemeClr>
            </a:gs>
            <a:gs pos="100000">
              <a:schemeClr val="dk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en-US" sz="2400" b="1" kern="1200" smtClean="0">
              <a:effectLst>
                <a:outerShdw blurRad="38100" dist="38100" dir="2700000" algn="tl">
                  <a:srgbClr val="000000">
                    <a:alpha val="43137"/>
                  </a:srgbClr>
                </a:outerShdw>
              </a:effectLst>
              <a:latin typeface="Arial" pitchFamily="34" charset="0"/>
              <a:cs typeface="Arial" pitchFamily="34" charset="0"/>
            </a:rPr>
            <a:t>Accessibility</a:t>
          </a:r>
          <a:endParaRPr lang="en-US" sz="2400" b="1" kern="1200" dirty="0">
            <a:effectLst>
              <a:outerShdw blurRad="38100" dist="38100" dir="2700000" algn="tl">
                <a:srgbClr val="000000">
                  <a:alpha val="43137"/>
                </a:srgbClr>
              </a:outerShdw>
            </a:effectLst>
            <a:latin typeface="Arial" pitchFamily="34" charset="0"/>
            <a:cs typeface="Arial" pitchFamily="34" charset="0"/>
          </a:endParaRPr>
        </a:p>
      </dsp:txBody>
      <dsp:txXfrm>
        <a:off x="20401" y="3878626"/>
        <a:ext cx="4512158" cy="377107"/>
      </dsp:txXfrm>
    </dsp:sp>
    <dsp:sp modelId="{44093D59-CF09-4170-90BB-EBD7C17784BB}">
      <dsp:nvSpPr>
        <dsp:cNvPr id="0" name=""/>
        <dsp:cNvSpPr/>
      </dsp:nvSpPr>
      <dsp:spPr>
        <a:xfrm>
          <a:off x="0" y="4286850"/>
          <a:ext cx="4552960" cy="417909"/>
        </a:xfrm>
        <a:prstGeom prst="roundRect">
          <a:avLst/>
        </a:prstGeom>
        <a:gradFill rotWithShape="0">
          <a:gsLst>
            <a:gs pos="0">
              <a:schemeClr val="dk2">
                <a:hueOff val="0"/>
                <a:satOff val="0"/>
                <a:lumOff val="0"/>
                <a:alphaOff val="0"/>
                <a:shade val="51000"/>
                <a:satMod val="130000"/>
              </a:schemeClr>
            </a:gs>
            <a:gs pos="80000">
              <a:schemeClr val="dk2">
                <a:hueOff val="0"/>
                <a:satOff val="0"/>
                <a:lumOff val="0"/>
                <a:alphaOff val="0"/>
                <a:shade val="93000"/>
                <a:satMod val="130000"/>
              </a:schemeClr>
            </a:gs>
            <a:gs pos="100000">
              <a:schemeClr val="dk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en-US" sz="2400" b="1" kern="1200" smtClean="0">
              <a:effectLst>
                <a:outerShdw blurRad="38100" dist="38100" dir="2700000" algn="tl">
                  <a:srgbClr val="000000">
                    <a:alpha val="43137"/>
                  </a:srgbClr>
                </a:outerShdw>
              </a:effectLst>
              <a:latin typeface="Arial" pitchFamily="34" charset="0"/>
              <a:cs typeface="Arial" pitchFamily="34" charset="0"/>
            </a:rPr>
            <a:t>Convenience/usability</a:t>
          </a:r>
          <a:endParaRPr lang="en-US" sz="2400" b="1" kern="1200" dirty="0">
            <a:effectLst>
              <a:outerShdw blurRad="38100" dist="38100" dir="2700000" algn="tl">
                <a:srgbClr val="000000">
                  <a:alpha val="43137"/>
                </a:srgbClr>
              </a:outerShdw>
            </a:effectLst>
            <a:latin typeface="Arial" pitchFamily="34" charset="0"/>
            <a:cs typeface="Arial" pitchFamily="34" charset="0"/>
          </a:endParaRPr>
        </a:p>
      </dsp:txBody>
      <dsp:txXfrm>
        <a:off x="20401" y="4307251"/>
        <a:ext cx="4512158" cy="37710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45ACE2-FDEE-4EAC-8BF3-EB3A08DAD3FB}">
      <dsp:nvSpPr>
        <dsp:cNvPr id="0" name=""/>
        <dsp:cNvSpPr/>
      </dsp:nvSpPr>
      <dsp:spPr>
        <a:xfrm>
          <a:off x="1094878" y="0"/>
          <a:ext cx="7068052" cy="4042105"/>
        </a:xfrm>
        <a:prstGeom prst="rightArrow">
          <a:avLst/>
        </a:prstGeom>
        <a:solidFill>
          <a:srgbClr val="FFC000"/>
        </a:solidFill>
        <a:ln>
          <a:noFill/>
        </a:ln>
        <a:effectLst/>
      </dsp:spPr>
      <dsp:style>
        <a:lnRef idx="0">
          <a:scrgbClr r="0" g="0" b="0"/>
        </a:lnRef>
        <a:fillRef idx="1">
          <a:scrgbClr r="0" g="0" b="0"/>
        </a:fillRef>
        <a:effectRef idx="0">
          <a:scrgbClr r="0" g="0" b="0"/>
        </a:effectRef>
        <a:fontRef idx="minor"/>
      </dsp:style>
    </dsp:sp>
    <dsp:sp modelId="{DFF7CA22-C2E9-43F8-B285-02151A06F687}">
      <dsp:nvSpPr>
        <dsp:cNvPr id="0" name=""/>
        <dsp:cNvSpPr/>
      </dsp:nvSpPr>
      <dsp:spPr>
        <a:xfrm>
          <a:off x="72830" y="1447801"/>
          <a:ext cx="1323867" cy="1146502"/>
        </a:xfrm>
        <a:prstGeom prst="roundRect">
          <a:avLst/>
        </a:prstGeom>
        <a:solidFill>
          <a:srgbClr val="002060"/>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n-US" sz="1600" b="1" kern="1200" dirty="0" smtClean="0">
              <a:solidFill>
                <a:schemeClr val="bg1"/>
              </a:solidFill>
              <a:latin typeface="Arial" pitchFamily="34" charset="0"/>
              <a:cs typeface="Arial" pitchFamily="34" charset="0"/>
            </a:rPr>
            <a:t>Personal assistance</a:t>
          </a:r>
          <a:endParaRPr lang="en-US" sz="1600" b="1" kern="1200" dirty="0">
            <a:solidFill>
              <a:schemeClr val="bg1"/>
            </a:solidFill>
            <a:latin typeface="Arial" pitchFamily="34" charset="0"/>
            <a:cs typeface="Arial" pitchFamily="34" charset="0"/>
          </a:endParaRPr>
        </a:p>
      </dsp:txBody>
      <dsp:txXfrm>
        <a:off x="128798" y="1503769"/>
        <a:ext cx="1211931" cy="1034566"/>
      </dsp:txXfrm>
    </dsp:sp>
    <dsp:sp modelId="{CE4C1E67-25FA-476F-99C9-2FD3DE856D5E}">
      <dsp:nvSpPr>
        <dsp:cNvPr id="0" name=""/>
        <dsp:cNvSpPr/>
      </dsp:nvSpPr>
      <dsp:spPr>
        <a:xfrm>
          <a:off x="1561051" y="1447801"/>
          <a:ext cx="1316787" cy="1146502"/>
        </a:xfrm>
        <a:prstGeom prst="roundRect">
          <a:avLst/>
        </a:prstGeom>
        <a:solidFill>
          <a:srgbClr val="002060"/>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n-US" sz="1600" b="1" kern="1200" dirty="0" smtClean="0">
              <a:solidFill>
                <a:schemeClr val="bg1"/>
              </a:solidFill>
              <a:latin typeface="Arial" pitchFamily="34" charset="0"/>
              <a:cs typeface="Arial" pitchFamily="34" charset="0"/>
            </a:rPr>
            <a:t>Dedicated personal assistance</a:t>
          </a:r>
          <a:endParaRPr lang="en-US" sz="1600" b="1" kern="1200" dirty="0">
            <a:solidFill>
              <a:schemeClr val="bg1"/>
            </a:solidFill>
            <a:latin typeface="Arial" pitchFamily="34" charset="0"/>
            <a:cs typeface="Arial" pitchFamily="34" charset="0"/>
          </a:endParaRPr>
        </a:p>
      </dsp:txBody>
      <dsp:txXfrm>
        <a:off x="1617019" y="1503769"/>
        <a:ext cx="1204851" cy="1034566"/>
      </dsp:txXfrm>
    </dsp:sp>
    <dsp:sp modelId="{63F860DD-96DF-4912-B956-E803BBF130B7}">
      <dsp:nvSpPr>
        <dsp:cNvPr id="0" name=""/>
        <dsp:cNvSpPr/>
      </dsp:nvSpPr>
      <dsp:spPr>
        <a:xfrm>
          <a:off x="3042193" y="1447801"/>
          <a:ext cx="1150222" cy="1146502"/>
        </a:xfrm>
        <a:prstGeom prst="roundRect">
          <a:avLst/>
        </a:prstGeom>
        <a:solidFill>
          <a:srgbClr val="002060"/>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n-US" sz="1600" b="1" kern="1200" dirty="0" smtClean="0">
              <a:solidFill>
                <a:schemeClr val="bg1"/>
              </a:solidFill>
              <a:latin typeface="Arial" pitchFamily="34" charset="0"/>
              <a:cs typeface="Arial" pitchFamily="34" charset="0"/>
            </a:rPr>
            <a:t>Self-service</a:t>
          </a:r>
          <a:endParaRPr lang="en-US" sz="1600" b="1" kern="1200" dirty="0">
            <a:solidFill>
              <a:schemeClr val="bg1"/>
            </a:solidFill>
            <a:latin typeface="Arial" pitchFamily="34" charset="0"/>
            <a:cs typeface="Arial" pitchFamily="34" charset="0"/>
          </a:endParaRPr>
        </a:p>
      </dsp:txBody>
      <dsp:txXfrm>
        <a:off x="3098161" y="1503769"/>
        <a:ext cx="1038286" cy="1034566"/>
      </dsp:txXfrm>
    </dsp:sp>
    <dsp:sp modelId="{967D3B4F-138A-4ADB-B537-B5119B610FF0}">
      <dsp:nvSpPr>
        <dsp:cNvPr id="0" name=""/>
        <dsp:cNvSpPr/>
      </dsp:nvSpPr>
      <dsp:spPr>
        <a:xfrm>
          <a:off x="4356768" y="1447801"/>
          <a:ext cx="1395421" cy="1146502"/>
        </a:xfrm>
        <a:prstGeom prst="roundRect">
          <a:avLst/>
        </a:prstGeom>
        <a:solidFill>
          <a:srgbClr val="002060"/>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n-US" sz="1600" b="1" kern="1200" dirty="0" smtClean="0">
              <a:solidFill>
                <a:schemeClr val="bg1"/>
              </a:solidFill>
              <a:latin typeface="Arial" pitchFamily="34" charset="0"/>
              <a:cs typeface="Arial" pitchFamily="34" charset="0"/>
            </a:rPr>
            <a:t>Automated services</a:t>
          </a:r>
          <a:endParaRPr lang="en-US" sz="1600" b="1" kern="1200" dirty="0">
            <a:solidFill>
              <a:schemeClr val="bg1"/>
            </a:solidFill>
            <a:latin typeface="Arial" pitchFamily="34" charset="0"/>
            <a:cs typeface="Arial" pitchFamily="34" charset="0"/>
          </a:endParaRPr>
        </a:p>
      </dsp:txBody>
      <dsp:txXfrm>
        <a:off x="4412736" y="1503769"/>
        <a:ext cx="1283485" cy="1034566"/>
      </dsp:txXfrm>
    </dsp:sp>
    <dsp:sp modelId="{BE332C6D-19C2-42C5-B449-12A6463C317E}">
      <dsp:nvSpPr>
        <dsp:cNvPr id="0" name=""/>
        <dsp:cNvSpPr/>
      </dsp:nvSpPr>
      <dsp:spPr>
        <a:xfrm>
          <a:off x="5916543" y="1447801"/>
          <a:ext cx="1150222" cy="1146502"/>
        </a:xfrm>
        <a:prstGeom prst="roundRect">
          <a:avLst/>
        </a:prstGeom>
        <a:solidFill>
          <a:srgbClr val="002060"/>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n-US" sz="1600" b="1" kern="1200" dirty="0" err="1" smtClean="0">
              <a:solidFill>
                <a:schemeClr val="bg1"/>
              </a:solidFill>
              <a:latin typeface="Arial" pitchFamily="34" charset="0"/>
              <a:cs typeface="Arial" pitchFamily="34" charset="0"/>
            </a:rPr>
            <a:t>Commu</a:t>
          </a:r>
          <a:r>
            <a:rPr lang="en-US" sz="1600" b="1" kern="1200" dirty="0" smtClean="0">
              <a:solidFill>
                <a:schemeClr val="bg1"/>
              </a:solidFill>
              <a:latin typeface="Arial" pitchFamily="34" charset="0"/>
              <a:cs typeface="Arial" pitchFamily="34" charset="0"/>
            </a:rPr>
            <a:t>- </a:t>
          </a:r>
          <a:r>
            <a:rPr lang="en-US" sz="1600" b="1" kern="1200" dirty="0" err="1" smtClean="0">
              <a:solidFill>
                <a:schemeClr val="bg1"/>
              </a:solidFill>
              <a:latin typeface="Arial" pitchFamily="34" charset="0"/>
              <a:cs typeface="Arial" pitchFamily="34" charset="0"/>
            </a:rPr>
            <a:t>nities</a:t>
          </a:r>
          <a:endParaRPr lang="en-US" sz="1600" b="1" kern="1200" dirty="0">
            <a:solidFill>
              <a:schemeClr val="bg1"/>
            </a:solidFill>
            <a:latin typeface="Arial" pitchFamily="34" charset="0"/>
            <a:cs typeface="Arial" pitchFamily="34" charset="0"/>
          </a:endParaRPr>
        </a:p>
      </dsp:txBody>
      <dsp:txXfrm>
        <a:off x="5972511" y="1503769"/>
        <a:ext cx="1038286" cy="1034566"/>
      </dsp:txXfrm>
    </dsp:sp>
    <dsp:sp modelId="{C00C12FC-DCD2-4CB8-B02D-D41A0EE04535}">
      <dsp:nvSpPr>
        <dsp:cNvPr id="0" name=""/>
        <dsp:cNvSpPr/>
      </dsp:nvSpPr>
      <dsp:spPr>
        <a:xfrm>
          <a:off x="7165133" y="1447801"/>
          <a:ext cx="1150222" cy="1146502"/>
        </a:xfrm>
        <a:prstGeom prst="roundRect">
          <a:avLst/>
        </a:prstGeom>
        <a:solidFill>
          <a:srgbClr val="002060"/>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n-US" sz="1600" b="1" kern="1200" dirty="0" smtClean="0">
              <a:solidFill>
                <a:schemeClr val="bg1"/>
              </a:solidFill>
              <a:latin typeface="Arial" pitchFamily="34" charset="0"/>
              <a:cs typeface="Arial" pitchFamily="34" charset="0"/>
            </a:rPr>
            <a:t>Co-creation </a:t>
          </a:r>
          <a:endParaRPr lang="en-US" sz="1600" b="1" kern="1200" dirty="0">
            <a:solidFill>
              <a:schemeClr val="bg1"/>
            </a:solidFill>
            <a:latin typeface="Arial" pitchFamily="34" charset="0"/>
            <a:cs typeface="Arial" pitchFamily="34" charset="0"/>
          </a:endParaRPr>
        </a:p>
      </dsp:txBody>
      <dsp:txXfrm>
        <a:off x="7221101" y="1503769"/>
        <a:ext cx="1038286" cy="1034566"/>
      </dsp:txXfrm>
    </dsp:sp>
  </dsp:spTree>
</dsp:drawing>
</file>

<file path=ppt/diagrams/layout1.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EE347AD-4C68-40F0-A7FE-7B388326E828}" type="datetimeFigureOut">
              <a:rPr lang="id-ID" smtClean="0"/>
              <a:t>14/12/2017</a:t>
            </a:fld>
            <a:endParaRPr lang="id-ID"/>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id-ID"/>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id-ID"/>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8A3A927-6C38-4632-942C-2C21A01C7D94}" type="slidenum">
              <a:rPr lang="id-ID" smtClean="0"/>
              <a:t>‹#›</a:t>
            </a:fld>
            <a:endParaRPr lang="id-ID"/>
          </a:p>
        </p:txBody>
      </p:sp>
    </p:spTree>
    <p:extLst>
      <p:ext uri="{BB962C8B-B14F-4D97-AF65-F5344CB8AC3E}">
        <p14:creationId xmlns:p14="http://schemas.microsoft.com/office/powerpoint/2010/main" val="34939541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bwMode="auto">
          <a:noFill/>
          <a:ln>
            <a:solidFill>
              <a:srgbClr val="000000"/>
            </a:solidFill>
            <a:miter lim="800000"/>
            <a:headEnd/>
            <a:tailEnd/>
          </a:ln>
        </p:spPr>
      </p:sp>
      <p:sp>
        <p:nvSpPr>
          <p:cNvPr id="4403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
        <p:nvSpPr>
          <p:cNvPr id="44036" name="Slide Number Placeholder 3"/>
          <p:cNvSpPr>
            <a:spLocks noGrp="1"/>
          </p:cNvSpPr>
          <p:nvPr>
            <p:ph type="sldNum" sz="quarter" idx="5"/>
          </p:nvPr>
        </p:nvSpPr>
        <p:spPr bwMode="auto">
          <a:noFill/>
          <a:ln>
            <a:miter lim="800000"/>
            <a:headEnd/>
            <a:tailEnd/>
          </a:ln>
        </p:spPr>
        <p:txBody>
          <a:bodyPr/>
          <a:lstStyle/>
          <a:p>
            <a:fld id="{9BE26226-8F97-478A-8E06-43066215AD5B}" type="slidenum">
              <a:rPr lang="en-US" smtClean="0"/>
              <a:pPr/>
              <a:t>9</a:t>
            </a:fld>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1" descr="Background 01.jp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762" y="4763"/>
            <a:ext cx="9139237" cy="6461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8"/>
          <p:cNvSpPr/>
          <p:nvPr userDrawn="1"/>
        </p:nvSpPr>
        <p:spPr>
          <a:xfrm>
            <a:off x="0" y="5157192"/>
            <a:ext cx="9143998" cy="1700808"/>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8" name="Rectangle 7"/>
          <p:cNvSpPr/>
          <p:nvPr userDrawn="1"/>
        </p:nvSpPr>
        <p:spPr>
          <a:xfrm>
            <a:off x="1691679" y="1628800"/>
            <a:ext cx="7452319" cy="5229200"/>
          </a:xfrm>
          <a:prstGeom prst="rect">
            <a:avLst/>
          </a:prstGeom>
          <a:solidFill>
            <a:srgbClr val="008F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 name="Title 1"/>
          <p:cNvSpPr>
            <a:spLocks noGrp="1"/>
          </p:cNvSpPr>
          <p:nvPr>
            <p:ph type="ctrTitle" hasCustomPrompt="1"/>
          </p:nvPr>
        </p:nvSpPr>
        <p:spPr>
          <a:xfrm>
            <a:off x="1835696" y="2708920"/>
            <a:ext cx="7128792" cy="1470025"/>
          </a:xfrm>
        </p:spPr>
        <p:txBody>
          <a:bodyPr/>
          <a:lstStyle>
            <a:lvl1pPr eaLnBrk="1" hangingPunct="1">
              <a:defRPr sz="4400">
                <a:solidFill>
                  <a:schemeClr val="bg1"/>
                </a:solidFill>
              </a:defRPr>
            </a:lvl1pPr>
          </a:lstStyle>
          <a:p>
            <a:pPr eaLnBrk="1" hangingPunct="1"/>
            <a:r>
              <a:rPr lang="en-US" sz="3200" b="1" dirty="0" smtClean="0">
                <a:solidFill>
                  <a:schemeClr val="bg1"/>
                </a:solidFill>
                <a:latin typeface="Open Sans" pitchFamily="-84" charset="0"/>
                <a:ea typeface="ＭＳ Ｐゴシック" pitchFamily="34" charset="-128"/>
              </a:rPr>
              <a:t>Headline Open Sans Bold 32pt</a:t>
            </a:r>
          </a:p>
        </p:txBody>
      </p:sp>
      <p:sp>
        <p:nvSpPr>
          <p:cNvPr id="3" name="Subtitle 2"/>
          <p:cNvSpPr>
            <a:spLocks noGrp="1"/>
          </p:cNvSpPr>
          <p:nvPr>
            <p:ph type="subTitle" idx="1"/>
          </p:nvPr>
        </p:nvSpPr>
        <p:spPr>
          <a:xfrm>
            <a:off x="2267744" y="4295527"/>
            <a:ext cx="6400800" cy="576064"/>
          </a:xfrm>
        </p:spPr>
        <p:txBody>
          <a:bodyPr>
            <a:normAutofit/>
          </a:bodyPr>
          <a:lstStyle>
            <a:lvl1pPr marL="0" indent="0" algn="ctr">
              <a:buNone/>
              <a:defRPr sz="2400">
                <a:solidFill>
                  <a:schemeClr val="bg1"/>
                </a:solidFill>
                <a:latin typeface="Open San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id-ID" dirty="0"/>
          </a:p>
        </p:txBody>
      </p:sp>
      <p:sp>
        <p:nvSpPr>
          <p:cNvPr id="4" name="Date Placeholder 3"/>
          <p:cNvSpPr>
            <a:spLocks noGrp="1"/>
          </p:cNvSpPr>
          <p:nvPr>
            <p:ph type="dt" sz="half" idx="10"/>
          </p:nvPr>
        </p:nvSpPr>
        <p:spPr>
          <a:xfrm>
            <a:off x="457200" y="6453336"/>
            <a:ext cx="2133600" cy="365125"/>
          </a:xfrm>
        </p:spPr>
        <p:txBody>
          <a:bodyPr/>
          <a:lstStyle/>
          <a:p>
            <a:fld id="{5EF9B71C-2D91-4D15-BAB7-ADA66F828B46}" type="datetimeFigureOut">
              <a:rPr lang="id-ID" smtClean="0"/>
              <a:pPr/>
              <a:t>14/12/2017</a:t>
            </a:fld>
            <a:endParaRPr lang="id-ID"/>
          </a:p>
        </p:txBody>
      </p:sp>
      <p:sp>
        <p:nvSpPr>
          <p:cNvPr id="5" name="Footer Placeholder 4"/>
          <p:cNvSpPr>
            <a:spLocks noGrp="1"/>
          </p:cNvSpPr>
          <p:nvPr>
            <p:ph type="ftr" sz="quarter" idx="11"/>
          </p:nvPr>
        </p:nvSpPr>
        <p:spPr>
          <a:xfrm>
            <a:off x="3124200" y="6453336"/>
            <a:ext cx="2895600" cy="365125"/>
          </a:xfrm>
        </p:spPr>
        <p:txBody>
          <a:bodyPr/>
          <a:lstStyle/>
          <a:p>
            <a:endParaRPr lang="id-ID"/>
          </a:p>
        </p:txBody>
      </p:sp>
      <p:sp>
        <p:nvSpPr>
          <p:cNvPr id="6" name="Slide Number Placeholder 5"/>
          <p:cNvSpPr>
            <a:spLocks noGrp="1"/>
          </p:cNvSpPr>
          <p:nvPr>
            <p:ph type="sldNum" sz="quarter" idx="12"/>
          </p:nvPr>
        </p:nvSpPr>
        <p:spPr>
          <a:xfrm>
            <a:off x="6553200" y="6453336"/>
            <a:ext cx="2133600" cy="365125"/>
          </a:xfrm>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27251412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fld id="{5EF9B71C-2D91-4D15-BAB7-ADA66F828B46}" type="datetimeFigureOut">
              <a:rPr lang="id-ID" smtClean="0"/>
              <a:pPr/>
              <a:t>14/12/2017</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6359690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484784"/>
            <a:ext cx="2057400" cy="4641379"/>
          </a:xfrm>
        </p:spPr>
        <p:txBody>
          <a:bodyPr vert="eaVert"/>
          <a:lstStyle/>
          <a:p>
            <a:r>
              <a:rPr lang="en-US" smtClean="0"/>
              <a:t>Click to edit Master title style</a:t>
            </a:r>
            <a:endParaRPr lang="id-ID"/>
          </a:p>
        </p:txBody>
      </p:sp>
      <p:sp>
        <p:nvSpPr>
          <p:cNvPr id="3" name="Vertical Text Placeholder 2"/>
          <p:cNvSpPr>
            <a:spLocks noGrp="1"/>
          </p:cNvSpPr>
          <p:nvPr>
            <p:ph type="body" orient="vert" idx="1"/>
          </p:nvPr>
        </p:nvSpPr>
        <p:spPr>
          <a:xfrm>
            <a:off x="1043608" y="1484784"/>
            <a:ext cx="5433392" cy="464137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dirty="0"/>
          </a:p>
        </p:txBody>
      </p:sp>
      <p:sp>
        <p:nvSpPr>
          <p:cNvPr id="4" name="Date Placeholder 3"/>
          <p:cNvSpPr>
            <a:spLocks noGrp="1"/>
          </p:cNvSpPr>
          <p:nvPr>
            <p:ph type="dt" sz="half" idx="10"/>
          </p:nvPr>
        </p:nvSpPr>
        <p:spPr/>
        <p:txBody>
          <a:bodyPr/>
          <a:lstStyle/>
          <a:p>
            <a:fld id="{5EF9B71C-2D91-4D15-BAB7-ADA66F828B46}" type="datetimeFigureOut">
              <a:rPr lang="id-ID" smtClean="0"/>
              <a:pPr/>
              <a:t>14/12/2017</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11887607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pic>
        <p:nvPicPr>
          <p:cNvPr id="7" name="Picture 1" descr="Background 02.jp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13937"/>
            <a:ext cx="9143999" cy="6464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10"/>
          <p:cNvSpPr/>
          <p:nvPr userDrawn="1"/>
        </p:nvSpPr>
        <p:spPr>
          <a:xfrm>
            <a:off x="0" y="5157192"/>
            <a:ext cx="9143998" cy="1700808"/>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 name="Title 1"/>
          <p:cNvSpPr>
            <a:spLocks noGrp="1"/>
          </p:cNvSpPr>
          <p:nvPr>
            <p:ph type="title"/>
          </p:nvPr>
        </p:nvSpPr>
        <p:spPr>
          <a:xfrm>
            <a:off x="1911350" y="2060848"/>
            <a:ext cx="6837114" cy="792088"/>
          </a:xfrm>
        </p:spPr>
        <p:txBody>
          <a:bodyPr>
            <a:normAutofit/>
          </a:bodyPr>
          <a:lstStyle>
            <a:lvl1pPr algn="l">
              <a:defRPr sz="3000" b="1">
                <a:solidFill>
                  <a:srgbClr val="0079B8"/>
                </a:solidFill>
                <a:latin typeface="Open Sans"/>
              </a:defRPr>
            </a:lvl1pPr>
          </a:lstStyle>
          <a:p>
            <a:r>
              <a:rPr lang="en-US" smtClean="0"/>
              <a:t>Click to edit Master title style</a:t>
            </a:r>
            <a:endParaRPr lang="id-ID" dirty="0"/>
          </a:p>
        </p:txBody>
      </p:sp>
      <p:sp>
        <p:nvSpPr>
          <p:cNvPr id="8" name="Date Placeholder 3"/>
          <p:cNvSpPr>
            <a:spLocks noGrp="1"/>
          </p:cNvSpPr>
          <p:nvPr>
            <p:ph type="dt" sz="half" idx="10"/>
          </p:nvPr>
        </p:nvSpPr>
        <p:spPr>
          <a:xfrm>
            <a:off x="457200" y="6453336"/>
            <a:ext cx="2133600" cy="365125"/>
          </a:xfrm>
        </p:spPr>
        <p:txBody>
          <a:bodyPr/>
          <a:lstStyle/>
          <a:p>
            <a:fld id="{5EF9B71C-2D91-4D15-BAB7-ADA66F828B46}" type="datetimeFigureOut">
              <a:rPr lang="id-ID" smtClean="0"/>
              <a:pPr/>
              <a:t>14/12/2017</a:t>
            </a:fld>
            <a:endParaRPr lang="id-ID"/>
          </a:p>
        </p:txBody>
      </p:sp>
      <p:sp>
        <p:nvSpPr>
          <p:cNvPr id="9" name="Footer Placeholder 4"/>
          <p:cNvSpPr>
            <a:spLocks noGrp="1"/>
          </p:cNvSpPr>
          <p:nvPr>
            <p:ph type="ftr" sz="quarter" idx="11"/>
          </p:nvPr>
        </p:nvSpPr>
        <p:spPr>
          <a:xfrm>
            <a:off x="3124200" y="6453336"/>
            <a:ext cx="2895600" cy="365125"/>
          </a:xfrm>
        </p:spPr>
        <p:txBody>
          <a:bodyPr/>
          <a:lstStyle/>
          <a:p>
            <a:endParaRPr lang="id-ID"/>
          </a:p>
        </p:txBody>
      </p:sp>
      <p:sp>
        <p:nvSpPr>
          <p:cNvPr id="10" name="Slide Number Placeholder 5"/>
          <p:cNvSpPr>
            <a:spLocks noGrp="1"/>
          </p:cNvSpPr>
          <p:nvPr>
            <p:ph type="sldNum" sz="quarter" idx="12"/>
          </p:nvPr>
        </p:nvSpPr>
        <p:spPr>
          <a:xfrm>
            <a:off x="6553200" y="6453336"/>
            <a:ext cx="2133600" cy="365125"/>
          </a:xfrm>
        </p:spPr>
        <p:txBody>
          <a:bodyPr/>
          <a:lstStyle/>
          <a:p>
            <a:fld id="{F173735F-2667-4028-B606-D96AABD86FDB}" type="slidenum">
              <a:rPr lang="id-ID" smtClean="0"/>
              <a:pPr/>
              <a:t>‹#›</a:t>
            </a:fld>
            <a:endParaRPr lang="id-ID"/>
          </a:p>
        </p:txBody>
      </p:sp>
      <p:sp>
        <p:nvSpPr>
          <p:cNvPr id="14" name="Content Placeholder 2"/>
          <p:cNvSpPr>
            <a:spLocks noGrp="1"/>
          </p:cNvSpPr>
          <p:nvPr>
            <p:ph idx="1"/>
          </p:nvPr>
        </p:nvSpPr>
        <p:spPr>
          <a:xfrm>
            <a:off x="1911350" y="3429001"/>
            <a:ext cx="6837114" cy="3040422"/>
          </a:xfrm>
        </p:spPr>
        <p:txBody>
          <a:bodyPr/>
          <a:lstStyle>
            <a:lvl1pPr>
              <a:defRPr>
                <a:latin typeface="Open Sans"/>
              </a:defRPr>
            </a:lvl1pPr>
            <a:lvl2pPr>
              <a:defRPr>
                <a:latin typeface="Open Sans"/>
              </a:defRPr>
            </a:lvl2pPr>
            <a:lvl3pPr>
              <a:defRPr>
                <a:latin typeface="Open Sans"/>
              </a:defRPr>
            </a:lvl3pPr>
            <a:lvl4pPr>
              <a:defRPr>
                <a:latin typeface="Open Sans"/>
              </a:defRPr>
            </a:lvl4pPr>
            <a:lvl5pPr>
              <a:defRPr>
                <a:latin typeface="Open San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dirty="0"/>
          </a:p>
        </p:txBody>
      </p:sp>
      <p:sp>
        <p:nvSpPr>
          <p:cNvPr id="16" name="Subtitle 2"/>
          <p:cNvSpPr>
            <a:spLocks noGrp="1"/>
          </p:cNvSpPr>
          <p:nvPr>
            <p:ph type="subTitle" idx="13"/>
          </p:nvPr>
        </p:nvSpPr>
        <p:spPr>
          <a:xfrm>
            <a:off x="1907704" y="2852936"/>
            <a:ext cx="6840760" cy="504056"/>
          </a:xfrm>
        </p:spPr>
        <p:txBody>
          <a:bodyPr vert="horz" lIns="91440" tIns="45720" rIns="91440" bIns="45720" rtlCol="0" anchor="ctr">
            <a:normAutofit/>
          </a:bodyPr>
          <a:lstStyle>
            <a:lvl1pPr>
              <a:defRPr lang="id-ID" sz="2200" b="1" dirty="0">
                <a:solidFill>
                  <a:srgbClr val="0079B8"/>
                </a:solidFill>
                <a:latin typeface="Open Sans"/>
                <a:ea typeface="+mj-ea"/>
                <a:cs typeface="+mj-cs"/>
              </a:defRPr>
            </a:lvl1pPr>
          </a:lstStyle>
          <a:p>
            <a:pPr lvl="0">
              <a:spcBef>
                <a:spcPct val="0"/>
              </a:spcBef>
              <a:buNone/>
            </a:pPr>
            <a:r>
              <a:rPr lang="en-US" smtClean="0"/>
              <a:t>Click to edit Master subtitle style</a:t>
            </a:r>
            <a:endParaRPr lang="id-ID" dirty="0"/>
          </a:p>
        </p:txBody>
      </p:sp>
    </p:spTree>
    <p:extLst>
      <p:ext uri="{BB962C8B-B14F-4D97-AF65-F5344CB8AC3E}">
        <p14:creationId xmlns:p14="http://schemas.microsoft.com/office/powerpoint/2010/main" val="1338924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F9B71C-2D91-4D15-BAB7-ADA66F828B46}" type="datetimeFigureOut">
              <a:rPr lang="id-ID" smtClean="0"/>
              <a:pPr/>
              <a:t>14/12/2017</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F173735F-2667-4028-B606-D96AABD86FDB}" type="slidenum">
              <a:rPr lang="id-ID" smtClean="0"/>
              <a:pPr/>
              <a:t>‹#›</a:t>
            </a:fld>
            <a:endParaRPr lang="id-ID"/>
          </a:p>
        </p:txBody>
      </p:sp>
      <p:pic>
        <p:nvPicPr>
          <p:cNvPr id="5" name="Picture 1" descr="Background 03.jp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4763"/>
            <a:ext cx="9693629" cy="685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itle 1"/>
          <p:cNvSpPr>
            <a:spLocks noGrp="1"/>
          </p:cNvSpPr>
          <p:nvPr>
            <p:ph type="title"/>
          </p:nvPr>
        </p:nvSpPr>
        <p:spPr>
          <a:xfrm>
            <a:off x="1313250" y="2859881"/>
            <a:ext cx="7067128" cy="1143000"/>
          </a:xfrm>
        </p:spPr>
        <p:txBody>
          <a:bodyPr>
            <a:normAutofit/>
          </a:bodyPr>
          <a:lstStyle>
            <a:lvl1pPr>
              <a:defRPr sz="3200">
                <a:solidFill>
                  <a:schemeClr val="bg1"/>
                </a:solidFill>
              </a:defRPr>
            </a:lvl1pPr>
          </a:lstStyle>
          <a:p>
            <a:r>
              <a:rPr lang="en-US" smtClean="0"/>
              <a:t>Click to edit Master title style</a:t>
            </a:r>
            <a:endParaRPr lang="id-ID"/>
          </a:p>
        </p:txBody>
      </p:sp>
    </p:spTree>
    <p:extLst>
      <p:ext uri="{BB962C8B-B14F-4D97-AF65-F5344CB8AC3E}">
        <p14:creationId xmlns:p14="http://schemas.microsoft.com/office/powerpoint/2010/main" val="21783762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357422" y="214290"/>
            <a:ext cx="4786346" cy="722335"/>
          </a:xfrm>
        </p:spPr>
        <p:txBody>
          <a:bodyPr/>
          <a:lstStyle>
            <a:lvl1pPr>
              <a:defRPr sz="2800">
                <a:solidFill>
                  <a:schemeClr val="tx1"/>
                </a:solidFill>
                <a:latin typeface="Arial" pitchFamily="34" charset="0"/>
                <a:cs typeface="Arial" pitchFamily="34" charset="0"/>
              </a:defRPr>
            </a:lvl1pPr>
          </a:lstStyle>
          <a:p>
            <a:r>
              <a:rPr lang="en-US" dirty="0" smtClean="0"/>
              <a:t>Click to edit Master title style</a:t>
            </a:r>
            <a:endParaRPr lang="id-ID" dirty="0"/>
          </a:p>
        </p:txBody>
      </p:sp>
      <p:sp>
        <p:nvSpPr>
          <p:cNvPr id="3" name="Content Placeholder 2"/>
          <p:cNvSpPr>
            <a:spLocks noGrp="1"/>
          </p:cNvSpPr>
          <p:nvPr>
            <p:ph idx="1"/>
          </p:nvPr>
        </p:nvSpPr>
        <p:spPr>
          <a:xfrm>
            <a:off x="1" y="1285860"/>
            <a:ext cx="4929189" cy="5286411"/>
          </a:xfrm>
          <a:solidFill>
            <a:srgbClr val="00B0F0"/>
          </a:solidFill>
        </p:spPr>
        <p:txBody>
          <a:bodyPr/>
          <a:lstStyle>
            <a:lvl1pPr>
              <a:defRPr>
                <a:solidFill>
                  <a:schemeClr val="tx1"/>
                </a:solidFill>
                <a:latin typeface="Arial" pitchFamily="34" charset="0"/>
                <a:cs typeface="Arial" pitchFamily="34" charset="0"/>
              </a:defRPr>
            </a:lvl1pPr>
            <a:lvl2pPr>
              <a:defRPr b="0">
                <a:solidFill>
                  <a:schemeClr val="tx1"/>
                </a:solidFill>
                <a:latin typeface="Arial" pitchFamily="34" charset="0"/>
                <a:cs typeface="Arial" pitchFamily="34" charset="0"/>
              </a:defRPr>
            </a:lvl2pPr>
            <a:lvl3pPr>
              <a:defRPr sz="1800">
                <a:solidFill>
                  <a:schemeClr val="tx1"/>
                </a:solidFill>
                <a:latin typeface="Arial" pitchFamily="34" charset="0"/>
                <a:cs typeface="Arial" pitchFamily="34" charset="0"/>
              </a:defRPr>
            </a:lvl3pPr>
            <a:lvl4pPr>
              <a:defRPr>
                <a:solidFill>
                  <a:schemeClr val="tx1"/>
                </a:solidFill>
                <a:latin typeface="Arial" pitchFamily="34" charset="0"/>
                <a:cs typeface="Arial" pitchFamily="34" charset="0"/>
              </a:defRPr>
            </a:lvl4pPr>
            <a:lvl5pPr>
              <a:defRPr>
                <a:solidFill>
                  <a:schemeClr val="tx1"/>
                </a:solidFill>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id-ID" dirty="0"/>
          </a:p>
        </p:txBody>
      </p:sp>
      <p:sp>
        <p:nvSpPr>
          <p:cNvPr id="4" name="Date Placeholder 3"/>
          <p:cNvSpPr>
            <a:spLocks noGrp="1" noChangeArrowheads="1"/>
          </p:cNvSpPr>
          <p:nvPr>
            <p:ph type="dt" sz="half" idx="10"/>
          </p:nvPr>
        </p:nvSpPr>
        <p:spPr>
          <a:xfrm>
            <a:off x="179388" y="6481763"/>
            <a:ext cx="2133600" cy="476250"/>
          </a:xfrm>
          <a:prstGeom prst="rect">
            <a:avLst/>
          </a:prstGeom>
        </p:spPr>
        <p:txBody>
          <a:bodyPr vert="horz" wrap="square" lIns="91440" tIns="45720" rIns="91440" bIns="45720" numCol="1" anchor="t" anchorCtr="0" compatLnSpc="1">
            <a:prstTxWarp prst="textNoShape">
              <a:avLst/>
            </a:prstTxWarp>
          </a:bodyPr>
          <a:lstStyle>
            <a:lvl1pPr>
              <a:defRPr/>
            </a:lvl1pPr>
          </a:lstStyle>
          <a:p>
            <a:endParaRPr lang="id-ID"/>
          </a:p>
        </p:txBody>
      </p:sp>
      <p:sp>
        <p:nvSpPr>
          <p:cNvPr id="5" name="Footer Placeholder 4"/>
          <p:cNvSpPr>
            <a:spLocks noGrp="1" noChangeArrowheads="1"/>
          </p:cNvSpPr>
          <p:nvPr>
            <p:ph type="ftr" sz="quarter" idx="11"/>
          </p:nvPr>
        </p:nvSpPr>
        <p:spPr>
          <a:xfrm>
            <a:off x="3124200" y="6481763"/>
            <a:ext cx="2895600" cy="476250"/>
          </a:xfrm>
          <a:prstGeom prst="rect">
            <a:avLst/>
          </a:prstGeom>
        </p:spPr>
        <p:txBody>
          <a:bodyPr vert="horz" wrap="square" lIns="91440" tIns="45720" rIns="91440" bIns="45720" numCol="1" anchor="t" anchorCtr="0" compatLnSpc="1">
            <a:prstTxWarp prst="textNoShape">
              <a:avLst/>
            </a:prstTxWarp>
          </a:bodyPr>
          <a:lstStyle>
            <a:lvl1pPr>
              <a:defRPr/>
            </a:lvl1pPr>
          </a:lstStyle>
          <a:p>
            <a:endParaRPr lang="en-US"/>
          </a:p>
        </p:txBody>
      </p:sp>
      <p:sp>
        <p:nvSpPr>
          <p:cNvPr id="6" name="Slide Number Placeholder 5"/>
          <p:cNvSpPr>
            <a:spLocks noGrp="1" noChangeArrowheads="1"/>
          </p:cNvSpPr>
          <p:nvPr>
            <p:ph type="sldNum" sz="quarter" idx="12"/>
          </p:nvPr>
        </p:nvSpPr>
        <p:spPr>
          <a:xfrm>
            <a:off x="6516688" y="6308725"/>
            <a:ext cx="2122487" cy="720725"/>
          </a:xfrm>
          <a:prstGeom prst="rect">
            <a:avLst/>
          </a:prstGeom>
        </p:spPr>
        <p:txBody>
          <a:bodyPr vert="horz" wrap="square" lIns="91440" tIns="45720" rIns="91440" bIns="45720" numCol="1" anchor="t" anchorCtr="0" compatLnSpc="1">
            <a:prstTxWarp prst="textNoShape">
              <a:avLst/>
            </a:prstTxWarp>
          </a:bodyPr>
          <a:lstStyle>
            <a:lvl1pPr>
              <a:defRPr/>
            </a:lvl1pPr>
          </a:lstStyle>
          <a:p>
            <a:fld id="{0CD97D92-DABF-4C82-BC97-D8D4009E0814}" type="slidenum">
              <a:rPr lang="en-US"/>
              <a:pPr/>
              <a:t>‹#›</a:t>
            </a:fld>
            <a:endParaRPr lang="en-US"/>
          </a:p>
        </p:txBody>
      </p:sp>
    </p:spTree>
    <p:extLst>
      <p:ext uri="{BB962C8B-B14F-4D97-AF65-F5344CB8AC3E}">
        <p14:creationId xmlns:p14="http://schemas.microsoft.com/office/powerpoint/2010/main" val="4345610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7" name="Picture 1" descr="Background 02.jp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13937"/>
            <a:ext cx="9143999" cy="6464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10"/>
          <p:cNvSpPr/>
          <p:nvPr userDrawn="1"/>
        </p:nvSpPr>
        <p:spPr>
          <a:xfrm>
            <a:off x="0" y="5157192"/>
            <a:ext cx="9143998" cy="1700808"/>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 name="Title 1"/>
          <p:cNvSpPr>
            <a:spLocks noGrp="1"/>
          </p:cNvSpPr>
          <p:nvPr>
            <p:ph type="title"/>
          </p:nvPr>
        </p:nvSpPr>
        <p:spPr>
          <a:xfrm>
            <a:off x="1911350" y="2060848"/>
            <a:ext cx="6837114" cy="792088"/>
          </a:xfrm>
        </p:spPr>
        <p:txBody>
          <a:bodyPr>
            <a:normAutofit/>
          </a:bodyPr>
          <a:lstStyle>
            <a:lvl1pPr algn="l">
              <a:defRPr sz="3000" b="1">
                <a:solidFill>
                  <a:srgbClr val="0079B8"/>
                </a:solidFill>
                <a:latin typeface="Open Sans"/>
              </a:defRPr>
            </a:lvl1pPr>
          </a:lstStyle>
          <a:p>
            <a:r>
              <a:rPr lang="en-US" smtClean="0"/>
              <a:t>Click to edit Master title style</a:t>
            </a:r>
            <a:endParaRPr lang="id-ID" dirty="0"/>
          </a:p>
        </p:txBody>
      </p:sp>
      <p:sp>
        <p:nvSpPr>
          <p:cNvPr id="8" name="Date Placeholder 3"/>
          <p:cNvSpPr>
            <a:spLocks noGrp="1"/>
          </p:cNvSpPr>
          <p:nvPr>
            <p:ph type="dt" sz="half" idx="10"/>
          </p:nvPr>
        </p:nvSpPr>
        <p:spPr>
          <a:xfrm>
            <a:off x="457200" y="6453336"/>
            <a:ext cx="2133600" cy="365125"/>
          </a:xfrm>
        </p:spPr>
        <p:txBody>
          <a:bodyPr/>
          <a:lstStyle/>
          <a:p>
            <a:fld id="{5EF9B71C-2D91-4D15-BAB7-ADA66F828B46}" type="datetimeFigureOut">
              <a:rPr lang="id-ID" smtClean="0"/>
              <a:pPr/>
              <a:t>14/12/2017</a:t>
            </a:fld>
            <a:endParaRPr lang="id-ID"/>
          </a:p>
        </p:txBody>
      </p:sp>
      <p:sp>
        <p:nvSpPr>
          <p:cNvPr id="9" name="Footer Placeholder 4"/>
          <p:cNvSpPr>
            <a:spLocks noGrp="1"/>
          </p:cNvSpPr>
          <p:nvPr>
            <p:ph type="ftr" sz="quarter" idx="11"/>
          </p:nvPr>
        </p:nvSpPr>
        <p:spPr>
          <a:xfrm>
            <a:off x="3124200" y="6453336"/>
            <a:ext cx="2895600" cy="365125"/>
          </a:xfrm>
        </p:spPr>
        <p:txBody>
          <a:bodyPr/>
          <a:lstStyle/>
          <a:p>
            <a:endParaRPr lang="id-ID"/>
          </a:p>
        </p:txBody>
      </p:sp>
      <p:sp>
        <p:nvSpPr>
          <p:cNvPr id="10" name="Slide Number Placeholder 5"/>
          <p:cNvSpPr>
            <a:spLocks noGrp="1"/>
          </p:cNvSpPr>
          <p:nvPr>
            <p:ph type="sldNum" sz="quarter" idx="12"/>
          </p:nvPr>
        </p:nvSpPr>
        <p:spPr>
          <a:xfrm>
            <a:off x="6553200" y="6453336"/>
            <a:ext cx="2133600" cy="365125"/>
          </a:xfrm>
        </p:spPr>
        <p:txBody>
          <a:bodyPr/>
          <a:lstStyle/>
          <a:p>
            <a:fld id="{F173735F-2667-4028-B606-D96AABD86FDB}" type="slidenum">
              <a:rPr lang="id-ID" smtClean="0"/>
              <a:pPr/>
              <a:t>‹#›</a:t>
            </a:fld>
            <a:endParaRPr lang="id-ID"/>
          </a:p>
        </p:txBody>
      </p:sp>
      <p:sp>
        <p:nvSpPr>
          <p:cNvPr id="14" name="Content Placeholder 2"/>
          <p:cNvSpPr>
            <a:spLocks noGrp="1"/>
          </p:cNvSpPr>
          <p:nvPr>
            <p:ph idx="1"/>
          </p:nvPr>
        </p:nvSpPr>
        <p:spPr>
          <a:xfrm>
            <a:off x="1911350" y="3429001"/>
            <a:ext cx="6837114" cy="3040422"/>
          </a:xfrm>
        </p:spPr>
        <p:txBody>
          <a:bodyPr/>
          <a:lstStyle>
            <a:lvl1pPr>
              <a:defRPr>
                <a:latin typeface="Open Sans"/>
              </a:defRPr>
            </a:lvl1pPr>
            <a:lvl2pPr>
              <a:defRPr>
                <a:latin typeface="Open Sans"/>
              </a:defRPr>
            </a:lvl2pPr>
            <a:lvl3pPr>
              <a:defRPr>
                <a:latin typeface="Open Sans"/>
              </a:defRPr>
            </a:lvl3pPr>
            <a:lvl4pPr>
              <a:defRPr>
                <a:latin typeface="Open Sans"/>
              </a:defRPr>
            </a:lvl4pPr>
            <a:lvl5pPr>
              <a:defRPr>
                <a:latin typeface="Open San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dirty="0"/>
          </a:p>
        </p:txBody>
      </p:sp>
      <p:sp>
        <p:nvSpPr>
          <p:cNvPr id="16" name="Subtitle 2"/>
          <p:cNvSpPr>
            <a:spLocks noGrp="1"/>
          </p:cNvSpPr>
          <p:nvPr>
            <p:ph type="subTitle" idx="13"/>
          </p:nvPr>
        </p:nvSpPr>
        <p:spPr>
          <a:xfrm>
            <a:off x="1907704" y="2852936"/>
            <a:ext cx="6840760" cy="504056"/>
          </a:xfrm>
        </p:spPr>
        <p:txBody>
          <a:bodyPr vert="horz" lIns="91440" tIns="45720" rIns="91440" bIns="45720" rtlCol="0" anchor="ctr">
            <a:normAutofit/>
          </a:bodyPr>
          <a:lstStyle>
            <a:lvl1pPr>
              <a:defRPr lang="id-ID" sz="2200" b="1" dirty="0">
                <a:solidFill>
                  <a:srgbClr val="0079B8"/>
                </a:solidFill>
                <a:latin typeface="Open Sans"/>
                <a:ea typeface="+mj-ea"/>
                <a:cs typeface="+mj-cs"/>
              </a:defRPr>
            </a:lvl1pPr>
          </a:lstStyle>
          <a:p>
            <a:pPr lvl="0">
              <a:spcBef>
                <a:spcPct val="0"/>
              </a:spcBef>
              <a:buNone/>
            </a:pPr>
            <a:r>
              <a:rPr lang="en-US" smtClean="0"/>
              <a:t>Click to edit Master subtitle style</a:t>
            </a:r>
            <a:endParaRPr lang="id-ID" dirty="0"/>
          </a:p>
        </p:txBody>
      </p:sp>
    </p:spTree>
    <p:extLst>
      <p:ext uri="{BB962C8B-B14F-4D97-AF65-F5344CB8AC3E}">
        <p14:creationId xmlns:p14="http://schemas.microsoft.com/office/powerpoint/2010/main" val="7618699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331640" y="4406901"/>
            <a:ext cx="7344816" cy="678284"/>
          </a:xfrm>
        </p:spPr>
        <p:txBody>
          <a:bodyPr anchor="t">
            <a:noAutofit/>
          </a:bodyPr>
          <a:lstStyle>
            <a:lvl1pPr algn="l">
              <a:defRPr sz="3000" b="1" cap="all"/>
            </a:lvl1pPr>
          </a:lstStyle>
          <a:p>
            <a:r>
              <a:rPr lang="en-US" smtClean="0"/>
              <a:t>Click to edit Master title style</a:t>
            </a:r>
            <a:endParaRPr lang="id-ID" dirty="0"/>
          </a:p>
        </p:txBody>
      </p:sp>
      <p:sp>
        <p:nvSpPr>
          <p:cNvPr id="3" name="Text Placeholder 2"/>
          <p:cNvSpPr>
            <a:spLocks noGrp="1"/>
          </p:cNvSpPr>
          <p:nvPr>
            <p:ph type="body" idx="1"/>
          </p:nvPr>
        </p:nvSpPr>
        <p:spPr>
          <a:xfrm>
            <a:off x="1331640" y="2906713"/>
            <a:ext cx="7344816"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EF9B71C-2D91-4D15-BAB7-ADA66F828B46}" type="datetimeFigureOut">
              <a:rPr lang="id-ID" smtClean="0"/>
              <a:pPr/>
              <a:t>14/12/2017</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5936489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sz="half" idx="1"/>
          </p:nvPr>
        </p:nvSpPr>
        <p:spPr>
          <a:xfrm>
            <a:off x="1619672" y="2636912"/>
            <a:ext cx="3456384" cy="3489251"/>
          </a:xfrm>
        </p:spPr>
        <p:txBody>
          <a:bodyPr>
            <a:normAutofit/>
          </a:bodyPr>
          <a:lstStyle>
            <a:lvl1pPr>
              <a:defRPr sz="20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dirty="0"/>
          </a:p>
        </p:txBody>
      </p:sp>
      <p:sp>
        <p:nvSpPr>
          <p:cNvPr id="4" name="Content Placeholder 3"/>
          <p:cNvSpPr>
            <a:spLocks noGrp="1"/>
          </p:cNvSpPr>
          <p:nvPr>
            <p:ph sz="half" idx="2"/>
          </p:nvPr>
        </p:nvSpPr>
        <p:spPr>
          <a:xfrm>
            <a:off x="5148064" y="2636912"/>
            <a:ext cx="3538736" cy="3489251"/>
          </a:xfrm>
        </p:spPr>
        <p:txBody>
          <a:bodyPr>
            <a:normAutofit/>
          </a:bodyPr>
          <a:lstStyle>
            <a:lvl1pPr>
              <a:defRPr sz="20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dirty="0"/>
          </a:p>
        </p:txBody>
      </p:sp>
      <p:sp>
        <p:nvSpPr>
          <p:cNvPr id="5" name="Date Placeholder 4"/>
          <p:cNvSpPr>
            <a:spLocks noGrp="1"/>
          </p:cNvSpPr>
          <p:nvPr>
            <p:ph type="dt" sz="half" idx="10"/>
          </p:nvPr>
        </p:nvSpPr>
        <p:spPr/>
        <p:txBody>
          <a:bodyPr/>
          <a:lstStyle/>
          <a:p>
            <a:fld id="{5EF9B71C-2D91-4D15-BAB7-ADA66F828B46}" type="datetimeFigureOut">
              <a:rPr lang="id-ID" smtClean="0"/>
              <a:pPr/>
              <a:t>14/12/2017</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40163279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19672" y="1484784"/>
            <a:ext cx="7067128" cy="1008112"/>
          </a:xfrm>
        </p:spPr>
        <p:txBody>
          <a:bodyPr/>
          <a:lstStyle>
            <a:lvl1pPr>
              <a:defRPr/>
            </a:lvl1pPr>
          </a:lstStyle>
          <a:p>
            <a:r>
              <a:rPr lang="en-US" smtClean="0"/>
              <a:t>Click to edit Master title style</a:t>
            </a:r>
            <a:endParaRPr lang="id-ID"/>
          </a:p>
        </p:txBody>
      </p:sp>
      <p:sp>
        <p:nvSpPr>
          <p:cNvPr id="3" name="Text Placeholder 2"/>
          <p:cNvSpPr>
            <a:spLocks noGrp="1"/>
          </p:cNvSpPr>
          <p:nvPr>
            <p:ph type="body" idx="1"/>
          </p:nvPr>
        </p:nvSpPr>
        <p:spPr>
          <a:xfrm>
            <a:off x="1619672" y="2132856"/>
            <a:ext cx="3456384" cy="639762"/>
          </a:xfrm>
        </p:spPr>
        <p:txBody>
          <a:bodyPr anchor="b">
            <a:no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619672" y="2708920"/>
            <a:ext cx="3456384" cy="3456384"/>
          </a:xfrm>
        </p:spPr>
        <p:txBody>
          <a:bodyPr>
            <a:normAutofit/>
          </a:bodyPr>
          <a:lstStyle>
            <a:lvl1pPr>
              <a:defRPr sz="2000"/>
            </a:lvl1pPr>
            <a:lvl2pPr>
              <a:defRPr sz="2000"/>
            </a:lvl2pPr>
            <a:lvl3pPr>
              <a:defRPr sz="2000"/>
            </a:lvl3pPr>
            <a:lvl4pPr>
              <a:defRPr sz="2000"/>
            </a:lvl4pPr>
            <a:lvl5pP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dirty="0"/>
          </a:p>
        </p:txBody>
      </p:sp>
      <p:sp>
        <p:nvSpPr>
          <p:cNvPr id="6" name="Content Placeholder 5"/>
          <p:cNvSpPr>
            <a:spLocks noGrp="1"/>
          </p:cNvSpPr>
          <p:nvPr>
            <p:ph sz="quarter" idx="4"/>
          </p:nvPr>
        </p:nvSpPr>
        <p:spPr>
          <a:xfrm>
            <a:off x="5220072" y="2708919"/>
            <a:ext cx="3466728" cy="3456385"/>
          </a:xfrm>
        </p:spPr>
        <p:txBody>
          <a:bodyPr>
            <a:normAutofit/>
          </a:bodyPr>
          <a:lstStyle>
            <a:lvl1pPr>
              <a:defRPr sz="2000"/>
            </a:lvl1pPr>
            <a:lvl2pPr>
              <a:defRPr sz="2000"/>
            </a:lvl2pPr>
            <a:lvl3pPr>
              <a:defRPr sz="2000"/>
            </a:lvl3pPr>
            <a:lvl4pPr>
              <a:defRPr sz="2000"/>
            </a:lvl4pPr>
            <a:lvl5pP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dirty="0"/>
          </a:p>
        </p:txBody>
      </p:sp>
      <p:sp>
        <p:nvSpPr>
          <p:cNvPr id="7" name="Date Placeholder 6"/>
          <p:cNvSpPr>
            <a:spLocks noGrp="1"/>
          </p:cNvSpPr>
          <p:nvPr>
            <p:ph type="dt" sz="half" idx="10"/>
          </p:nvPr>
        </p:nvSpPr>
        <p:spPr/>
        <p:txBody>
          <a:bodyPr/>
          <a:lstStyle/>
          <a:p>
            <a:fld id="{5EF9B71C-2D91-4D15-BAB7-ADA66F828B46}" type="datetimeFigureOut">
              <a:rPr lang="id-ID" smtClean="0"/>
              <a:pPr/>
              <a:t>14/12/2017</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F173735F-2667-4028-B606-D96AABD86FDB}" type="slidenum">
              <a:rPr lang="id-ID" smtClean="0"/>
              <a:pPr/>
              <a:t>‹#›</a:t>
            </a:fld>
            <a:endParaRPr lang="id-ID"/>
          </a:p>
        </p:txBody>
      </p:sp>
      <p:sp>
        <p:nvSpPr>
          <p:cNvPr id="10" name="Text Placeholder 2"/>
          <p:cNvSpPr>
            <a:spLocks noGrp="1"/>
          </p:cNvSpPr>
          <p:nvPr>
            <p:ph type="body" idx="13"/>
          </p:nvPr>
        </p:nvSpPr>
        <p:spPr>
          <a:xfrm>
            <a:off x="5220072" y="2132856"/>
            <a:ext cx="3456384" cy="639762"/>
          </a:xfrm>
        </p:spPr>
        <p:txBody>
          <a:bodyPr anchor="b">
            <a:no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Tree>
    <p:extLst>
      <p:ext uri="{BB962C8B-B14F-4D97-AF65-F5344CB8AC3E}">
        <p14:creationId xmlns:p14="http://schemas.microsoft.com/office/powerpoint/2010/main" val="13598559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Date Placeholder 2"/>
          <p:cNvSpPr>
            <a:spLocks noGrp="1"/>
          </p:cNvSpPr>
          <p:nvPr>
            <p:ph type="dt" sz="half" idx="10"/>
          </p:nvPr>
        </p:nvSpPr>
        <p:spPr/>
        <p:txBody>
          <a:bodyPr/>
          <a:lstStyle/>
          <a:p>
            <a:fld id="{5EF9B71C-2D91-4D15-BAB7-ADA66F828B46}" type="datetimeFigureOut">
              <a:rPr lang="id-ID" smtClean="0"/>
              <a:pPr/>
              <a:t>14/12/2017</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24355148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F9B71C-2D91-4D15-BAB7-ADA66F828B46}" type="datetimeFigureOut">
              <a:rPr lang="id-ID" smtClean="0"/>
              <a:pPr/>
              <a:t>14/12/2017</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F173735F-2667-4028-B606-D96AABD86FDB}" type="slidenum">
              <a:rPr lang="id-ID" smtClean="0"/>
              <a:pPr/>
              <a:t>‹#›</a:t>
            </a:fld>
            <a:endParaRPr lang="id-ID"/>
          </a:p>
        </p:txBody>
      </p:sp>
      <p:pic>
        <p:nvPicPr>
          <p:cNvPr id="5" name="Picture 1" descr="Background 03.jp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4763"/>
            <a:ext cx="9693629" cy="685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itle 1"/>
          <p:cNvSpPr>
            <a:spLocks noGrp="1"/>
          </p:cNvSpPr>
          <p:nvPr>
            <p:ph type="title"/>
          </p:nvPr>
        </p:nvSpPr>
        <p:spPr>
          <a:xfrm>
            <a:off x="1313250" y="2859881"/>
            <a:ext cx="7067128" cy="1143000"/>
          </a:xfrm>
        </p:spPr>
        <p:txBody>
          <a:bodyPr>
            <a:normAutofit/>
          </a:bodyPr>
          <a:lstStyle>
            <a:lvl1pPr>
              <a:defRPr sz="3200">
                <a:solidFill>
                  <a:schemeClr val="bg1"/>
                </a:solidFill>
              </a:defRPr>
            </a:lvl1pPr>
          </a:lstStyle>
          <a:p>
            <a:r>
              <a:rPr lang="en-US" smtClean="0"/>
              <a:t>Click to edit Master title style</a:t>
            </a:r>
            <a:endParaRPr lang="id-ID"/>
          </a:p>
        </p:txBody>
      </p:sp>
    </p:spTree>
    <p:extLst>
      <p:ext uri="{BB962C8B-B14F-4D97-AF65-F5344CB8AC3E}">
        <p14:creationId xmlns:p14="http://schemas.microsoft.com/office/powerpoint/2010/main" val="32736973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07704" y="1628800"/>
            <a:ext cx="6768752" cy="802010"/>
          </a:xfrm>
        </p:spPr>
        <p:txBody>
          <a:bodyPr anchor="b">
            <a:normAutofit/>
          </a:bodyPr>
          <a:lstStyle>
            <a:lvl1pPr algn="l">
              <a:defRPr sz="3000" b="1"/>
            </a:lvl1pPr>
          </a:lstStyle>
          <a:p>
            <a:r>
              <a:rPr lang="en-US" smtClean="0"/>
              <a:t>Click to edit Master title style</a:t>
            </a:r>
            <a:endParaRPr lang="id-ID"/>
          </a:p>
        </p:txBody>
      </p:sp>
      <p:sp>
        <p:nvSpPr>
          <p:cNvPr id="3" name="Content Placeholder 2"/>
          <p:cNvSpPr>
            <a:spLocks noGrp="1"/>
          </p:cNvSpPr>
          <p:nvPr>
            <p:ph idx="1"/>
          </p:nvPr>
        </p:nvSpPr>
        <p:spPr>
          <a:xfrm>
            <a:off x="1907705" y="2564904"/>
            <a:ext cx="3168352" cy="3672408"/>
          </a:xfrm>
        </p:spPr>
        <p:txBody>
          <a:bodyPr/>
          <a:lstStyle>
            <a:lvl1pPr>
              <a:defRPr sz="2000"/>
            </a:lvl1pPr>
            <a:lvl2pPr>
              <a:defRPr sz="20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dirty="0"/>
          </a:p>
        </p:txBody>
      </p:sp>
      <p:sp>
        <p:nvSpPr>
          <p:cNvPr id="4" name="Text Placeholder 3"/>
          <p:cNvSpPr>
            <a:spLocks noGrp="1"/>
          </p:cNvSpPr>
          <p:nvPr>
            <p:ph type="body" sz="half" idx="2"/>
          </p:nvPr>
        </p:nvSpPr>
        <p:spPr>
          <a:xfrm>
            <a:off x="5220072" y="2564904"/>
            <a:ext cx="3430017" cy="3672160"/>
          </a:xfrm>
        </p:spPr>
        <p:txBody>
          <a:bodyPr>
            <a:normAutofit/>
          </a:bodyPr>
          <a:lstStyle>
            <a:lvl1pPr marL="0" indent="0">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EF9B71C-2D91-4D15-BAB7-ADA66F828B46}" type="datetimeFigureOut">
              <a:rPr lang="id-ID" smtClean="0"/>
              <a:pPr/>
              <a:t>14/12/2017</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21617041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6884168" cy="566738"/>
          </a:xfrm>
        </p:spPr>
        <p:txBody>
          <a:bodyPr anchor="b"/>
          <a:lstStyle>
            <a:lvl1pPr algn="l">
              <a:defRPr sz="2000" b="1"/>
            </a:lvl1pPr>
          </a:lstStyle>
          <a:p>
            <a:r>
              <a:rPr lang="en-US" smtClean="0"/>
              <a:t>Click to edit Master title style</a:t>
            </a:r>
            <a:endParaRPr lang="id-ID"/>
          </a:p>
        </p:txBody>
      </p:sp>
      <p:sp>
        <p:nvSpPr>
          <p:cNvPr id="3" name="Picture Placeholder 2"/>
          <p:cNvSpPr>
            <a:spLocks noGrp="1"/>
          </p:cNvSpPr>
          <p:nvPr>
            <p:ph type="pic" idx="1"/>
          </p:nvPr>
        </p:nvSpPr>
        <p:spPr>
          <a:xfrm>
            <a:off x="1792288" y="1916832"/>
            <a:ext cx="6884168" cy="281074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id-ID"/>
          </a:p>
        </p:txBody>
      </p:sp>
      <p:sp>
        <p:nvSpPr>
          <p:cNvPr id="4" name="Text Placeholder 3"/>
          <p:cNvSpPr>
            <a:spLocks noGrp="1"/>
          </p:cNvSpPr>
          <p:nvPr>
            <p:ph type="body" sz="half" idx="2"/>
          </p:nvPr>
        </p:nvSpPr>
        <p:spPr>
          <a:xfrm>
            <a:off x="1792288" y="5367338"/>
            <a:ext cx="6884168"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EF9B71C-2D91-4D15-BAB7-ADA66F828B46}" type="datetimeFigureOut">
              <a:rPr lang="id-ID" smtClean="0"/>
              <a:pPr/>
              <a:t>14/12/2017</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31938146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4" name="Picture 1" descr="Background 02.jpg"/>
          <p:cNvPicPr>
            <a:picLocks noChangeAspect="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0" y="4764"/>
            <a:ext cx="9143999" cy="6464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p:cNvSpPr/>
          <p:nvPr/>
        </p:nvSpPr>
        <p:spPr>
          <a:xfrm>
            <a:off x="0" y="5157192"/>
            <a:ext cx="9143998" cy="1700808"/>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 name="Title Placeholder 1"/>
          <p:cNvSpPr>
            <a:spLocks noGrp="1"/>
          </p:cNvSpPr>
          <p:nvPr>
            <p:ph type="title"/>
          </p:nvPr>
        </p:nvSpPr>
        <p:spPr>
          <a:xfrm>
            <a:off x="1619672" y="1484784"/>
            <a:ext cx="7067128" cy="1143000"/>
          </a:xfrm>
          <a:prstGeom prst="rect">
            <a:avLst/>
          </a:prstGeom>
        </p:spPr>
        <p:txBody>
          <a:bodyPr vert="horz" lIns="91440" tIns="45720" rIns="91440" bIns="45720" rtlCol="0" anchor="ctr">
            <a:normAutofit/>
          </a:bodyPr>
          <a:lstStyle/>
          <a:p>
            <a:r>
              <a:rPr lang="en-US" smtClean="0"/>
              <a:t>Click to edit Master title style</a:t>
            </a:r>
            <a:endParaRPr lang="id-ID" dirty="0"/>
          </a:p>
        </p:txBody>
      </p:sp>
      <p:sp>
        <p:nvSpPr>
          <p:cNvPr id="3" name="Text Placeholder 2"/>
          <p:cNvSpPr>
            <a:spLocks noGrp="1"/>
          </p:cNvSpPr>
          <p:nvPr>
            <p:ph type="body" idx="1"/>
          </p:nvPr>
        </p:nvSpPr>
        <p:spPr>
          <a:xfrm>
            <a:off x="1619672" y="2636912"/>
            <a:ext cx="7067128" cy="348925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dirty="0"/>
          </a:p>
        </p:txBody>
      </p:sp>
      <p:sp>
        <p:nvSpPr>
          <p:cNvPr id="4" name="Date Placeholder 3"/>
          <p:cNvSpPr>
            <a:spLocks noGrp="1"/>
          </p:cNvSpPr>
          <p:nvPr>
            <p:ph type="dt" sz="half" idx="2"/>
          </p:nvPr>
        </p:nvSpPr>
        <p:spPr>
          <a:xfrm>
            <a:off x="457200" y="6453336"/>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F9B71C-2D91-4D15-BAB7-ADA66F828B46}" type="datetimeFigureOut">
              <a:rPr lang="id-ID" smtClean="0"/>
              <a:pPr/>
              <a:t>14/12/2017</a:t>
            </a:fld>
            <a:endParaRPr lang="id-ID"/>
          </a:p>
        </p:txBody>
      </p:sp>
      <p:sp>
        <p:nvSpPr>
          <p:cNvPr id="5" name="Footer Placeholder 4"/>
          <p:cNvSpPr>
            <a:spLocks noGrp="1"/>
          </p:cNvSpPr>
          <p:nvPr>
            <p:ph type="ftr" sz="quarter" idx="3"/>
          </p:nvPr>
        </p:nvSpPr>
        <p:spPr>
          <a:xfrm>
            <a:off x="3124200" y="6453336"/>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d-ID"/>
          </a:p>
        </p:txBody>
      </p:sp>
      <p:sp>
        <p:nvSpPr>
          <p:cNvPr id="6" name="Slide Number Placeholder 5"/>
          <p:cNvSpPr>
            <a:spLocks noGrp="1"/>
          </p:cNvSpPr>
          <p:nvPr>
            <p:ph type="sldNum" sz="quarter" idx="4"/>
          </p:nvPr>
        </p:nvSpPr>
        <p:spPr>
          <a:xfrm>
            <a:off x="6553200" y="6453336"/>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73735F-2667-4028-B606-D96AABD86FDB}" type="slidenum">
              <a:rPr lang="id-ID" smtClean="0"/>
              <a:pPr/>
              <a:t>‹#›</a:t>
            </a:fld>
            <a:endParaRPr lang="id-ID"/>
          </a:p>
        </p:txBody>
      </p:sp>
    </p:spTree>
    <p:extLst>
      <p:ext uri="{BB962C8B-B14F-4D97-AF65-F5344CB8AC3E}">
        <p14:creationId xmlns:p14="http://schemas.microsoft.com/office/powerpoint/2010/main" val="28189139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ctr" defTabSz="914400" rtl="0" eaLnBrk="1" latinLnBrk="0" hangingPunct="1">
        <a:spcBef>
          <a:spcPct val="0"/>
        </a:spcBef>
        <a:buNone/>
        <a:defRPr sz="3000" b="1" kern="1200">
          <a:solidFill>
            <a:srgbClr val="0079B8"/>
          </a:solidFill>
          <a:latin typeface="Open Sans"/>
          <a:ea typeface="+mj-ea"/>
          <a:cs typeface="+mj-cs"/>
        </a:defRPr>
      </a:lvl1pPr>
    </p:titleStyle>
    <p:bodyStyle>
      <a:lvl1pPr marL="342900" indent="-34290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12.png"/><Relationship Id="rId2" Type="http://schemas.openxmlformats.org/officeDocument/2006/relationships/diagramData" Target="../diagrams/data2.xml"/><Relationship Id="rId1" Type="http://schemas.openxmlformats.org/officeDocument/2006/relationships/slideLayout" Target="../slideLayouts/slideLayout1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5.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png"/><Relationship Id="rId1" Type="http://schemas.openxmlformats.org/officeDocument/2006/relationships/slideLayout" Target="../slideLayouts/slideLayout14.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3" Type="http://schemas.openxmlformats.org/officeDocument/2006/relationships/hyperlink" Target="https://articles.bplans.com/the-benefit-of-market-research/" TargetMode="External"/><Relationship Id="rId2" Type="http://schemas.openxmlformats.org/officeDocument/2006/relationships/hyperlink" Target="http://www.yourarticlelibrary.com/marketing/marketing-management/market-research-meaning-definition-and-objectives-of-market-research/27947" TargetMode="External"/><Relationship Id="rId1" Type="http://schemas.openxmlformats.org/officeDocument/2006/relationships/slideLayout" Target="../slideLayouts/slideLayout14.xml"/><Relationship Id="rId5" Type="http://schemas.openxmlformats.org/officeDocument/2006/relationships/hyperlink" Target="https://www.thebalance.com/creative-thinking-definition-with-examples-2063744" TargetMode="External"/><Relationship Id="rId4" Type="http://schemas.openxmlformats.org/officeDocument/2006/relationships/hyperlink" Target="http://www.innovationmanagement.se/imtool-articles/the-basics-of-creative-problem-solving-cps/"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asil gambar untuk ideation icon transpare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0" y="3864684"/>
            <a:ext cx="3429000" cy="2629714"/>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p:nvPr/>
        </p:nvSpPr>
        <p:spPr>
          <a:xfrm>
            <a:off x="2045794" y="3436928"/>
            <a:ext cx="184731" cy="584775"/>
          </a:xfrm>
          <a:prstGeom prst="rect">
            <a:avLst/>
          </a:prstGeom>
        </p:spPr>
        <p:txBody>
          <a:bodyPr wrap="none">
            <a:spAutoFit/>
          </a:bodyPr>
          <a:lstStyle/>
          <a:p>
            <a:endParaRPr lang="id-ID" sz="3200" dirty="0"/>
          </a:p>
        </p:txBody>
      </p:sp>
      <p:grpSp>
        <p:nvGrpSpPr>
          <p:cNvPr id="11" name="Group 10"/>
          <p:cNvGrpSpPr/>
          <p:nvPr/>
        </p:nvGrpSpPr>
        <p:grpSpPr>
          <a:xfrm>
            <a:off x="2811990" y="3572297"/>
            <a:ext cx="1907596" cy="1042375"/>
            <a:chOff x="3804379" y="5085184"/>
            <a:chExt cx="1907596" cy="1042375"/>
          </a:xfrm>
        </p:grpSpPr>
        <p:sp>
          <p:nvSpPr>
            <p:cNvPr id="12" name="TextBox 11"/>
            <p:cNvSpPr txBox="1"/>
            <p:nvPr/>
          </p:nvSpPr>
          <p:spPr>
            <a:xfrm>
              <a:off x="5527245" y="5085184"/>
              <a:ext cx="184730" cy="584775"/>
            </a:xfrm>
            <a:prstGeom prst="rect">
              <a:avLst/>
            </a:prstGeom>
            <a:noFill/>
          </p:spPr>
          <p:txBody>
            <a:bodyPr wrap="none" rtlCol="0">
              <a:spAutoFit/>
            </a:bodyPr>
            <a:lstStyle/>
            <a:p>
              <a:pPr algn="ctr"/>
              <a:endParaRPr lang="id-ID" sz="3200" dirty="0">
                <a:latin typeface="Eras Demi ITC" pitchFamily="34" charset="0"/>
              </a:endParaRPr>
            </a:p>
          </p:txBody>
        </p:sp>
        <p:sp>
          <p:nvSpPr>
            <p:cNvPr id="13" name="TextBox 12"/>
            <p:cNvSpPr txBox="1"/>
            <p:nvPr/>
          </p:nvSpPr>
          <p:spPr>
            <a:xfrm>
              <a:off x="3804379" y="5542784"/>
              <a:ext cx="184731" cy="584775"/>
            </a:xfrm>
            <a:prstGeom prst="rect">
              <a:avLst/>
            </a:prstGeom>
            <a:noFill/>
          </p:spPr>
          <p:txBody>
            <a:bodyPr wrap="none" rtlCol="0">
              <a:spAutoFit/>
            </a:bodyPr>
            <a:lstStyle/>
            <a:p>
              <a:endParaRPr lang="id-ID" sz="3200" dirty="0">
                <a:latin typeface="Eras Demi ITC" pitchFamily="34" charset="0"/>
              </a:endParaRPr>
            </a:p>
          </p:txBody>
        </p:sp>
      </p:grpSp>
      <p:sp>
        <p:nvSpPr>
          <p:cNvPr id="7" name="TextBox 6"/>
          <p:cNvSpPr txBox="1"/>
          <p:nvPr/>
        </p:nvSpPr>
        <p:spPr>
          <a:xfrm>
            <a:off x="2051720" y="2926685"/>
            <a:ext cx="5112297" cy="1200329"/>
          </a:xfrm>
          <a:prstGeom prst="rect">
            <a:avLst/>
          </a:prstGeom>
          <a:noFill/>
        </p:spPr>
        <p:txBody>
          <a:bodyPr wrap="none" rtlCol="0">
            <a:spAutoFit/>
          </a:bodyPr>
          <a:lstStyle/>
          <a:p>
            <a:pPr algn="ctr"/>
            <a:r>
              <a:rPr lang="id-ID" sz="3600" dirty="0" smtClean="0">
                <a:latin typeface="Eras Demi ITC" pitchFamily="34" charset="0"/>
              </a:rPr>
              <a:t>“Ideation</a:t>
            </a:r>
          </a:p>
          <a:p>
            <a:pPr algn="ctr"/>
            <a:r>
              <a:rPr lang="id-ID" sz="3600" dirty="0" smtClean="0">
                <a:latin typeface="Eras Demi ITC" pitchFamily="34" charset="0"/>
              </a:rPr>
              <a:t>&amp; Market Research” (S)</a:t>
            </a:r>
          </a:p>
        </p:txBody>
      </p:sp>
      <p:sp>
        <p:nvSpPr>
          <p:cNvPr id="9" name="Rectangle 7"/>
          <p:cNvSpPr>
            <a:spLocks noChangeArrowheads="1"/>
          </p:cNvSpPr>
          <p:nvPr/>
        </p:nvSpPr>
        <p:spPr bwMode="auto">
          <a:xfrm>
            <a:off x="1763688" y="1844824"/>
            <a:ext cx="8497888" cy="935038"/>
          </a:xfrm>
          <a:prstGeom prst="rect">
            <a:avLst/>
          </a:prstGeom>
          <a:noFill/>
          <a:ln w="9525">
            <a:noFill/>
            <a:miter lim="800000"/>
            <a:headEnd/>
            <a:tailEnd/>
          </a:ln>
        </p:spPr>
        <p:txBody>
          <a:bodyPr/>
          <a:lstStyle/>
          <a:p>
            <a:pPr>
              <a:spcBef>
                <a:spcPct val="20000"/>
              </a:spcBef>
              <a:tabLst>
                <a:tab pos="1320800" algn="l"/>
              </a:tabLst>
            </a:pPr>
            <a:r>
              <a:rPr lang="en-US" sz="2400" dirty="0">
                <a:cs typeface="Arial" pitchFamily="34" charset="0"/>
              </a:rPr>
              <a:t>Course		: </a:t>
            </a:r>
            <a:r>
              <a:rPr lang="en-US" sz="2400" dirty="0" smtClean="0"/>
              <a:t>EN</a:t>
            </a:r>
            <a:r>
              <a:rPr lang="id-ID" sz="2400" dirty="0" smtClean="0"/>
              <a:t>TR6003</a:t>
            </a:r>
            <a:r>
              <a:rPr lang="en-US" sz="2400" dirty="0" smtClean="0">
                <a:cs typeface="Arial" pitchFamily="34" charset="0"/>
              </a:rPr>
              <a:t> – Entrepreneurship 1</a:t>
            </a:r>
            <a:endParaRPr lang="en-US" sz="2400" dirty="0">
              <a:cs typeface="Arial" pitchFamily="34" charset="0"/>
            </a:endParaRPr>
          </a:p>
        </p:txBody>
      </p:sp>
      <p:sp>
        <p:nvSpPr>
          <p:cNvPr id="14" name="Rectangle 13"/>
          <p:cNvSpPr/>
          <p:nvPr/>
        </p:nvSpPr>
        <p:spPr>
          <a:xfrm>
            <a:off x="1584176" y="4748951"/>
            <a:ext cx="4572000" cy="1200329"/>
          </a:xfrm>
          <a:prstGeom prst="rect">
            <a:avLst/>
          </a:prstGeom>
        </p:spPr>
        <p:txBody>
          <a:bodyPr>
            <a:spAutoFit/>
          </a:bodyPr>
          <a:lstStyle/>
          <a:p>
            <a:pPr algn="ctr"/>
            <a:r>
              <a:rPr lang="en-AU" sz="3600" dirty="0" smtClean="0">
                <a:latin typeface="Eras Demi ITC" pitchFamily="34" charset="0"/>
              </a:rPr>
              <a:t>Session </a:t>
            </a:r>
            <a:r>
              <a:rPr lang="id-ID" sz="3600" dirty="0" smtClean="0">
                <a:latin typeface="Eras Demi ITC" pitchFamily="34" charset="0"/>
              </a:rPr>
              <a:t>2</a:t>
            </a:r>
            <a:endParaRPr lang="en-AU" sz="3600" dirty="0" smtClean="0">
              <a:latin typeface="Eras Demi ITC" pitchFamily="34" charset="0"/>
            </a:endParaRPr>
          </a:p>
          <a:p>
            <a:pPr algn="ctr"/>
            <a:r>
              <a:rPr lang="en-AU" sz="3600" dirty="0" smtClean="0">
                <a:latin typeface="Eras Demi ITC" pitchFamily="34" charset="0"/>
              </a:rPr>
              <a:t>F2F</a:t>
            </a:r>
            <a:endParaRPr lang="en-US" sz="3600" dirty="0">
              <a:latin typeface="Eras Demi ITC" pitchFamily="34" charset="0"/>
            </a:endParaRPr>
          </a:p>
        </p:txBody>
      </p:sp>
      <p:sp>
        <p:nvSpPr>
          <p:cNvPr id="16" name="Rectangle 15"/>
          <p:cNvSpPr/>
          <p:nvPr/>
        </p:nvSpPr>
        <p:spPr>
          <a:xfrm>
            <a:off x="1779506" y="2165592"/>
            <a:ext cx="4250010" cy="461665"/>
          </a:xfrm>
          <a:prstGeom prst="rect">
            <a:avLst/>
          </a:prstGeom>
        </p:spPr>
        <p:txBody>
          <a:bodyPr wrap="none">
            <a:spAutoFit/>
          </a:bodyPr>
          <a:lstStyle/>
          <a:p>
            <a:pPr>
              <a:spcBef>
                <a:spcPct val="20000"/>
              </a:spcBef>
              <a:tabLst>
                <a:tab pos="1320800" algn="l"/>
              </a:tabLst>
            </a:pPr>
            <a:r>
              <a:rPr lang="en-US" sz="2400" dirty="0" smtClean="0">
                <a:cs typeface="Arial" pitchFamily="34" charset="0"/>
              </a:rPr>
              <a:t>Year		: September 201</a:t>
            </a:r>
            <a:r>
              <a:rPr lang="id-ID" sz="2400" dirty="0" smtClean="0">
                <a:cs typeface="Arial" pitchFamily="34" charset="0"/>
              </a:rPr>
              <a:t>7</a:t>
            </a:r>
            <a:endParaRPr lang="en-US" sz="2400" dirty="0">
              <a:cs typeface="Arial" pitchFamily="34" charset="0"/>
            </a:endParaRPr>
          </a:p>
        </p:txBody>
      </p:sp>
    </p:spTree>
    <p:extLst>
      <p:ext uri="{BB962C8B-B14F-4D97-AF65-F5344CB8AC3E}">
        <p14:creationId xmlns:p14="http://schemas.microsoft.com/office/powerpoint/2010/main" val="420442114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304800" y="838200"/>
            <a:ext cx="8229600" cy="1066800"/>
          </a:xfrm>
        </p:spPr>
        <p:txBody>
          <a:bodyPr/>
          <a:lstStyle/>
          <a:p>
            <a:pPr algn="r"/>
            <a:r>
              <a:rPr lang="en-US" dirty="0" smtClean="0">
                <a:latin typeface="Verdana" pitchFamily="34" charset="0"/>
                <a:ea typeface="Verdana" pitchFamily="34" charset="0"/>
                <a:cs typeface="Verdana" pitchFamily="34" charset="0"/>
              </a:rPr>
              <a:t>Type of Market</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418150496"/>
              </p:ext>
            </p:extLst>
          </p:nvPr>
        </p:nvGraphicFramePr>
        <p:xfrm>
          <a:off x="1676400" y="1981200"/>
          <a:ext cx="6400800" cy="38401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10468128"/>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4" descr="2011-10-19 2 Value Proposition.jpg"/>
          <p:cNvPicPr>
            <a:picLocks noChangeAspect="1"/>
          </p:cNvPicPr>
          <p:nvPr/>
        </p:nvPicPr>
        <p:blipFill>
          <a:blip r:embed="rId2"/>
          <a:srcRect/>
          <a:stretch>
            <a:fillRect/>
          </a:stretch>
        </p:blipFill>
        <p:spPr bwMode="auto">
          <a:xfrm>
            <a:off x="1143000" y="1371600"/>
            <a:ext cx="7162800" cy="3236913"/>
          </a:xfrm>
          <a:prstGeom prst="rect">
            <a:avLst/>
          </a:prstGeom>
          <a:noFill/>
          <a:ln w="9525">
            <a:noFill/>
            <a:miter lim="800000"/>
            <a:headEnd/>
            <a:tailEnd/>
          </a:ln>
        </p:spPr>
      </p:pic>
      <p:sp>
        <p:nvSpPr>
          <p:cNvPr id="16387" name="Content Placeholder 2"/>
          <p:cNvSpPr>
            <a:spLocks noGrp="1"/>
          </p:cNvSpPr>
          <p:nvPr>
            <p:ph idx="1"/>
          </p:nvPr>
        </p:nvSpPr>
        <p:spPr>
          <a:xfrm>
            <a:off x="1371600" y="4753302"/>
            <a:ext cx="6934200" cy="1600200"/>
          </a:xfrm>
          <a:noFill/>
        </p:spPr>
        <p:txBody>
          <a:bodyPr>
            <a:normAutofit/>
          </a:bodyPr>
          <a:lstStyle/>
          <a:p>
            <a:pPr marL="0" indent="0" algn="ctr">
              <a:buFont typeface="Arial" charset="0"/>
              <a:buNone/>
            </a:pPr>
            <a:r>
              <a:rPr lang="en-US" sz="1800" dirty="0" smtClean="0">
                <a:latin typeface="Verdana" pitchFamily="34" charset="0"/>
                <a:ea typeface="Verdana" pitchFamily="34" charset="0"/>
                <a:cs typeface="Verdana" pitchFamily="34" charset="0"/>
              </a:rPr>
              <a:t>The </a:t>
            </a:r>
            <a:r>
              <a:rPr lang="id-ID" sz="1800" b="1" i="1" dirty="0" smtClean="0">
                <a:latin typeface="Verdana" pitchFamily="34" charset="0"/>
                <a:ea typeface="Verdana" pitchFamily="34" charset="0"/>
                <a:cs typeface="Verdana" pitchFamily="34" charset="0"/>
              </a:rPr>
              <a:t>V</a:t>
            </a:r>
            <a:r>
              <a:rPr lang="en-US" sz="1800" b="1" i="1" dirty="0" err="1" smtClean="0">
                <a:latin typeface="Verdana" pitchFamily="34" charset="0"/>
                <a:ea typeface="Verdana" pitchFamily="34" charset="0"/>
                <a:cs typeface="Verdana" pitchFamily="34" charset="0"/>
              </a:rPr>
              <a:t>alue</a:t>
            </a:r>
            <a:r>
              <a:rPr lang="en-US" sz="1800" b="1" i="1" dirty="0" smtClean="0">
                <a:latin typeface="Verdana" pitchFamily="34" charset="0"/>
                <a:ea typeface="Verdana" pitchFamily="34" charset="0"/>
                <a:cs typeface="Verdana" pitchFamily="34" charset="0"/>
              </a:rPr>
              <a:t> Propositions </a:t>
            </a:r>
            <a:r>
              <a:rPr lang="en-US" sz="1800" dirty="0" smtClean="0">
                <a:latin typeface="Verdana" pitchFamily="34" charset="0"/>
                <a:ea typeface="Verdana" pitchFamily="34" charset="0"/>
                <a:cs typeface="Verdana" pitchFamily="34" charset="0"/>
              </a:rPr>
              <a:t>building block describes the </a:t>
            </a:r>
            <a:r>
              <a:rPr lang="en-US" sz="1800" i="1" dirty="0" smtClean="0">
                <a:latin typeface="Verdana" pitchFamily="34" charset="0"/>
                <a:ea typeface="Verdana" pitchFamily="34" charset="0"/>
                <a:cs typeface="Verdana" pitchFamily="34" charset="0"/>
              </a:rPr>
              <a:t>bundle of product services that create value </a:t>
            </a:r>
            <a:r>
              <a:rPr lang="en-US" sz="1800" dirty="0" smtClean="0">
                <a:latin typeface="Verdana" pitchFamily="34" charset="0"/>
                <a:ea typeface="Verdana" pitchFamily="34" charset="0"/>
                <a:cs typeface="Verdana" pitchFamily="34" charset="0"/>
              </a:rPr>
              <a:t>of a specific Customer Segment </a:t>
            </a:r>
          </a:p>
        </p:txBody>
      </p:sp>
      <p:sp>
        <p:nvSpPr>
          <p:cNvPr id="7" name="Title 1"/>
          <p:cNvSpPr txBox="1">
            <a:spLocks/>
          </p:cNvSpPr>
          <p:nvPr/>
        </p:nvSpPr>
        <p:spPr bwMode="auto">
          <a:xfrm>
            <a:off x="228600" y="609600"/>
            <a:ext cx="8229600" cy="1143000"/>
          </a:xfrm>
          <a:prstGeom prst="rect">
            <a:avLst/>
          </a:prstGeom>
          <a:noFill/>
          <a:ln w="9525">
            <a:noFill/>
            <a:miter lim="800000"/>
            <a:headEnd/>
            <a:tailEnd/>
          </a:ln>
        </p:spPr>
        <p:txBody>
          <a:bodyPr anchor="ctr"/>
          <a:lstStyle/>
          <a:p>
            <a:pPr algn="r" eaLnBrk="0" hangingPunct="0">
              <a:defRPr/>
            </a:pPr>
            <a:r>
              <a:rPr lang="en-US" sz="2400" b="1" dirty="0">
                <a:latin typeface="Verdana" pitchFamily="34" charset="0"/>
                <a:ea typeface="Verdana" pitchFamily="34" charset="0"/>
                <a:cs typeface="Verdana" pitchFamily="34" charset="0"/>
              </a:rPr>
              <a:t>Value Proposition (VP)</a:t>
            </a:r>
          </a:p>
        </p:txBody>
      </p:sp>
    </p:spTree>
    <p:extLst>
      <p:ext uri="{BB962C8B-B14F-4D97-AF65-F5344CB8AC3E}">
        <p14:creationId xmlns:p14="http://schemas.microsoft.com/office/powerpoint/2010/main" val="3098589164"/>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304800" y="762000"/>
            <a:ext cx="8229600" cy="914400"/>
          </a:xfrm>
        </p:spPr>
        <p:txBody>
          <a:bodyPr>
            <a:normAutofit/>
          </a:bodyPr>
          <a:lstStyle/>
          <a:p>
            <a:pPr algn="r"/>
            <a:r>
              <a:rPr lang="en-US" sz="1800" dirty="0" smtClean="0">
                <a:latin typeface="Verdana" pitchFamily="34" charset="0"/>
                <a:ea typeface="Verdana" pitchFamily="34" charset="0"/>
                <a:cs typeface="Verdana" pitchFamily="34" charset="0"/>
              </a:rPr>
              <a:t>What Value do</a:t>
            </a:r>
            <a:r>
              <a:rPr lang="id-ID" sz="1800" dirty="0" smtClean="0">
                <a:latin typeface="Verdana" pitchFamily="34" charset="0"/>
                <a:ea typeface="Verdana" pitchFamily="34" charset="0"/>
                <a:cs typeface="Verdana" pitchFamily="34" charset="0"/>
              </a:rPr>
              <a:t/>
            </a:r>
            <a:br>
              <a:rPr lang="id-ID" sz="1800" dirty="0" smtClean="0">
                <a:latin typeface="Verdana" pitchFamily="34" charset="0"/>
                <a:ea typeface="Verdana" pitchFamily="34" charset="0"/>
                <a:cs typeface="Verdana" pitchFamily="34" charset="0"/>
              </a:rPr>
            </a:br>
            <a:r>
              <a:rPr lang="en-US" sz="1800" dirty="0" smtClean="0">
                <a:latin typeface="Verdana" pitchFamily="34" charset="0"/>
                <a:ea typeface="Verdana" pitchFamily="34" charset="0"/>
                <a:cs typeface="Verdana" pitchFamily="34" charset="0"/>
              </a:rPr>
              <a:t>We Deliver to The Customers?</a:t>
            </a:r>
            <a:br>
              <a:rPr lang="en-US" sz="1800" dirty="0" smtClean="0">
                <a:latin typeface="Verdana" pitchFamily="34" charset="0"/>
                <a:ea typeface="Verdana" pitchFamily="34" charset="0"/>
                <a:cs typeface="Verdana" pitchFamily="34" charset="0"/>
              </a:rPr>
            </a:br>
            <a:endParaRPr lang="en-US" sz="1800" dirty="0" smtClean="0">
              <a:latin typeface="Verdana" pitchFamily="34" charset="0"/>
              <a:ea typeface="Verdana" pitchFamily="34" charset="0"/>
              <a:cs typeface="Verdana"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2242881777"/>
              </p:ext>
            </p:extLst>
          </p:nvPr>
        </p:nvGraphicFramePr>
        <p:xfrm>
          <a:off x="3905240" y="1524000"/>
          <a:ext cx="4552960" cy="47053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074" name="Picture 2" descr="Gambar terkait"/>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85683" y="2743200"/>
            <a:ext cx="1914717" cy="1981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2344454"/>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3" descr="2011-10-19 4 Custumer Relationships.jpg"/>
          <p:cNvPicPr>
            <a:picLocks noChangeAspect="1"/>
          </p:cNvPicPr>
          <p:nvPr/>
        </p:nvPicPr>
        <p:blipFill>
          <a:blip r:embed="rId2"/>
          <a:srcRect/>
          <a:stretch>
            <a:fillRect/>
          </a:stretch>
        </p:blipFill>
        <p:spPr bwMode="auto">
          <a:xfrm>
            <a:off x="1624013" y="1447800"/>
            <a:ext cx="6453187" cy="3644900"/>
          </a:xfrm>
          <a:prstGeom prst="rect">
            <a:avLst/>
          </a:prstGeom>
          <a:noFill/>
          <a:ln w="9525">
            <a:noFill/>
            <a:miter lim="800000"/>
            <a:headEnd/>
            <a:tailEnd/>
          </a:ln>
        </p:spPr>
      </p:pic>
      <p:sp>
        <p:nvSpPr>
          <p:cNvPr id="20483" name="Title 1"/>
          <p:cNvSpPr>
            <a:spLocks noGrp="1"/>
          </p:cNvSpPr>
          <p:nvPr>
            <p:ph type="title"/>
          </p:nvPr>
        </p:nvSpPr>
        <p:spPr>
          <a:xfrm>
            <a:off x="457200" y="457200"/>
            <a:ext cx="8229600" cy="1143000"/>
          </a:xfrm>
        </p:spPr>
        <p:txBody>
          <a:bodyPr>
            <a:normAutofit/>
          </a:bodyPr>
          <a:lstStyle/>
          <a:p>
            <a:pPr algn="r"/>
            <a:r>
              <a:rPr lang="en-US" sz="2400" dirty="0" smtClean="0">
                <a:latin typeface="Verdana" pitchFamily="34" charset="0"/>
                <a:ea typeface="Verdana" pitchFamily="34" charset="0"/>
                <a:cs typeface="Verdana" pitchFamily="34" charset="0"/>
              </a:rPr>
              <a:t>Customer</a:t>
            </a:r>
            <a:r>
              <a:rPr lang="id-ID" sz="2400" dirty="0" smtClean="0">
                <a:latin typeface="Verdana" pitchFamily="34" charset="0"/>
                <a:ea typeface="Verdana" pitchFamily="34" charset="0"/>
                <a:cs typeface="Verdana" pitchFamily="34" charset="0"/>
              </a:rPr>
              <a:t/>
            </a:r>
            <a:br>
              <a:rPr lang="id-ID" sz="2400" dirty="0" smtClean="0">
                <a:latin typeface="Verdana" pitchFamily="34" charset="0"/>
                <a:ea typeface="Verdana" pitchFamily="34" charset="0"/>
                <a:cs typeface="Verdana" pitchFamily="34" charset="0"/>
              </a:rPr>
            </a:br>
            <a:r>
              <a:rPr lang="en-US" sz="2400" dirty="0" smtClean="0">
                <a:latin typeface="Verdana" pitchFamily="34" charset="0"/>
                <a:ea typeface="Verdana" pitchFamily="34" charset="0"/>
                <a:cs typeface="Verdana" pitchFamily="34" charset="0"/>
              </a:rPr>
              <a:t>Relationships (CR)</a:t>
            </a:r>
          </a:p>
        </p:txBody>
      </p:sp>
      <p:sp>
        <p:nvSpPr>
          <p:cNvPr id="20484" name="Content Placeholder 2"/>
          <p:cNvSpPr>
            <a:spLocks noGrp="1"/>
          </p:cNvSpPr>
          <p:nvPr>
            <p:ph idx="1"/>
          </p:nvPr>
        </p:nvSpPr>
        <p:spPr>
          <a:xfrm>
            <a:off x="1624013" y="5181600"/>
            <a:ext cx="6453188" cy="1143000"/>
          </a:xfrm>
          <a:noFill/>
        </p:spPr>
        <p:txBody>
          <a:bodyPr>
            <a:normAutofit/>
          </a:bodyPr>
          <a:lstStyle/>
          <a:p>
            <a:pPr marL="0" indent="0" algn="ctr">
              <a:buFont typeface="Arial" charset="0"/>
              <a:buNone/>
            </a:pPr>
            <a:r>
              <a:rPr lang="en-US" sz="1800" dirty="0" smtClean="0">
                <a:latin typeface="Verdana" pitchFamily="34" charset="0"/>
                <a:ea typeface="Verdana" pitchFamily="34" charset="0"/>
                <a:cs typeface="Verdana" pitchFamily="34" charset="0"/>
              </a:rPr>
              <a:t>The </a:t>
            </a:r>
            <a:r>
              <a:rPr lang="en-US" sz="1800" b="1" i="1" dirty="0" smtClean="0">
                <a:latin typeface="Verdana" pitchFamily="34" charset="0"/>
                <a:ea typeface="Verdana" pitchFamily="34" charset="0"/>
                <a:cs typeface="Verdana" pitchFamily="34" charset="0"/>
              </a:rPr>
              <a:t>Customer Relationships</a:t>
            </a:r>
            <a:r>
              <a:rPr lang="en-US" sz="1800" dirty="0" smtClean="0">
                <a:latin typeface="Verdana" pitchFamily="34" charset="0"/>
                <a:ea typeface="Verdana" pitchFamily="34" charset="0"/>
                <a:cs typeface="Verdana" pitchFamily="34" charset="0"/>
              </a:rPr>
              <a:t> building block describes </a:t>
            </a:r>
            <a:r>
              <a:rPr lang="en-US" sz="1800" i="1" dirty="0" smtClean="0">
                <a:latin typeface="Verdana" pitchFamily="34" charset="0"/>
                <a:ea typeface="Verdana" pitchFamily="34" charset="0"/>
                <a:cs typeface="Verdana" pitchFamily="34" charset="0"/>
              </a:rPr>
              <a:t>the types of relationship a company establishes </a:t>
            </a:r>
            <a:r>
              <a:rPr lang="en-US" sz="1800" dirty="0" smtClean="0">
                <a:latin typeface="Verdana" pitchFamily="34" charset="0"/>
                <a:ea typeface="Verdana" pitchFamily="34" charset="0"/>
                <a:cs typeface="Verdana" pitchFamily="34" charset="0"/>
              </a:rPr>
              <a:t>with specific customer  segments</a:t>
            </a:r>
          </a:p>
        </p:txBody>
      </p:sp>
    </p:spTree>
    <p:extLst>
      <p:ext uri="{BB962C8B-B14F-4D97-AF65-F5344CB8AC3E}">
        <p14:creationId xmlns:p14="http://schemas.microsoft.com/office/powerpoint/2010/main" val="2981137414"/>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501650"/>
            <a:ext cx="8229600" cy="1098550"/>
          </a:xfrm>
        </p:spPr>
        <p:txBody>
          <a:bodyPr>
            <a:noAutofit/>
          </a:bodyPr>
          <a:lstStyle/>
          <a:p>
            <a:pPr algn="r">
              <a:defRPr/>
            </a:pPr>
            <a:r>
              <a:rPr lang="en-US" sz="2400" dirty="0" smtClean="0">
                <a:solidFill>
                  <a:schemeClr val="tx1"/>
                </a:solidFill>
                <a:latin typeface="Verdana" pitchFamily="34" charset="0"/>
                <a:ea typeface="Verdana" pitchFamily="34" charset="0"/>
                <a:cs typeface="Verdana" pitchFamily="34" charset="0"/>
              </a:rPr>
              <a:t> Type of Relationship</a:t>
            </a:r>
            <a:r>
              <a:rPr lang="id-ID" sz="2400" dirty="0" smtClean="0">
                <a:solidFill>
                  <a:schemeClr val="tx1"/>
                </a:solidFill>
                <a:latin typeface="Verdana" pitchFamily="34" charset="0"/>
                <a:ea typeface="Verdana" pitchFamily="34" charset="0"/>
                <a:cs typeface="Verdana" pitchFamily="34" charset="0"/>
              </a:rPr>
              <a:t/>
            </a:r>
            <a:br>
              <a:rPr lang="id-ID" sz="2400" dirty="0" smtClean="0">
                <a:solidFill>
                  <a:schemeClr val="tx1"/>
                </a:solidFill>
                <a:latin typeface="Verdana" pitchFamily="34" charset="0"/>
                <a:ea typeface="Verdana" pitchFamily="34" charset="0"/>
                <a:cs typeface="Verdana" pitchFamily="34" charset="0"/>
              </a:rPr>
            </a:br>
            <a:r>
              <a:rPr lang="en-US" sz="2400" dirty="0" smtClean="0">
                <a:solidFill>
                  <a:schemeClr val="tx1"/>
                </a:solidFill>
                <a:latin typeface="Verdana" pitchFamily="34" charset="0"/>
                <a:ea typeface="Verdana" pitchFamily="34" charset="0"/>
                <a:cs typeface="Verdana" pitchFamily="34" charset="0"/>
              </a:rPr>
              <a:t>of Customer Segments </a:t>
            </a:r>
            <a:endParaRPr lang="en-US" sz="2400" dirty="0">
              <a:solidFill>
                <a:schemeClr val="tx1"/>
              </a:solidFill>
              <a:latin typeface="Verdana" pitchFamily="34" charset="0"/>
              <a:ea typeface="Verdana" pitchFamily="34" charset="0"/>
              <a:cs typeface="Verdana" pitchFamily="34" charset="0"/>
            </a:endParaRPr>
          </a:p>
        </p:txBody>
      </p:sp>
      <p:graphicFrame>
        <p:nvGraphicFramePr>
          <p:cNvPr id="7" name="Content Placeholder 6"/>
          <p:cNvGraphicFramePr>
            <a:graphicFrameLocks noGrp="1"/>
          </p:cNvGraphicFramePr>
          <p:nvPr>
            <p:ph sz="quarter" idx="2"/>
            <p:extLst>
              <p:ext uri="{D42A27DB-BD31-4B8C-83A1-F6EECF244321}">
                <p14:modId xmlns:p14="http://schemas.microsoft.com/office/powerpoint/2010/main" val="2806947285"/>
              </p:ext>
            </p:extLst>
          </p:nvPr>
        </p:nvGraphicFramePr>
        <p:xfrm>
          <a:off x="304800" y="1752600"/>
          <a:ext cx="8315356" cy="40421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0445946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7076320" y="457200"/>
            <a:ext cx="1686680" cy="830997"/>
          </a:xfrm>
          <a:prstGeom prst="rect">
            <a:avLst/>
          </a:prstGeom>
          <a:noFill/>
        </p:spPr>
        <p:txBody>
          <a:bodyPr wrap="none" rtlCol="0">
            <a:spAutoFit/>
          </a:bodyPr>
          <a:lstStyle/>
          <a:p>
            <a:pPr algn="r"/>
            <a:r>
              <a:rPr lang="id-ID" sz="2400" b="1" dirty="0" smtClean="0">
                <a:latin typeface="Verdana" pitchFamily="34" charset="0"/>
                <a:ea typeface="Verdana" pitchFamily="34" charset="0"/>
                <a:cs typeface="Verdana" pitchFamily="34" charset="0"/>
              </a:rPr>
              <a:t>Creative</a:t>
            </a:r>
          </a:p>
          <a:p>
            <a:pPr algn="r"/>
            <a:r>
              <a:rPr lang="id-ID" sz="2400" b="1" dirty="0" smtClean="0">
                <a:latin typeface="Verdana" pitchFamily="34" charset="0"/>
                <a:ea typeface="Verdana" pitchFamily="34" charset="0"/>
                <a:cs typeface="Verdana" pitchFamily="34" charset="0"/>
              </a:rPr>
              <a:t>Thinking</a:t>
            </a:r>
            <a:endParaRPr lang="id-ID" sz="2400" b="1" dirty="0">
              <a:latin typeface="Verdana" pitchFamily="34" charset="0"/>
              <a:ea typeface="Verdana" pitchFamily="34" charset="0"/>
              <a:cs typeface="Verdana" pitchFamily="34" charset="0"/>
            </a:endParaRPr>
          </a:p>
        </p:txBody>
      </p:sp>
      <p:sp>
        <p:nvSpPr>
          <p:cNvPr id="8" name="Rectangle 7"/>
          <p:cNvSpPr/>
          <p:nvPr/>
        </p:nvSpPr>
        <p:spPr>
          <a:xfrm>
            <a:off x="1905000" y="1859340"/>
            <a:ext cx="6248400" cy="2308324"/>
          </a:xfrm>
          <a:prstGeom prst="rect">
            <a:avLst/>
          </a:prstGeom>
        </p:spPr>
        <p:txBody>
          <a:bodyPr wrap="square">
            <a:spAutoFit/>
          </a:bodyPr>
          <a:lstStyle/>
          <a:p>
            <a:pPr algn="ctr"/>
            <a:r>
              <a:rPr lang="en-US" dirty="0"/>
              <a:t>A way of looking at problems or situations from a fresh perspective that suggests unorthodox solutions (which may look unsettling at first). </a:t>
            </a:r>
            <a:endParaRPr lang="id-ID" dirty="0" smtClean="0"/>
          </a:p>
          <a:p>
            <a:pPr algn="ctr"/>
            <a:endParaRPr lang="id-ID" dirty="0"/>
          </a:p>
          <a:p>
            <a:pPr algn="ctr"/>
            <a:r>
              <a:rPr lang="en-US" dirty="0" smtClean="0"/>
              <a:t>Creative </a:t>
            </a:r>
            <a:r>
              <a:rPr lang="en-US" dirty="0"/>
              <a:t>thinking can be stimulated both by an unstructured process such as brainstorming, and by a structured process such as lateral thinking.</a:t>
            </a:r>
            <a:r>
              <a:rPr lang="en-US" dirty="0"/>
              <a:t/>
            </a:r>
            <a:br>
              <a:rPr lang="en-US" dirty="0"/>
            </a:br>
            <a:endParaRPr lang="id-ID" dirty="0"/>
          </a:p>
        </p:txBody>
      </p:sp>
    </p:spTree>
    <p:extLst>
      <p:ext uri="{BB962C8B-B14F-4D97-AF65-F5344CB8AC3E}">
        <p14:creationId xmlns:p14="http://schemas.microsoft.com/office/powerpoint/2010/main" val="12096481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5534231" y="457200"/>
            <a:ext cx="3228769" cy="830997"/>
          </a:xfrm>
          <a:prstGeom prst="rect">
            <a:avLst/>
          </a:prstGeom>
          <a:noFill/>
        </p:spPr>
        <p:txBody>
          <a:bodyPr wrap="none" rtlCol="0">
            <a:spAutoFit/>
          </a:bodyPr>
          <a:lstStyle/>
          <a:p>
            <a:pPr algn="r"/>
            <a:r>
              <a:rPr lang="id-ID" sz="2400" b="1" dirty="0" smtClean="0">
                <a:latin typeface="Verdana" pitchFamily="34" charset="0"/>
                <a:ea typeface="Verdana" pitchFamily="34" charset="0"/>
                <a:cs typeface="Verdana" pitchFamily="34" charset="0"/>
              </a:rPr>
              <a:t>Types of</a:t>
            </a:r>
          </a:p>
          <a:p>
            <a:pPr algn="r"/>
            <a:r>
              <a:rPr lang="id-ID" sz="2400" b="1" dirty="0" smtClean="0">
                <a:latin typeface="Verdana" pitchFamily="34" charset="0"/>
                <a:ea typeface="Verdana" pitchFamily="34" charset="0"/>
                <a:cs typeface="Verdana" pitchFamily="34" charset="0"/>
              </a:rPr>
              <a:t>Creative</a:t>
            </a:r>
            <a:r>
              <a:rPr lang="id-ID" sz="2400" b="1" dirty="0">
                <a:latin typeface="Verdana" pitchFamily="34" charset="0"/>
                <a:ea typeface="Verdana" pitchFamily="34" charset="0"/>
                <a:cs typeface="Verdana" pitchFamily="34" charset="0"/>
              </a:rPr>
              <a:t> </a:t>
            </a:r>
            <a:r>
              <a:rPr lang="id-ID" sz="2400" b="1" dirty="0" smtClean="0">
                <a:latin typeface="Verdana" pitchFamily="34" charset="0"/>
                <a:ea typeface="Verdana" pitchFamily="34" charset="0"/>
                <a:cs typeface="Verdana" pitchFamily="34" charset="0"/>
              </a:rPr>
              <a:t>Thinking</a:t>
            </a:r>
            <a:endParaRPr lang="id-ID" sz="2400" b="1" dirty="0">
              <a:latin typeface="Verdana" pitchFamily="34" charset="0"/>
              <a:ea typeface="Verdana" pitchFamily="34" charset="0"/>
              <a:cs typeface="Verdana" pitchFamily="34" charset="0"/>
            </a:endParaRPr>
          </a:p>
        </p:txBody>
      </p:sp>
      <p:sp>
        <p:nvSpPr>
          <p:cNvPr id="4" name="TextBox 3"/>
          <p:cNvSpPr txBox="1"/>
          <p:nvPr/>
        </p:nvSpPr>
        <p:spPr>
          <a:xfrm>
            <a:off x="1066800" y="1600200"/>
            <a:ext cx="7543800" cy="4524315"/>
          </a:xfrm>
          <a:prstGeom prst="rect">
            <a:avLst/>
          </a:prstGeom>
          <a:noFill/>
        </p:spPr>
        <p:txBody>
          <a:bodyPr wrap="square" rtlCol="0">
            <a:spAutoFit/>
          </a:bodyPr>
          <a:lstStyle/>
          <a:p>
            <a:r>
              <a:rPr lang="en-US" b="1" dirty="0"/>
              <a:t>Artistic Creativity</a:t>
            </a:r>
            <a:r>
              <a:rPr lang="en-US" dirty="0"/>
              <a:t/>
            </a:r>
            <a:br>
              <a:rPr lang="en-US" dirty="0"/>
            </a:br>
            <a:r>
              <a:rPr lang="en-US" dirty="0"/>
              <a:t>Your job title doesn’t need to be “artist” for your work to have an artistic element. Perhaps you arrange retail displays for maximum impact or shape the </a:t>
            </a:r>
            <a:r>
              <a:rPr lang="en-US" dirty="0" err="1"/>
              <a:t>treadway</a:t>
            </a:r>
            <a:r>
              <a:rPr lang="en-US" dirty="0"/>
              <a:t> of an enticing hiking trail. Other jobs are sometimes assigned specifically to self-described artists, but if yours is a smaller company, the task might fall to whomever agrees to do it.</a:t>
            </a:r>
          </a:p>
          <a:p>
            <a:r>
              <a:rPr lang="en-US" dirty="0"/>
              <a:t>These tasks include designing logos, writing advertising copy, creating the packaging for a product, or drafting a telephone script for a fundraising drive.</a:t>
            </a:r>
          </a:p>
          <a:p>
            <a:endParaRPr lang="id-ID" b="1" dirty="0" smtClean="0"/>
          </a:p>
          <a:p>
            <a:r>
              <a:rPr lang="en-US" b="1" dirty="0" smtClean="0"/>
              <a:t>Creative Problem-Solving</a:t>
            </a:r>
            <a:endParaRPr lang="id-ID" b="1" dirty="0" smtClean="0"/>
          </a:p>
          <a:p>
            <a:r>
              <a:rPr lang="en-US" dirty="0" smtClean="0"/>
              <a:t>Creative </a:t>
            </a:r>
            <a:r>
              <a:rPr lang="en-US" dirty="0"/>
              <a:t>problem-solving stands out as innovative. A creative problem solver will find new solutions, rather than simply identifying and implementing the most appropriate standard solution. You might brainstorm new ways to cut energy use, find new ways to cut costs during a budget crisis, or develop a litigation strategy to defend a client. All creative.</a:t>
            </a:r>
          </a:p>
          <a:p>
            <a:endParaRPr lang="id-ID" dirty="0"/>
          </a:p>
        </p:txBody>
      </p:sp>
    </p:spTree>
    <p:extLst>
      <p:ext uri="{BB962C8B-B14F-4D97-AF65-F5344CB8AC3E}">
        <p14:creationId xmlns:p14="http://schemas.microsoft.com/office/powerpoint/2010/main" val="39589180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5534167" y="457200"/>
            <a:ext cx="3228833" cy="1200329"/>
          </a:xfrm>
          <a:prstGeom prst="rect">
            <a:avLst/>
          </a:prstGeom>
          <a:noFill/>
        </p:spPr>
        <p:txBody>
          <a:bodyPr wrap="none" rtlCol="0">
            <a:spAutoFit/>
          </a:bodyPr>
          <a:lstStyle/>
          <a:p>
            <a:pPr algn="r"/>
            <a:r>
              <a:rPr lang="id-ID" sz="2400" b="1" dirty="0" smtClean="0">
                <a:latin typeface="Verdana" pitchFamily="34" charset="0"/>
                <a:ea typeface="Verdana" pitchFamily="34" charset="0"/>
                <a:cs typeface="Verdana" pitchFamily="34" charset="0"/>
              </a:rPr>
              <a:t>Example of</a:t>
            </a:r>
          </a:p>
          <a:p>
            <a:pPr algn="r"/>
            <a:r>
              <a:rPr lang="id-ID" sz="2400" b="1" dirty="0" smtClean="0">
                <a:latin typeface="Verdana" pitchFamily="34" charset="0"/>
                <a:ea typeface="Verdana" pitchFamily="34" charset="0"/>
                <a:cs typeface="Verdana" pitchFamily="34" charset="0"/>
              </a:rPr>
              <a:t>Creative</a:t>
            </a:r>
            <a:r>
              <a:rPr lang="id-ID" sz="2400" b="1" dirty="0">
                <a:latin typeface="Verdana" pitchFamily="34" charset="0"/>
                <a:ea typeface="Verdana" pitchFamily="34" charset="0"/>
                <a:cs typeface="Verdana" pitchFamily="34" charset="0"/>
              </a:rPr>
              <a:t> </a:t>
            </a:r>
            <a:r>
              <a:rPr lang="id-ID" sz="2400" b="1" dirty="0" smtClean="0">
                <a:latin typeface="Verdana" pitchFamily="34" charset="0"/>
                <a:ea typeface="Verdana" pitchFamily="34" charset="0"/>
                <a:cs typeface="Verdana" pitchFamily="34" charset="0"/>
              </a:rPr>
              <a:t>Thinking</a:t>
            </a:r>
          </a:p>
          <a:p>
            <a:pPr algn="r"/>
            <a:r>
              <a:rPr lang="id-ID" sz="2400" b="1" dirty="0" smtClean="0">
                <a:latin typeface="Verdana" pitchFamily="34" charset="0"/>
                <a:ea typeface="Verdana" pitchFamily="34" charset="0"/>
                <a:cs typeface="Verdana" pitchFamily="34" charset="0"/>
              </a:rPr>
              <a:t>In Workplace</a:t>
            </a:r>
            <a:endParaRPr lang="id-ID" sz="2400" b="1" dirty="0">
              <a:latin typeface="Verdana" pitchFamily="34" charset="0"/>
              <a:ea typeface="Verdana" pitchFamily="34" charset="0"/>
              <a:cs typeface="Verdana" pitchFamily="34" charset="0"/>
            </a:endParaRPr>
          </a:p>
        </p:txBody>
      </p:sp>
      <p:sp>
        <p:nvSpPr>
          <p:cNvPr id="4" name="TextBox 3"/>
          <p:cNvSpPr txBox="1"/>
          <p:nvPr/>
        </p:nvSpPr>
        <p:spPr>
          <a:xfrm>
            <a:off x="1066800" y="1751886"/>
            <a:ext cx="7543800" cy="4801314"/>
          </a:xfrm>
          <a:prstGeom prst="rect">
            <a:avLst/>
          </a:prstGeom>
          <a:noFill/>
        </p:spPr>
        <p:txBody>
          <a:bodyPr wrap="square" rtlCol="0">
            <a:spAutoFit/>
          </a:bodyPr>
          <a:lstStyle/>
          <a:p>
            <a:r>
              <a:rPr lang="en-US" dirty="0" smtClean="0"/>
              <a:t>Brainstorming </a:t>
            </a:r>
            <a:r>
              <a:rPr lang="en-US" dirty="0"/>
              <a:t>at a staff meeting to set a strategy for the next </a:t>
            </a:r>
            <a:r>
              <a:rPr lang="en-US" dirty="0" smtClean="0"/>
              <a:t>year</a:t>
            </a:r>
            <a:endParaRPr lang="id-ID" dirty="0" smtClean="0"/>
          </a:p>
          <a:p>
            <a:r>
              <a:rPr lang="en-US" dirty="0" smtClean="0"/>
              <a:t>Coming </a:t>
            </a:r>
            <a:r>
              <a:rPr lang="en-US" dirty="0"/>
              <a:t>up with new procedures to improve quality</a:t>
            </a:r>
          </a:p>
          <a:p>
            <a:r>
              <a:rPr lang="en-US" dirty="0"/>
              <a:t>Composing a new fundraising script for volunteers</a:t>
            </a:r>
          </a:p>
          <a:p>
            <a:r>
              <a:rPr lang="en-US" dirty="0"/>
              <a:t>Composing dialogue for a television or radio commercial</a:t>
            </a:r>
          </a:p>
          <a:p>
            <a:r>
              <a:rPr lang="en-US" dirty="0"/>
              <a:t>Constructing a research model to test a hypothesis</a:t>
            </a:r>
          </a:p>
          <a:p>
            <a:r>
              <a:rPr lang="en-US" dirty="0" smtClean="0"/>
              <a:t>Creating </a:t>
            </a:r>
            <a:r>
              <a:rPr lang="en-US" dirty="0"/>
              <a:t>the packaging for a product</a:t>
            </a:r>
          </a:p>
          <a:p>
            <a:r>
              <a:rPr lang="en-US" dirty="0"/>
              <a:t>Designing a logo</a:t>
            </a:r>
          </a:p>
          <a:p>
            <a:r>
              <a:rPr lang="en-US" dirty="0" smtClean="0"/>
              <a:t>Devising </a:t>
            </a:r>
            <a:r>
              <a:rPr lang="en-US" dirty="0"/>
              <a:t>a computer program to automate the billing </a:t>
            </a:r>
            <a:r>
              <a:rPr lang="en-US" dirty="0" smtClean="0"/>
              <a:t>process</a:t>
            </a:r>
            <a:endParaRPr lang="en-US" dirty="0"/>
          </a:p>
          <a:p>
            <a:r>
              <a:rPr lang="en-US" dirty="0" smtClean="0"/>
              <a:t>Generating </a:t>
            </a:r>
            <a:r>
              <a:rPr lang="en-US" dirty="0"/>
              <a:t>themes for a fundraising campaign</a:t>
            </a:r>
          </a:p>
          <a:p>
            <a:r>
              <a:rPr lang="en-US" dirty="0" smtClean="0"/>
              <a:t>Identifying </a:t>
            </a:r>
            <a:r>
              <a:rPr lang="en-US" dirty="0"/>
              <a:t>ways to cut costs during a budget crisis</a:t>
            </a:r>
          </a:p>
          <a:p>
            <a:r>
              <a:rPr lang="en-US" dirty="0"/>
              <a:t>Increasing staff productivity by devising performance incentives</a:t>
            </a:r>
          </a:p>
          <a:p>
            <a:r>
              <a:rPr lang="en-US" dirty="0"/>
              <a:t>Pitching retail products to customers in an innovative way</a:t>
            </a:r>
          </a:p>
          <a:p>
            <a:r>
              <a:rPr lang="en-US" dirty="0"/>
              <a:t>Proposing a new look for a clothing line</a:t>
            </a:r>
          </a:p>
          <a:p>
            <a:r>
              <a:rPr lang="en-US" dirty="0"/>
              <a:t>Proposing behavioral changes for a patient who is overweight</a:t>
            </a:r>
          </a:p>
          <a:p>
            <a:r>
              <a:rPr lang="en-US" dirty="0" smtClean="0"/>
              <a:t>Suggesting </a:t>
            </a:r>
            <a:r>
              <a:rPr lang="en-US" dirty="0"/>
              <a:t>a way to improve customer service</a:t>
            </a:r>
          </a:p>
          <a:p>
            <a:r>
              <a:rPr lang="en-US" dirty="0" smtClean="0"/>
              <a:t>Writing </a:t>
            </a:r>
            <a:r>
              <a:rPr lang="en-US" dirty="0"/>
              <a:t>compelling copy for a print or online advertisement</a:t>
            </a:r>
          </a:p>
          <a:p>
            <a:endParaRPr lang="id-ID" dirty="0"/>
          </a:p>
        </p:txBody>
      </p:sp>
    </p:spTree>
    <p:extLst>
      <p:ext uri="{BB962C8B-B14F-4D97-AF65-F5344CB8AC3E}">
        <p14:creationId xmlns:p14="http://schemas.microsoft.com/office/powerpoint/2010/main" val="39405697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5755446" y="457200"/>
            <a:ext cx="3007554" cy="830997"/>
          </a:xfrm>
          <a:prstGeom prst="rect">
            <a:avLst/>
          </a:prstGeom>
          <a:noFill/>
        </p:spPr>
        <p:txBody>
          <a:bodyPr wrap="none" rtlCol="0">
            <a:spAutoFit/>
          </a:bodyPr>
          <a:lstStyle/>
          <a:p>
            <a:pPr algn="r"/>
            <a:r>
              <a:rPr lang="id-ID" sz="2400" b="1" dirty="0" smtClean="0">
                <a:latin typeface="Verdana" pitchFamily="34" charset="0"/>
                <a:ea typeface="Verdana" pitchFamily="34" charset="0"/>
                <a:cs typeface="Verdana" pitchFamily="34" charset="0"/>
              </a:rPr>
              <a:t>Creative</a:t>
            </a:r>
          </a:p>
          <a:p>
            <a:pPr algn="r"/>
            <a:r>
              <a:rPr lang="id-ID" sz="2400" b="1" dirty="0" smtClean="0">
                <a:latin typeface="Verdana" pitchFamily="34" charset="0"/>
                <a:ea typeface="Verdana" pitchFamily="34" charset="0"/>
                <a:cs typeface="Verdana" pitchFamily="34" charset="0"/>
              </a:rPr>
              <a:t>Problem Solving</a:t>
            </a:r>
            <a:endParaRPr lang="id-ID" sz="2400" b="1" dirty="0">
              <a:latin typeface="Verdana" pitchFamily="34" charset="0"/>
              <a:ea typeface="Verdana" pitchFamily="34" charset="0"/>
              <a:cs typeface="Verdana" pitchFamily="34" charset="0"/>
            </a:endParaRPr>
          </a:p>
        </p:txBody>
      </p:sp>
      <p:sp>
        <p:nvSpPr>
          <p:cNvPr id="2" name="Rectangle 1"/>
          <p:cNvSpPr/>
          <p:nvPr/>
        </p:nvSpPr>
        <p:spPr>
          <a:xfrm>
            <a:off x="1371600" y="2514600"/>
            <a:ext cx="7010400" cy="1938992"/>
          </a:xfrm>
          <a:prstGeom prst="rect">
            <a:avLst/>
          </a:prstGeom>
        </p:spPr>
        <p:txBody>
          <a:bodyPr wrap="square">
            <a:spAutoFit/>
          </a:bodyPr>
          <a:lstStyle/>
          <a:p>
            <a:pPr algn="ctr"/>
            <a:r>
              <a:rPr lang="en-US" sz="2400" i="1" dirty="0"/>
              <a:t>Creative problem solving isn't just brainstorming, although that's what many people may associate it with. It's actually a well-defined process that can help you from problem definition to implementing solutions,</a:t>
            </a:r>
            <a:r>
              <a:rPr lang="en-US" sz="2400" b="1" dirty="0"/>
              <a:t> </a:t>
            </a:r>
            <a:endParaRPr lang="id-ID" sz="2400" b="1" dirty="0" smtClean="0"/>
          </a:p>
          <a:p>
            <a:pPr algn="ctr"/>
            <a:r>
              <a:rPr lang="id-ID" sz="2400" b="1" dirty="0" smtClean="0"/>
              <a:t>- </a:t>
            </a:r>
            <a:r>
              <a:rPr lang="en-US" sz="2400" b="1" dirty="0" smtClean="0"/>
              <a:t>Jeffrey Baumgartner</a:t>
            </a:r>
            <a:r>
              <a:rPr lang="id-ID" sz="2400" b="1" dirty="0" smtClean="0"/>
              <a:t> -</a:t>
            </a:r>
            <a:endParaRPr lang="id-ID" sz="2400" dirty="0"/>
          </a:p>
        </p:txBody>
      </p:sp>
    </p:spTree>
    <p:extLst>
      <p:ext uri="{BB962C8B-B14F-4D97-AF65-F5344CB8AC3E}">
        <p14:creationId xmlns:p14="http://schemas.microsoft.com/office/powerpoint/2010/main" val="39329614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5303399" y="457200"/>
            <a:ext cx="3459601" cy="830997"/>
          </a:xfrm>
          <a:prstGeom prst="rect">
            <a:avLst/>
          </a:prstGeom>
          <a:noFill/>
        </p:spPr>
        <p:txBody>
          <a:bodyPr wrap="none" rtlCol="0">
            <a:spAutoFit/>
          </a:bodyPr>
          <a:lstStyle/>
          <a:p>
            <a:pPr algn="r"/>
            <a:r>
              <a:rPr lang="id-ID" sz="2400" b="1" dirty="0" smtClean="0">
                <a:latin typeface="Verdana" pitchFamily="34" charset="0"/>
                <a:ea typeface="Verdana" pitchFamily="34" charset="0"/>
                <a:cs typeface="Verdana" pitchFamily="34" charset="0"/>
              </a:rPr>
              <a:t>7 Steps of Creative</a:t>
            </a:r>
          </a:p>
          <a:p>
            <a:pPr algn="r"/>
            <a:r>
              <a:rPr lang="id-ID" sz="2400" b="1" dirty="0" smtClean="0">
                <a:latin typeface="Verdana" pitchFamily="34" charset="0"/>
                <a:ea typeface="Verdana" pitchFamily="34" charset="0"/>
                <a:cs typeface="Verdana" pitchFamily="34" charset="0"/>
              </a:rPr>
              <a:t>Problem Solving</a:t>
            </a:r>
            <a:endParaRPr lang="id-ID" sz="2400" b="1" dirty="0">
              <a:latin typeface="Verdana" pitchFamily="34" charset="0"/>
              <a:ea typeface="Verdana" pitchFamily="34" charset="0"/>
              <a:cs typeface="Verdana" pitchFamily="34" charset="0"/>
            </a:endParaRPr>
          </a:p>
        </p:txBody>
      </p:sp>
      <p:sp>
        <p:nvSpPr>
          <p:cNvPr id="3" name="Rectangle 2"/>
          <p:cNvSpPr/>
          <p:nvPr/>
        </p:nvSpPr>
        <p:spPr>
          <a:xfrm>
            <a:off x="2286000" y="2413338"/>
            <a:ext cx="4572000" cy="2246769"/>
          </a:xfrm>
          <a:prstGeom prst="rect">
            <a:avLst/>
          </a:prstGeom>
        </p:spPr>
        <p:txBody>
          <a:bodyPr>
            <a:spAutoFit/>
          </a:bodyPr>
          <a:lstStyle/>
          <a:p>
            <a:pPr marL="342900" indent="-342900" fontAlgn="base">
              <a:buFont typeface="+mj-lt"/>
              <a:buAutoNum type="arabicPeriod"/>
            </a:pPr>
            <a:r>
              <a:rPr lang="en-US" sz="2000" dirty="0"/>
              <a:t>Clarify and identify the problem</a:t>
            </a:r>
          </a:p>
          <a:p>
            <a:pPr marL="342900" indent="-342900" fontAlgn="base">
              <a:buFont typeface="+mj-lt"/>
              <a:buAutoNum type="arabicPeriod"/>
            </a:pPr>
            <a:r>
              <a:rPr lang="en-US" sz="2000" dirty="0"/>
              <a:t>Research the problem</a:t>
            </a:r>
          </a:p>
          <a:p>
            <a:pPr marL="342900" indent="-342900" fontAlgn="base">
              <a:buFont typeface="+mj-lt"/>
              <a:buAutoNum type="arabicPeriod"/>
            </a:pPr>
            <a:r>
              <a:rPr lang="en-US" sz="2000" dirty="0"/>
              <a:t>Formulate creative challenges</a:t>
            </a:r>
          </a:p>
          <a:p>
            <a:pPr marL="342900" indent="-342900" fontAlgn="base">
              <a:buFont typeface="+mj-lt"/>
              <a:buAutoNum type="arabicPeriod"/>
            </a:pPr>
            <a:r>
              <a:rPr lang="en-US" sz="2000" dirty="0"/>
              <a:t>Generate ideas</a:t>
            </a:r>
          </a:p>
          <a:p>
            <a:pPr marL="342900" indent="-342900" fontAlgn="base">
              <a:buFont typeface="+mj-lt"/>
              <a:buAutoNum type="arabicPeriod"/>
            </a:pPr>
            <a:r>
              <a:rPr lang="en-US" sz="2000" dirty="0"/>
              <a:t>Combine and evaluate the ideas</a:t>
            </a:r>
          </a:p>
          <a:p>
            <a:pPr marL="342900" indent="-342900" fontAlgn="base">
              <a:buFont typeface="+mj-lt"/>
              <a:buAutoNum type="arabicPeriod"/>
            </a:pPr>
            <a:r>
              <a:rPr lang="en-US" sz="2000" dirty="0"/>
              <a:t>Draw up an action plan</a:t>
            </a:r>
          </a:p>
          <a:p>
            <a:pPr marL="342900" indent="-342900" fontAlgn="base">
              <a:buFont typeface="+mj-lt"/>
              <a:buAutoNum type="arabicPeriod"/>
            </a:pPr>
            <a:r>
              <a:rPr lang="en-US" sz="2000" dirty="0"/>
              <a:t>Do it! (implement the ideas)</a:t>
            </a:r>
          </a:p>
        </p:txBody>
      </p:sp>
    </p:spTree>
    <p:extLst>
      <p:ext uri="{BB962C8B-B14F-4D97-AF65-F5344CB8AC3E}">
        <p14:creationId xmlns:p14="http://schemas.microsoft.com/office/powerpoint/2010/main" val="23093459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1981200"/>
            <a:ext cx="7065714" cy="792088"/>
          </a:xfrm>
        </p:spPr>
        <p:txBody>
          <a:bodyPr>
            <a:noAutofit/>
          </a:bodyPr>
          <a:lstStyle/>
          <a:p>
            <a:r>
              <a:rPr lang="en-US" sz="2000" b="0" dirty="0">
                <a:solidFill>
                  <a:schemeClr val="tx1"/>
                </a:solidFill>
                <a:latin typeface="+mj-lt"/>
              </a:rPr>
              <a:t>LO 1 : Identify </a:t>
            </a:r>
            <a:r>
              <a:rPr lang="id-ID" sz="2000" b="0" dirty="0" smtClean="0">
                <a:solidFill>
                  <a:schemeClr val="tx1"/>
                </a:solidFill>
                <a:latin typeface="+mj-lt"/>
              </a:rPr>
              <a:t>I</a:t>
            </a:r>
            <a:r>
              <a:rPr lang="en-US" sz="2000" b="0" dirty="0" err="1" smtClean="0">
                <a:solidFill>
                  <a:schemeClr val="tx1"/>
                </a:solidFill>
                <a:latin typeface="+mj-lt"/>
              </a:rPr>
              <a:t>nnovative</a:t>
            </a:r>
            <a:r>
              <a:rPr lang="id-ID" sz="2000" b="0" dirty="0" smtClean="0">
                <a:solidFill>
                  <a:schemeClr val="tx1"/>
                </a:solidFill>
                <a:latin typeface="+mj-lt"/>
              </a:rPr>
              <a:t>  B</a:t>
            </a:r>
            <a:r>
              <a:rPr lang="en-US" sz="2000" b="0" dirty="0" err="1" smtClean="0">
                <a:solidFill>
                  <a:schemeClr val="tx1"/>
                </a:solidFill>
                <a:latin typeface="+mj-lt"/>
              </a:rPr>
              <a:t>usiness</a:t>
            </a:r>
            <a:r>
              <a:rPr lang="en-US" sz="2000" b="0" dirty="0" smtClean="0">
                <a:solidFill>
                  <a:schemeClr val="tx1"/>
                </a:solidFill>
                <a:latin typeface="+mj-lt"/>
              </a:rPr>
              <a:t> </a:t>
            </a:r>
            <a:r>
              <a:rPr lang="id-ID" sz="2000" b="0" dirty="0" smtClean="0">
                <a:solidFill>
                  <a:schemeClr val="tx1"/>
                </a:solidFill>
                <a:latin typeface="+mj-lt"/>
              </a:rPr>
              <a:t>I</a:t>
            </a:r>
            <a:r>
              <a:rPr lang="en-US" sz="2000" b="0" dirty="0" err="1" smtClean="0">
                <a:solidFill>
                  <a:schemeClr val="tx1"/>
                </a:solidFill>
                <a:latin typeface="+mj-lt"/>
              </a:rPr>
              <a:t>dea</a:t>
            </a:r>
            <a:r>
              <a:rPr lang="id-ID" sz="2000" b="0" dirty="0" smtClean="0">
                <a:solidFill>
                  <a:schemeClr val="tx1"/>
                </a:solidFill>
                <a:latin typeface="+mj-lt"/>
              </a:rPr>
              <a:t>s</a:t>
            </a:r>
            <a:br>
              <a:rPr lang="id-ID" sz="2000" b="0" dirty="0" smtClean="0">
                <a:solidFill>
                  <a:schemeClr val="tx1"/>
                </a:solidFill>
                <a:latin typeface="+mj-lt"/>
              </a:rPr>
            </a:br>
            <a:r>
              <a:rPr lang="id-ID" sz="2000" b="0" dirty="0" smtClean="0">
                <a:solidFill>
                  <a:schemeClr val="tx1"/>
                </a:solidFill>
                <a:latin typeface="+mj-lt"/>
              </a:rPr>
              <a:t>LO 2: Describe the Value Propositon of the Created Business Idea</a:t>
            </a:r>
            <a:endParaRPr lang="id-ID" sz="2000" dirty="0">
              <a:solidFill>
                <a:schemeClr val="tx1"/>
              </a:solidFill>
              <a:latin typeface="+mj-lt"/>
            </a:endParaRPr>
          </a:p>
        </p:txBody>
      </p:sp>
      <p:sp>
        <p:nvSpPr>
          <p:cNvPr id="5" name="TextBox 4"/>
          <p:cNvSpPr txBox="1"/>
          <p:nvPr/>
        </p:nvSpPr>
        <p:spPr>
          <a:xfrm>
            <a:off x="3245267" y="961698"/>
            <a:ext cx="3765133" cy="461665"/>
          </a:xfrm>
          <a:prstGeom prst="rect">
            <a:avLst/>
          </a:prstGeom>
          <a:noFill/>
        </p:spPr>
        <p:txBody>
          <a:bodyPr wrap="none" rtlCol="0">
            <a:spAutoFit/>
          </a:bodyPr>
          <a:lstStyle/>
          <a:p>
            <a:r>
              <a:rPr lang="en-US" sz="2400" b="1" dirty="0" smtClean="0">
                <a:latin typeface="Verdana" pitchFamily="34" charset="0"/>
                <a:ea typeface="Verdana" pitchFamily="34" charset="0"/>
                <a:cs typeface="Verdana" pitchFamily="34" charset="0"/>
              </a:rPr>
              <a:t>Learning Objectives</a:t>
            </a:r>
          </a:p>
        </p:txBody>
      </p:sp>
    </p:spTree>
    <p:extLst>
      <p:ext uri="{BB962C8B-B14F-4D97-AF65-F5344CB8AC3E}">
        <p14:creationId xmlns:p14="http://schemas.microsoft.com/office/powerpoint/2010/main" val="220770310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5303399" y="457200"/>
            <a:ext cx="3459601" cy="830997"/>
          </a:xfrm>
          <a:prstGeom prst="rect">
            <a:avLst/>
          </a:prstGeom>
          <a:noFill/>
        </p:spPr>
        <p:txBody>
          <a:bodyPr wrap="none" rtlCol="0">
            <a:spAutoFit/>
          </a:bodyPr>
          <a:lstStyle/>
          <a:p>
            <a:pPr algn="r"/>
            <a:r>
              <a:rPr lang="id-ID" sz="2400" b="1" dirty="0" smtClean="0">
                <a:latin typeface="Verdana" pitchFamily="34" charset="0"/>
                <a:ea typeface="Verdana" pitchFamily="34" charset="0"/>
                <a:cs typeface="Verdana" pitchFamily="34" charset="0"/>
              </a:rPr>
              <a:t>7 Steps of Creative</a:t>
            </a:r>
          </a:p>
          <a:p>
            <a:pPr algn="r"/>
            <a:r>
              <a:rPr lang="id-ID" sz="2400" b="1" dirty="0" smtClean="0">
                <a:latin typeface="Verdana" pitchFamily="34" charset="0"/>
                <a:ea typeface="Verdana" pitchFamily="34" charset="0"/>
                <a:cs typeface="Verdana" pitchFamily="34" charset="0"/>
              </a:rPr>
              <a:t>Problem Solving</a:t>
            </a:r>
            <a:endParaRPr lang="id-ID" sz="2400" b="1" dirty="0">
              <a:latin typeface="Verdana" pitchFamily="34" charset="0"/>
              <a:ea typeface="Verdana" pitchFamily="34" charset="0"/>
              <a:cs typeface="Verdana" pitchFamily="34" charset="0"/>
            </a:endParaRPr>
          </a:p>
        </p:txBody>
      </p:sp>
      <p:sp>
        <p:nvSpPr>
          <p:cNvPr id="3" name="Rectangle 2"/>
          <p:cNvSpPr/>
          <p:nvPr/>
        </p:nvSpPr>
        <p:spPr>
          <a:xfrm>
            <a:off x="1143000" y="1676400"/>
            <a:ext cx="4572000" cy="400110"/>
          </a:xfrm>
          <a:prstGeom prst="rect">
            <a:avLst/>
          </a:prstGeom>
        </p:spPr>
        <p:txBody>
          <a:bodyPr>
            <a:spAutoFit/>
          </a:bodyPr>
          <a:lstStyle/>
          <a:p>
            <a:pPr fontAlgn="base"/>
            <a:r>
              <a:rPr lang="en-US" sz="2000" b="1" dirty="0"/>
              <a:t>Clarify and identify the </a:t>
            </a:r>
            <a:r>
              <a:rPr lang="en-US" sz="2000" b="1" dirty="0" smtClean="0"/>
              <a:t>problem</a:t>
            </a:r>
          </a:p>
        </p:txBody>
      </p:sp>
      <p:sp>
        <p:nvSpPr>
          <p:cNvPr id="2" name="TextBox 1"/>
          <p:cNvSpPr txBox="1"/>
          <p:nvPr/>
        </p:nvSpPr>
        <p:spPr>
          <a:xfrm>
            <a:off x="1143000" y="2133600"/>
            <a:ext cx="5870390" cy="2585323"/>
          </a:xfrm>
          <a:prstGeom prst="rect">
            <a:avLst/>
          </a:prstGeom>
          <a:noFill/>
        </p:spPr>
        <p:txBody>
          <a:bodyPr wrap="none" rtlCol="0">
            <a:spAutoFit/>
          </a:bodyPr>
          <a:lstStyle/>
          <a:p>
            <a:pPr marL="285750" indent="-285750">
              <a:buFont typeface="Wingdings" pitchFamily="2" charset="2"/>
              <a:buChar char="ü"/>
            </a:pPr>
            <a:r>
              <a:rPr lang="id-ID" dirty="0" smtClean="0"/>
              <a:t>Using  5 whys:</a:t>
            </a:r>
          </a:p>
          <a:p>
            <a:pPr marL="285750" indent="-285750">
              <a:buFontTx/>
              <a:buChar char="-"/>
            </a:pPr>
            <a:r>
              <a:rPr lang="id-ID" dirty="0" smtClean="0"/>
              <a:t>Why is it a problem?</a:t>
            </a:r>
          </a:p>
          <a:p>
            <a:pPr marL="285750" indent="-285750">
              <a:buFontTx/>
              <a:buChar char="-"/>
            </a:pPr>
            <a:r>
              <a:rPr lang="id-ID" dirty="0" smtClean="0"/>
              <a:t>Why the goal should be achieved?</a:t>
            </a:r>
          </a:p>
          <a:p>
            <a:pPr marL="285750" indent="-285750">
              <a:buFontTx/>
              <a:buChar char="-"/>
            </a:pPr>
            <a:r>
              <a:rPr lang="id-ID" dirty="0" smtClean="0"/>
              <a:t>Why ...</a:t>
            </a:r>
          </a:p>
          <a:p>
            <a:pPr marL="285750" indent="-285750">
              <a:buFontTx/>
              <a:buChar char="-"/>
            </a:pPr>
            <a:r>
              <a:rPr lang="id-ID" dirty="0" smtClean="0"/>
              <a:t>Why...</a:t>
            </a:r>
          </a:p>
          <a:p>
            <a:pPr marL="285750" indent="-285750">
              <a:buFontTx/>
              <a:buChar char="-"/>
            </a:pPr>
            <a:r>
              <a:rPr lang="id-ID" dirty="0" smtClean="0"/>
              <a:t>Why...</a:t>
            </a:r>
          </a:p>
          <a:p>
            <a:endParaRPr lang="id-ID" dirty="0"/>
          </a:p>
          <a:p>
            <a:pPr marL="285750" indent="-285750">
              <a:buFont typeface="Wingdings" pitchFamily="2" charset="2"/>
              <a:buChar char="ü"/>
            </a:pPr>
            <a:r>
              <a:rPr lang="id-ID" dirty="0" smtClean="0"/>
              <a:t>Using more questions the help clearly define the problem</a:t>
            </a:r>
          </a:p>
          <a:p>
            <a:pPr marL="285750" indent="-285750">
              <a:buFont typeface="Arial" pitchFamily="34" charset="0"/>
              <a:buChar char="•"/>
            </a:pPr>
            <a:endParaRPr lang="id-ID" dirty="0"/>
          </a:p>
        </p:txBody>
      </p:sp>
    </p:spTree>
    <p:extLst>
      <p:ext uri="{BB962C8B-B14F-4D97-AF65-F5344CB8AC3E}">
        <p14:creationId xmlns:p14="http://schemas.microsoft.com/office/powerpoint/2010/main" val="8763043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5303399" y="457200"/>
            <a:ext cx="3459601" cy="830997"/>
          </a:xfrm>
          <a:prstGeom prst="rect">
            <a:avLst/>
          </a:prstGeom>
          <a:noFill/>
        </p:spPr>
        <p:txBody>
          <a:bodyPr wrap="none" rtlCol="0">
            <a:spAutoFit/>
          </a:bodyPr>
          <a:lstStyle/>
          <a:p>
            <a:pPr algn="r"/>
            <a:r>
              <a:rPr lang="id-ID" sz="2400" b="1" dirty="0" smtClean="0">
                <a:latin typeface="Verdana" pitchFamily="34" charset="0"/>
                <a:ea typeface="Verdana" pitchFamily="34" charset="0"/>
                <a:cs typeface="Verdana" pitchFamily="34" charset="0"/>
              </a:rPr>
              <a:t>7 Steps of Creative</a:t>
            </a:r>
          </a:p>
          <a:p>
            <a:pPr algn="r"/>
            <a:r>
              <a:rPr lang="id-ID" sz="2400" b="1" dirty="0" smtClean="0">
                <a:latin typeface="Verdana" pitchFamily="34" charset="0"/>
                <a:ea typeface="Verdana" pitchFamily="34" charset="0"/>
                <a:cs typeface="Verdana" pitchFamily="34" charset="0"/>
              </a:rPr>
              <a:t>Problem Solving</a:t>
            </a:r>
            <a:endParaRPr lang="id-ID" sz="2400" b="1" dirty="0">
              <a:latin typeface="Verdana" pitchFamily="34" charset="0"/>
              <a:ea typeface="Verdana" pitchFamily="34" charset="0"/>
              <a:cs typeface="Verdana" pitchFamily="34" charset="0"/>
            </a:endParaRPr>
          </a:p>
        </p:txBody>
      </p:sp>
      <p:sp>
        <p:nvSpPr>
          <p:cNvPr id="4" name="Rectangle 3"/>
          <p:cNvSpPr/>
          <p:nvPr/>
        </p:nvSpPr>
        <p:spPr>
          <a:xfrm>
            <a:off x="1229710" y="1639642"/>
            <a:ext cx="4572000" cy="369332"/>
          </a:xfrm>
          <a:prstGeom prst="rect">
            <a:avLst/>
          </a:prstGeom>
        </p:spPr>
        <p:txBody>
          <a:bodyPr>
            <a:spAutoFit/>
          </a:bodyPr>
          <a:lstStyle/>
          <a:p>
            <a:pPr fontAlgn="base"/>
            <a:r>
              <a:rPr lang="en-US" b="1" dirty="0">
                <a:latin typeface="Verdana" pitchFamily="34" charset="0"/>
                <a:ea typeface="Verdana" pitchFamily="34" charset="0"/>
                <a:cs typeface="Verdana" pitchFamily="34" charset="0"/>
              </a:rPr>
              <a:t>Research the </a:t>
            </a:r>
            <a:r>
              <a:rPr lang="en-US" b="1" dirty="0" smtClean="0">
                <a:latin typeface="Verdana" pitchFamily="34" charset="0"/>
                <a:ea typeface="Verdana" pitchFamily="34" charset="0"/>
                <a:cs typeface="Verdana" pitchFamily="34" charset="0"/>
              </a:rPr>
              <a:t>problem</a:t>
            </a:r>
            <a:endParaRPr lang="en-US" b="1" dirty="0">
              <a:latin typeface="Verdana" pitchFamily="34" charset="0"/>
              <a:ea typeface="Verdana" pitchFamily="34" charset="0"/>
              <a:cs typeface="Verdana" pitchFamily="34" charset="0"/>
            </a:endParaRPr>
          </a:p>
        </p:txBody>
      </p:sp>
      <p:sp>
        <p:nvSpPr>
          <p:cNvPr id="5" name="Rectangle 4"/>
          <p:cNvSpPr/>
          <p:nvPr/>
        </p:nvSpPr>
        <p:spPr>
          <a:xfrm>
            <a:off x="4663801" y="3810000"/>
            <a:ext cx="4099199" cy="369332"/>
          </a:xfrm>
          <a:prstGeom prst="rect">
            <a:avLst/>
          </a:prstGeom>
        </p:spPr>
        <p:txBody>
          <a:bodyPr wrap="none">
            <a:spAutoFit/>
          </a:bodyPr>
          <a:lstStyle/>
          <a:p>
            <a:pPr algn="r" fontAlgn="base"/>
            <a:r>
              <a:rPr lang="en-US" b="1" dirty="0" smtClean="0">
                <a:latin typeface="Verdana" pitchFamily="34" charset="0"/>
                <a:ea typeface="Verdana" pitchFamily="34" charset="0"/>
                <a:cs typeface="Verdana" pitchFamily="34" charset="0"/>
              </a:rPr>
              <a:t>Formulate </a:t>
            </a:r>
            <a:r>
              <a:rPr lang="en-US" b="1" dirty="0">
                <a:latin typeface="Verdana" pitchFamily="34" charset="0"/>
                <a:ea typeface="Verdana" pitchFamily="34" charset="0"/>
                <a:cs typeface="Verdana" pitchFamily="34" charset="0"/>
              </a:rPr>
              <a:t>creative challenges</a:t>
            </a:r>
            <a:endParaRPr lang="en-US" b="1" dirty="0">
              <a:latin typeface="Verdana" pitchFamily="34" charset="0"/>
              <a:ea typeface="Verdana" pitchFamily="34" charset="0"/>
              <a:cs typeface="Verdana" pitchFamily="34" charset="0"/>
            </a:endParaRPr>
          </a:p>
        </p:txBody>
      </p:sp>
      <p:sp>
        <p:nvSpPr>
          <p:cNvPr id="6" name="Rectangle 5"/>
          <p:cNvSpPr/>
          <p:nvPr/>
        </p:nvSpPr>
        <p:spPr>
          <a:xfrm>
            <a:off x="1295400" y="2046100"/>
            <a:ext cx="7467600" cy="1477328"/>
          </a:xfrm>
          <a:prstGeom prst="rect">
            <a:avLst/>
          </a:prstGeom>
        </p:spPr>
        <p:txBody>
          <a:bodyPr wrap="square">
            <a:spAutoFit/>
          </a:bodyPr>
          <a:lstStyle/>
          <a:p>
            <a:r>
              <a:rPr lang="en-US" dirty="0"/>
              <a:t>The next step in CPS is to research the problem in order to get a better understanding of it. </a:t>
            </a:r>
            <a:endParaRPr lang="id-ID" dirty="0" smtClean="0"/>
          </a:p>
          <a:p>
            <a:pPr marL="285750" indent="-285750">
              <a:buFont typeface="Wingdings" pitchFamily="2" charset="2"/>
              <a:buChar char="ü"/>
            </a:pPr>
            <a:r>
              <a:rPr lang="id-ID" dirty="0" smtClean="0"/>
              <a:t>Use the Search Engine to find more related information</a:t>
            </a:r>
          </a:p>
          <a:p>
            <a:pPr marL="285750" indent="-285750">
              <a:buFont typeface="Wingdings" pitchFamily="2" charset="2"/>
              <a:buChar char="ü"/>
            </a:pPr>
            <a:r>
              <a:rPr lang="id-ID" dirty="0" smtClean="0"/>
              <a:t>Libraries to get deeper info</a:t>
            </a:r>
          </a:p>
          <a:p>
            <a:pPr marL="285750" indent="-285750">
              <a:buFont typeface="Wingdings" pitchFamily="2" charset="2"/>
              <a:buChar char="ü"/>
            </a:pPr>
            <a:r>
              <a:rPr lang="id-ID" dirty="0" smtClean="0"/>
              <a:t>Friends, colleagues and partners.</a:t>
            </a:r>
            <a:endParaRPr lang="id-ID" dirty="0"/>
          </a:p>
        </p:txBody>
      </p:sp>
      <p:sp>
        <p:nvSpPr>
          <p:cNvPr id="8" name="Rectangle 7"/>
          <p:cNvSpPr/>
          <p:nvPr/>
        </p:nvSpPr>
        <p:spPr>
          <a:xfrm>
            <a:off x="1524000" y="4179332"/>
            <a:ext cx="7239000" cy="2031325"/>
          </a:xfrm>
          <a:prstGeom prst="rect">
            <a:avLst/>
          </a:prstGeom>
        </p:spPr>
        <p:txBody>
          <a:bodyPr wrap="square">
            <a:spAutoFit/>
          </a:bodyPr>
          <a:lstStyle/>
          <a:p>
            <a:pPr marL="285750" indent="-285750" algn="r" fontAlgn="base">
              <a:buFont typeface="Wingdings" pitchFamily="2" charset="2"/>
              <a:buChar char="ü"/>
            </a:pPr>
            <a:r>
              <a:rPr lang="en-US" dirty="0" smtClean="0"/>
              <a:t>A </a:t>
            </a:r>
            <a:r>
              <a:rPr lang="en-US" dirty="0"/>
              <a:t>creative challenge is basically a simple question framed to encourage suggestions or ideas. </a:t>
            </a:r>
            <a:r>
              <a:rPr lang="id-ID" dirty="0" smtClean="0"/>
              <a:t>(</a:t>
            </a:r>
            <a:r>
              <a:rPr lang="en-US" dirty="0" smtClean="0"/>
              <a:t>In </a:t>
            </a:r>
            <a:r>
              <a:rPr lang="en-US" dirty="0"/>
              <a:t>what ways might I [or we]…?” or “How might I…?” or “How could I</a:t>
            </a:r>
            <a:r>
              <a:rPr lang="en-US" dirty="0" smtClean="0"/>
              <a:t>…?”</a:t>
            </a:r>
            <a:r>
              <a:rPr lang="id-ID" dirty="0" smtClean="0"/>
              <a:t>)</a:t>
            </a:r>
            <a:endParaRPr lang="en-US" dirty="0"/>
          </a:p>
          <a:p>
            <a:pPr marL="285750" indent="-285750" algn="r" fontAlgn="base">
              <a:buFont typeface="Wingdings" pitchFamily="2" charset="2"/>
              <a:buChar char="ü"/>
            </a:pPr>
            <a:r>
              <a:rPr lang="en-US" dirty="0"/>
              <a:t>Creative challenges should be simple, concise and focus on a single </a:t>
            </a:r>
            <a:r>
              <a:rPr lang="en-US" dirty="0" smtClean="0"/>
              <a:t>issue</a:t>
            </a:r>
            <a:r>
              <a:rPr lang="id-ID" dirty="0"/>
              <a:t> </a:t>
            </a:r>
            <a:endParaRPr lang="id-ID" dirty="0" smtClean="0"/>
          </a:p>
          <a:p>
            <a:pPr marL="285750" indent="-285750" algn="r" fontAlgn="base">
              <a:buFont typeface="Wingdings" pitchFamily="2" charset="2"/>
              <a:buChar char="ü"/>
            </a:pPr>
            <a:r>
              <a:rPr lang="en-US" dirty="0" smtClean="0"/>
              <a:t>Trying </a:t>
            </a:r>
            <a:r>
              <a:rPr lang="en-US" dirty="0"/>
              <a:t>to generate ideas that solve both challenges will be difficult and, as a result, will stifle idea generation. </a:t>
            </a:r>
          </a:p>
          <a:p>
            <a:pPr marL="285750" indent="-285750" algn="r" fontAlgn="base">
              <a:buFont typeface="Wingdings" pitchFamily="2" charset="2"/>
              <a:buChar char="ü"/>
            </a:pPr>
            <a:r>
              <a:rPr lang="en-US" dirty="0"/>
              <a:t>Creative challenges should not include evaluation criteria. </a:t>
            </a:r>
            <a:endParaRPr lang="id-ID" dirty="0" smtClean="0"/>
          </a:p>
        </p:txBody>
      </p:sp>
    </p:spTree>
    <p:extLst>
      <p:ext uri="{BB962C8B-B14F-4D97-AF65-F5344CB8AC3E}">
        <p14:creationId xmlns:p14="http://schemas.microsoft.com/office/powerpoint/2010/main" val="39530464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5303399" y="457200"/>
            <a:ext cx="3459601" cy="830997"/>
          </a:xfrm>
          <a:prstGeom prst="rect">
            <a:avLst/>
          </a:prstGeom>
          <a:noFill/>
        </p:spPr>
        <p:txBody>
          <a:bodyPr wrap="none" rtlCol="0">
            <a:spAutoFit/>
          </a:bodyPr>
          <a:lstStyle/>
          <a:p>
            <a:pPr algn="r"/>
            <a:r>
              <a:rPr lang="id-ID" sz="2400" b="1" dirty="0" smtClean="0">
                <a:latin typeface="Verdana" pitchFamily="34" charset="0"/>
                <a:ea typeface="Verdana" pitchFamily="34" charset="0"/>
                <a:cs typeface="Verdana" pitchFamily="34" charset="0"/>
              </a:rPr>
              <a:t>7 Steps of Creative</a:t>
            </a:r>
          </a:p>
          <a:p>
            <a:pPr algn="r"/>
            <a:r>
              <a:rPr lang="id-ID" sz="2400" b="1" dirty="0" smtClean="0">
                <a:latin typeface="Verdana" pitchFamily="34" charset="0"/>
                <a:ea typeface="Verdana" pitchFamily="34" charset="0"/>
                <a:cs typeface="Verdana" pitchFamily="34" charset="0"/>
              </a:rPr>
              <a:t>Problem Solving</a:t>
            </a:r>
            <a:endParaRPr lang="id-ID" sz="2400" b="1" dirty="0">
              <a:latin typeface="Verdana" pitchFamily="34" charset="0"/>
              <a:ea typeface="Verdana" pitchFamily="34" charset="0"/>
              <a:cs typeface="Verdana" pitchFamily="34" charset="0"/>
            </a:endParaRPr>
          </a:p>
        </p:txBody>
      </p:sp>
      <p:sp>
        <p:nvSpPr>
          <p:cNvPr id="4" name="Rectangle 3"/>
          <p:cNvSpPr/>
          <p:nvPr/>
        </p:nvSpPr>
        <p:spPr>
          <a:xfrm>
            <a:off x="1229710" y="1639642"/>
            <a:ext cx="4572000" cy="369332"/>
          </a:xfrm>
          <a:prstGeom prst="rect">
            <a:avLst/>
          </a:prstGeom>
        </p:spPr>
        <p:txBody>
          <a:bodyPr>
            <a:spAutoFit/>
          </a:bodyPr>
          <a:lstStyle/>
          <a:p>
            <a:pPr fontAlgn="base"/>
            <a:r>
              <a:rPr lang="id-ID" b="1" dirty="0" smtClean="0">
                <a:latin typeface="Verdana" pitchFamily="34" charset="0"/>
                <a:ea typeface="Verdana" pitchFamily="34" charset="0"/>
                <a:cs typeface="Verdana" pitchFamily="34" charset="0"/>
              </a:rPr>
              <a:t>Generate Ideas</a:t>
            </a:r>
            <a:endParaRPr lang="en-US" b="1" dirty="0">
              <a:latin typeface="Verdana" pitchFamily="34" charset="0"/>
              <a:ea typeface="Verdana" pitchFamily="34" charset="0"/>
              <a:cs typeface="Verdana" pitchFamily="34" charset="0"/>
            </a:endParaRPr>
          </a:p>
        </p:txBody>
      </p:sp>
      <p:sp>
        <p:nvSpPr>
          <p:cNvPr id="5" name="Rectangle 4"/>
          <p:cNvSpPr/>
          <p:nvPr/>
        </p:nvSpPr>
        <p:spPr>
          <a:xfrm>
            <a:off x="4378466" y="3276600"/>
            <a:ext cx="4384534" cy="369332"/>
          </a:xfrm>
          <a:prstGeom prst="rect">
            <a:avLst/>
          </a:prstGeom>
        </p:spPr>
        <p:txBody>
          <a:bodyPr wrap="none">
            <a:spAutoFit/>
          </a:bodyPr>
          <a:lstStyle/>
          <a:p>
            <a:pPr algn="r" fontAlgn="base"/>
            <a:r>
              <a:rPr lang="id-ID" b="1" dirty="0" smtClean="0">
                <a:latin typeface="Verdana" pitchFamily="34" charset="0"/>
                <a:ea typeface="Verdana" pitchFamily="34" charset="0"/>
                <a:cs typeface="Verdana" pitchFamily="34" charset="0"/>
              </a:rPr>
              <a:t>Combine and Evaluate the Ideas</a:t>
            </a:r>
            <a:endParaRPr lang="en-US" b="1" dirty="0">
              <a:latin typeface="Verdana" pitchFamily="34" charset="0"/>
              <a:ea typeface="Verdana" pitchFamily="34" charset="0"/>
              <a:cs typeface="Verdana" pitchFamily="34" charset="0"/>
            </a:endParaRPr>
          </a:p>
        </p:txBody>
      </p:sp>
      <p:sp>
        <p:nvSpPr>
          <p:cNvPr id="3" name="Rectangle 2"/>
          <p:cNvSpPr/>
          <p:nvPr/>
        </p:nvSpPr>
        <p:spPr>
          <a:xfrm>
            <a:off x="1219200" y="2057400"/>
            <a:ext cx="7406701" cy="923330"/>
          </a:xfrm>
          <a:prstGeom prst="rect">
            <a:avLst/>
          </a:prstGeom>
        </p:spPr>
        <p:txBody>
          <a:bodyPr wrap="square">
            <a:spAutoFit/>
          </a:bodyPr>
          <a:lstStyle/>
          <a:p>
            <a:pPr fontAlgn="base"/>
            <a:r>
              <a:rPr lang="en-US" dirty="0"/>
              <a:t>Write down every idea that comes to mind. Even if the idea is ludicrous, stupid or fails to solve the challenge, write it down. </a:t>
            </a:r>
            <a:endParaRPr lang="id-ID" dirty="0" smtClean="0"/>
          </a:p>
          <a:p>
            <a:pPr fontAlgn="base"/>
            <a:r>
              <a:rPr lang="id-ID" dirty="0" smtClean="0"/>
              <a:t>Note: </a:t>
            </a:r>
            <a:r>
              <a:rPr lang="en-US" dirty="0" smtClean="0"/>
              <a:t>Brainstorming </a:t>
            </a:r>
            <a:r>
              <a:rPr lang="en-US" dirty="0"/>
              <a:t>does not need to occur at your desk. </a:t>
            </a:r>
          </a:p>
        </p:txBody>
      </p:sp>
      <p:sp>
        <p:nvSpPr>
          <p:cNvPr id="9" name="Rectangle 8"/>
          <p:cNvSpPr/>
          <p:nvPr/>
        </p:nvSpPr>
        <p:spPr>
          <a:xfrm>
            <a:off x="1752600" y="3664982"/>
            <a:ext cx="7010401" cy="2031325"/>
          </a:xfrm>
          <a:prstGeom prst="rect">
            <a:avLst/>
          </a:prstGeom>
        </p:spPr>
        <p:txBody>
          <a:bodyPr wrap="square">
            <a:spAutoFit/>
          </a:bodyPr>
          <a:lstStyle/>
          <a:p>
            <a:pPr marL="285750" indent="-285750" algn="r" fontAlgn="base">
              <a:buFont typeface="Wingdings" pitchFamily="2" charset="2"/>
              <a:buChar char="ü"/>
            </a:pPr>
            <a:r>
              <a:rPr lang="id-ID" dirty="0" smtClean="0"/>
              <a:t>G</a:t>
            </a:r>
            <a:r>
              <a:rPr lang="en-US" dirty="0" smtClean="0"/>
              <a:t>o </a:t>
            </a:r>
            <a:r>
              <a:rPr lang="en-US" dirty="0"/>
              <a:t>through the ideas. Related ideas can be combined together to form big ideas (or idea clusters).</a:t>
            </a:r>
          </a:p>
          <a:p>
            <a:pPr marL="285750" indent="-285750" algn="r" fontAlgn="base">
              <a:buFont typeface="Wingdings" pitchFamily="2" charset="2"/>
              <a:buChar char="ü"/>
            </a:pPr>
            <a:r>
              <a:rPr lang="en-US" dirty="0" smtClean="0"/>
              <a:t>S</a:t>
            </a:r>
            <a:r>
              <a:rPr lang="id-ID" dirty="0" smtClean="0"/>
              <a:t>ince </a:t>
            </a:r>
            <a:r>
              <a:rPr lang="en-US" dirty="0" smtClean="0"/>
              <a:t>the </a:t>
            </a:r>
            <a:r>
              <a:rPr lang="en-US" dirty="0"/>
              <a:t>idea is business related, you may need to do a business case, market research, build a prototype or a combination of all of these.</a:t>
            </a:r>
          </a:p>
          <a:p>
            <a:pPr marL="285750" indent="-285750" algn="r" fontAlgn="base">
              <a:buFont typeface="Wingdings" pitchFamily="2" charset="2"/>
              <a:buChar char="ü"/>
            </a:pPr>
            <a:r>
              <a:rPr lang="en-US" dirty="0"/>
              <a:t>Also, keep in mind that you do not need to limit yourself to one winning idea. Often you can implement several ideas in order to solve your challenge.</a:t>
            </a:r>
          </a:p>
        </p:txBody>
      </p:sp>
    </p:spTree>
    <p:extLst>
      <p:ext uri="{BB962C8B-B14F-4D97-AF65-F5344CB8AC3E}">
        <p14:creationId xmlns:p14="http://schemas.microsoft.com/office/powerpoint/2010/main" val="23644125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5303399" y="457200"/>
            <a:ext cx="3459601" cy="830997"/>
          </a:xfrm>
          <a:prstGeom prst="rect">
            <a:avLst/>
          </a:prstGeom>
          <a:noFill/>
        </p:spPr>
        <p:txBody>
          <a:bodyPr wrap="none" rtlCol="0">
            <a:spAutoFit/>
          </a:bodyPr>
          <a:lstStyle/>
          <a:p>
            <a:pPr algn="r"/>
            <a:r>
              <a:rPr lang="id-ID" sz="2400" b="1" dirty="0" smtClean="0">
                <a:latin typeface="Verdana" pitchFamily="34" charset="0"/>
                <a:ea typeface="Verdana" pitchFamily="34" charset="0"/>
                <a:cs typeface="Verdana" pitchFamily="34" charset="0"/>
              </a:rPr>
              <a:t>7 Steps of Creative</a:t>
            </a:r>
          </a:p>
          <a:p>
            <a:pPr algn="r"/>
            <a:r>
              <a:rPr lang="id-ID" sz="2400" b="1" dirty="0" smtClean="0">
                <a:latin typeface="Verdana" pitchFamily="34" charset="0"/>
                <a:ea typeface="Verdana" pitchFamily="34" charset="0"/>
                <a:cs typeface="Verdana" pitchFamily="34" charset="0"/>
              </a:rPr>
              <a:t>Problem Solving</a:t>
            </a:r>
            <a:endParaRPr lang="id-ID" sz="2400" b="1" dirty="0">
              <a:latin typeface="Verdana" pitchFamily="34" charset="0"/>
              <a:ea typeface="Verdana" pitchFamily="34" charset="0"/>
              <a:cs typeface="Verdana" pitchFamily="34" charset="0"/>
            </a:endParaRPr>
          </a:p>
        </p:txBody>
      </p:sp>
      <p:sp>
        <p:nvSpPr>
          <p:cNvPr id="4" name="Rectangle 3"/>
          <p:cNvSpPr/>
          <p:nvPr/>
        </p:nvSpPr>
        <p:spPr>
          <a:xfrm>
            <a:off x="1229710" y="1639642"/>
            <a:ext cx="4572000" cy="369332"/>
          </a:xfrm>
          <a:prstGeom prst="rect">
            <a:avLst/>
          </a:prstGeom>
        </p:spPr>
        <p:txBody>
          <a:bodyPr>
            <a:spAutoFit/>
          </a:bodyPr>
          <a:lstStyle/>
          <a:p>
            <a:pPr fontAlgn="base"/>
            <a:r>
              <a:rPr lang="id-ID" b="1" dirty="0" smtClean="0">
                <a:latin typeface="Verdana" pitchFamily="34" charset="0"/>
                <a:ea typeface="Verdana" pitchFamily="34" charset="0"/>
                <a:cs typeface="Verdana" pitchFamily="34" charset="0"/>
              </a:rPr>
              <a:t>Draw Up an Action Plan</a:t>
            </a:r>
            <a:endParaRPr lang="en-US" b="1" dirty="0">
              <a:latin typeface="Verdana" pitchFamily="34" charset="0"/>
              <a:ea typeface="Verdana" pitchFamily="34" charset="0"/>
              <a:cs typeface="Verdana" pitchFamily="34" charset="0"/>
            </a:endParaRPr>
          </a:p>
        </p:txBody>
      </p:sp>
      <p:sp>
        <p:nvSpPr>
          <p:cNvPr id="5" name="Rectangle 4"/>
          <p:cNvSpPr/>
          <p:nvPr/>
        </p:nvSpPr>
        <p:spPr>
          <a:xfrm>
            <a:off x="7696200" y="3276600"/>
            <a:ext cx="939681" cy="369332"/>
          </a:xfrm>
          <a:prstGeom prst="rect">
            <a:avLst/>
          </a:prstGeom>
        </p:spPr>
        <p:txBody>
          <a:bodyPr wrap="none">
            <a:spAutoFit/>
          </a:bodyPr>
          <a:lstStyle/>
          <a:p>
            <a:pPr algn="r" fontAlgn="base"/>
            <a:r>
              <a:rPr lang="id-ID" b="1" dirty="0" smtClean="0">
                <a:latin typeface="Verdana" pitchFamily="34" charset="0"/>
                <a:ea typeface="Verdana" pitchFamily="34" charset="0"/>
                <a:cs typeface="Verdana" pitchFamily="34" charset="0"/>
              </a:rPr>
              <a:t>Do It!</a:t>
            </a:r>
            <a:endParaRPr lang="en-US" b="1" dirty="0">
              <a:latin typeface="Verdana" pitchFamily="34" charset="0"/>
              <a:ea typeface="Verdana" pitchFamily="34" charset="0"/>
              <a:cs typeface="Verdana" pitchFamily="34" charset="0"/>
            </a:endParaRPr>
          </a:p>
        </p:txBody>
      </p:sp>
      <p:sp>
        <p:nvSpPr>
          <p:cNvPr id="6" name="Rectangle 5"/>
          <p:cNvSpPr/>
          <p:nvPr/>
        </p:nvSpPr>
        <p:spPr>
          <a:xfrm>
            <a:off x="1229710" y="2008974"/>
            <a:ext cx="6858000" cy="923330"/>
          </a:xfrm>
          <a:prstGeom prst="rect">
            <a:avLst/>
          </a:prstGeom>
        </p:spPr>
        <p:txBody>
          <a:bodyPr wrap="square">
            <a:spAutoFit/>
          </a:bodyPr>
          <a:lstStyle/>
          <a:p>
            <a:r>
              <a:rPr lang="en-US" dirty="0"/>
              <a:t>Draw up an action plan with the simple steps you need to take in order to implement your ideas. Ideas that involve a lot work to implement can be particularly intimidating. </a:t>
            </a:r>
            <a:endParaRPr lang="id-ID" dirty="0"/>
          </a:p>
        </p:txBody>
      </p:sp>
      <p:sp>
        <p:nvSpPr>
          <p:cNvPr id="8" name="Rectangle 7"/>
          <p:cNvSpPr/>
          <p:nvPr/>
        </p:nvSpPr>
        <p:spPr>
          <a:xfrm>
            <a:off x="3606681" y="3645932"/>
            <a:ext cx="5029200" cy="369332"/>
          </a:xfrm>
          <a:prstGeom prst="rect">
            <a:avLst/>
          </a:prstGeom>
        </p:spPr>
        <p:txBody>
          <a:bodyPr wrap="square">
            <a:spAutoFit/>
          </a:bodyPr>
          <a:lstStyle/>
          <a:p>
            <a:pPr algn="r"/>
            <a:r>
              <a:rPr lang="en-US" dirty="0"/>
              <a:t>Take your action plan and implement your idea.</a:t>
            </a:r>
            <a:endParaRPr lang="id-ID" dirty="0"/>
          </a:p>
        </p:txBody>
      </p:sp>
    </p:spTree>
    <p:extLst>
      <p:ext uri="{BB962C8B-B14F-4D97-AF65-F5344CB8AC3E}">
        <p14:creationId xmlns:p14="http://schemas.microsoft.com/office/powerpoint/2010/main" val="20244168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619672" y="2743200"/>
            <a:ext cx="7067128" cy="1143000"/>
          </a:xfrm>
        </p:spPr>
        <p:txBody>
          <a:bodyPr/>
          <a:lstStyle/>
          <a:p>
            <a:r>
              <a:rPr lang="en-US" b="0" dirty="0" smtClean="0">
                <a:solidFill>
                  <a:srgbClr val="FFC000"/>
                </a:solidFill>
                <a:latin typeface="Verdana" pitchFamily="34" charset="0"/>
                <a:ea typeface="Verdana" pitchFamily="34" charset="0"/>
                <a:cs typeface="Verdana" pitchFamily="34" charset="0"/>
              </a:rPr>
              <a:t> </a:t>
            </a:r>
            <a:r>
              <a:rPr lang="en-US" dirty="0" smtClean="0">
                <a:solidFill>
                  <a:schemeClr val="tx1"/>
                </a:solidFill>
                <a:latin typeface="Verdana" pitchFamily="34" charset="0"/>
                <a:ea typeface="Verdana" pitchFamily="34" charset="0"/>
                <a:cs typeface="Verdana" pitchFamily="34" charset="0"/>
              </a:rPr>
              <a:t>W</a:t>
            </a:r>
            <a:r>
              <a:rPr lang="id-ID" dirty="0" smtClean="0">
                <a:solidFill>
                  <a:schemeClr val="tx1"/>
                </a:solidFill>
                <a:latin typeface="Verdana" pitchFamily="34" charset="0"/>
                <a:ea typeface="Verdana" pitchFamily="34" charset="0"/>
                <a:cs typeface="Verdana" pitchFamily="34" charset="0"/>
              </a:rPr>
              <a:t>hat is Market Research?</a:t>
            </a:r>
            <a:endParaRPr lang="id-ID" dirty="0">
              <a:solidFill>
                <a:schemeClr val="tx1"/>
              </a:solidFill>
              <a:latin typeface="Copperplate Gothic Bold" pitchFamily="34" charset="0"/>
            </a:endParaRPr>
          </a:p>
        </p:txBody>
      </p:sp>
    </p:spTree>
    <p:extLst>
      <p:ext uri="{BB962C8B-B14F-4D97-AF65-F5344CB8AC3E}">
        <p14:creationId xmlns:p14="http://schemas.microsoft.com/office/powerpoint/2010/main" val="4726778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bwMode="auto">
          <a:xfrm>
            <a:off x="228600" y="609600"/>
            <a:ext cx="8229600" cy="1143000"/>
          </a:xfrm>
          <a:prstGeom prst="rect">
            <a:avLst/>
          </a:prstGeom>
          <a:noFill/>
          <a:ln w="9525">
            <a:noFill/>
            <a:miter lim="800000"/>
            <a:headEnd/>
            <a:tailEnd/>
          </a:ln>
        </p:spPr>
        <p:txBody>
          <a:bodyPr anchor="ctr"/>
          <a:lstStyle/>
          <a:p>
            <a:pPr algn="r" eaLnBrk="0" hangingPunct="0">
              <a:defRPr/>
            </a:pPr>
            <a:r>
              <a:rPr lang="id-ID" sz="2400" b="1" dirty="0" smtClean="0">
                <a:latin typeface="Verdana" pitchFamily="34" charset="0"/>
                <a:ea typeface="Verdana" pitchFamily="34" charset="0"/>
                <a:cs typeface="Verdana" pitchFamily="34" charset="0"/>
              </a:rPr>
              <a:t>Market Research</a:t>
            </a:r>
            <a:endParaRPr lang="en-US" sz="2400" b="1" dirty="0">
              <a:latin typeface="Verdana" pitchFamily="34" charset="0"/>
              <a:ea typeface="Verdana" pitchFamily="34" charset="0"/>
              <a:cs typeface="Verdana" pitchFamily="34" charset="0"/>
            </a:endParaRPr>
          </a:p>
        </p:txBody>
      </p:sp>
      <p:sp>
        <p:nvSpPr>
          <p:cNvPr id="3" name="Rectangle 2"/>
          <p:cNvSpPr/>
          <p:nvPr/>
        </p:nvSpPr>
        <p:spPr>
          <a:xfrm>
            <a:off x="1584434" y="1752600"/>
            <a:ext cx="6858000" cy="1754326"/>
          </a:xfrm>
          <a:prstGeom prst="rect">
            <a:avLst/>
          </a:prstGeom>
        </p:spPr>
        <p:txBody>
          <a:bodyPr wrap="square">
            <a:spAutoFit/>
          </a:bodyPr>
          <a:lstStyle/>
          <a:p>
            <a:r>
              <a:rPr lang="en-US" b="1" dirty="0"/>
              <a:t>Definition:</a:t>
            </a:r>
            <a:r>
              <a:rPr lang="en-US" dirty="0"/>
              <a:t> </a:t>
            </a:r>
            <a:r>
              <a:rPr lang="en-US" i="1" dirty="0"/>
              <a:t>The process of gathering, analyzing and interpreting information about a market, about a product or service to be offered for sale in that market, and about the past, present and potential customers for the product or service; research into the characteristics, spending habits, location and needs of your business's target market, the industry as a whole, and the particular competitors you face .</a:t>
            </a:r>
            <a:endParaRPr lang="id-ID" dirty="0"/>
          </a:p>
        </p:txBody>
      </p:sp>
      <p:sp>
        <p:nvSpPr>
          <p:cNvPr id="4" name="Rectangle 3"/>
          <p:cNvSpPr/>
          <p:nvPr/>
        </p:nvSpPr>
        <p:spPr>
          <a:xfrm>
            <a:off x="1584434" y="4267200"/>
            <a:ext cx="6324600" cy="1631216"/>
          </a:xfrm>
          <a:prstGeom prst="rect">
            <a:avLst/>
          </a:prstGeom>
        </p:spPr>
        <p:txBody>
          <a:bodyPr wrap="square">
            <a:spAutoFit/>
          </a:bodyPr>
          <a:lstStyle/>
          <a:p>
            <a:pPr algn="ctr"/>
            <a:r>
              <a:rPr lang="id-ID" dirty="0" smtClean="0"/>
              <a:t>“</a:t>
            </a:r>
            <a:r>
              <a:rPr lang="en-US" sz="1400" b="1" dirty="0" smtClean="0">
                <a:latin typeface="Verdana" pitchFamily="34" charset="0"/>
                <a:ea typeface="Verdana" pitchFamily="34" charset="0"/>
                <a:cs typeface="Verdana" pitchFamily="34" charset="0"/>
              </a:rPr>
              <a:t>Marketing </a:t>
            </a:r>
            <a:r>
              <a:rPr lang="en-US" sz="1400" b="1" dirty="0">
                <a:latin typeface="Verdana" pitchFamily="34" charset="0"/>
                <a:ea typeface="Verdana" pitchFamily="34" charset="0"/>
                <a:cs typeface="Verdana" pitchFamily="34" charset="0"/>
              </a:rPr>
              <a:t>research is systematic problem analysis, model building and fact-finding for the purpose of improved decision-king and control in the marketing of goods and </a:t>
            </a:r>
            <a:r>
              <a:rPr lang="en-US" sz="1400" b="1" dirty="0" smtClean="0">
                <a:latin typeface="Verdana" pitchFamily="34" charset="0"/>
                <a:ea typeface="Verdana" pitchFamily="34" charset="0"/>
                <a:cs typeface="Verdana" pitchFamily="34" charset="0"/>
              </a:rPr>
              <a:t>services</a:t>
            </a:r>
            <a:r>
              <a:rPr lang="id-ID" dirty="0" smtClean="0"/>
              <a:t>”</a:t>
            </a:r>
          </a:p>
          <a:p>
            <a:pPr algn="ctr"/>
            <a:endParaRPr lang="id-ID" dirty="0"/>
          </a:p>
          <a:p>
            <a:pPr algn="ctr"/>
            <a:r>
              <a:rPr lang="id-ID" dirty="0" smtClean="0"/>
              <a:t>- </a:t>
            </a:r>
            <a:r>
              <a:rPr lang="id-ID" i="1" dirty="0" smtClean="0"/>
              <a:t>Phillip Kotler </a:t>
            </a:r>
            <a:r>
              <a:rPr lang="id-ID" dirty="0" smtClean="0"/>
              <a:t>-</a:t>
            </a:r>
            <a:endParaRPr lang="id-ID" dirty="0"/>
          </a:p>
        </p:txBody>
      </p:sp>
    </p:spTree>
    <p:extLst>
      <p:ext uri="{BB962C8B-B14F-4D97-AF65-F5344CB8AC3E}">
        <p14:creationId xmlns:p14="http://schemas.microsoft.com/office/powerpoint/2010/main" val="3688269432"/>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bwMode="auto">
          <a:xfrm>
            <a:off x="457200" y="609600"/>
            <a:ext cx="8229600" cy="1143000"/>
          </a:xfrm>
          <a:prstGeom prst="rect">
            <a:avLst/>
          </a:prstGeom>
          <a:noFill/>
          <a:ln w="9525">
            <a:noFill/>
            <a:miter lim="800000"/>
            <a:headEnd/>
            <a:tailEnd/>
          </a:ln>
        </p:spPr>
        <p:txBody>
          <a:bodyPr anchor="ctr"/>
          <a:lstStyle/>
          <a:p>
            <a:pPr algn="r" eaLnBrk="0" hangingPunct="0">
              <a:defRPr/>
            </a:pPr>
            <a:r>
              <a:rPr lang="id-ID" sz="2400" b="1" dirty="0" smtClean="0">
                <a:latin typeface="Verdana" pitchFamily="34" charset="0"/>
                <a:ea typeface="Verdana" pitchFamily="34" charset="0"/>
                <a:cs typeface="Verdana" pitchFamily="34" charset="0"/>
              </a:rPr>
              <a:t>Market Research</a:t>
            </a:r>
          </a:p>
          <a:p>
            <a:pPr algn="r" eaLnBrk="0" hangingPunct="0">
              <a:defRPr/>
            </a:pPr>
            <a:r>
              <a:rPr lang="id-ID" sz="2400" b="1" dirty="0" smtClean="0">
                <a:latin typeface="Verdana" pitchFamily="34" charset="0"/>
                <a:ea typeface="Verdana" pitchFamily="34" charset="0"/>
                <a:cs typeface="Verdana" pitchFamily="34" charset="0"/>
              </a:rPr>
              <a:t>Vs Marketing Research</a:t>
            </a:r>
            <a:endParaRPr lang="en-US" sz="2400" b="1" dirty="0">
              <a:latin typeface="Verdana" pitchFamily="34" charset="0"/>
              <a:ea typeface="Verdana" pitchFamily="34" charset="0"/>
              <a:cs typeface="Verdana" pitchFamily="34" charset="0"/>
            </a:endParaRPr>
          </a:p>
        </p:txBody>
      </p:sp>
      <p:sp>
        <p:nvSpPr>
          <p:cNvPr id="5" name="Rectangle 4"/>
          <p:cNvSpPr/>
          <p:nvPr/>
        </p:nvSpPr>
        <p:spPr>
          <a:xfrm>
            <a:off x="1371600" y="2133600"/>
            <a:ext cx="7315200" cy="3785652"/>
          </a:xfrm>
          <a:prstGeom prst="rect">
            <a:avLst/>
          </a:prstGeom>
        </p:spPr>
        <p:txBody>
          <a:bodyPr wrap="square">
            <a:spAutoFit/>
          </a:bodyPr>
          <a:lstStyle/>
          <a:p>
            <a:r>
              <a:rPr lang="en-US" sz="2000" b="1" i="1" dirty="0"/>
              <a:t>Marketing research </a:t>
            </a:r>
            <a:r>
              <a:rPr lang="en-US" sz="2000" dirty="0"/>
              <a:t>is a broader term including market research. </a:t>
            </a:r>
            <a:endParaRPr lang="id-ID" sz="2000" dirty="0" smtClean="0"/>
          </a:p>
          <a:p>
            <a:endParaRPr lang="id-ID" sz="2000" dirty="0"/>
          </a:p>
          <a:p>
            <a:r>
              <a:rPr lang="en-US" sz="2000" b="1" i="1" dirty="0" smtClean="0"/>
              <a:t>Marketing </a:t>
            </a:r>
            <a:r>
              <a:rPr lang="en-US" sz="2000" b="1" i="1" dirty="0"/>
              <a:t>research</a:t>
            </a:r>
            <a:r>
              <a:rPr lang="en-US" sz="2000" dirty="0"/>
              <a:t> is concerned with all the major functions of marketing. </a:t>
            </a:r>
            <a:endParaRPr lang="id-ID" sz="2000" dirty="0" smtClean="0"/>
          </a:p>
          <a:p>
            <a:endParaRPr lang="id-ID" sz="2000" dirty="0"/>
          </a:p>
          <a:p>
            <a:r>
              <a:rPr lang="en-US" sz="2000" b="1" i="1" dirty="0" smtClean="0"/>
              <a:t>Market </a:t>
            </a:r>
            <a:r>
              <a:rPr lang="en-US" sz="2000" b="1" i="1" dirty="0"/>
              <a:t>research </a:t>
            </a:r>
            <a:r>
              <a:rPr lang="en-US" sz="2000" dirty="0"/>
              <a:t>is primarily concerned with knowing the capacity of the market to absorb a particular product. </a:t>
            </a:r>
            <a:endParaRPr lang="id-ID" sz="2000" dirty="0" smtClean="0"/>
          </a:p>
          <a:p>
            <a:endParaRPr lang="id-ID" sz="2000" dirty="0"/>
          </a:p>
          <a:p>
            <a:r>
              <a:rPr lang="en-US" sz="2000" dirty="0" smtClean="0"/>
              <a:t>Marketing </a:t>
            </a:r>
            <a:r>
              <a:rPr lang="en-US" sz="2000" dirty="0"/>
              <a:t>research is not only concerned with the jurisdiction of the market but also covers nature of the market, product analysis, sales analysis, time, place and media of advertising, personal selling and marketing intermediaries and their relationships etc.</a:t>
            </a:r>
            <a:endParaRPr lang="id-ID" sz="2000" dirty="0"/>
          </a:p>
        </p:txBody>
      </p:sp>
    </p:spTree>
    <p:extLst>
      <p:ext uri="{BB962C8B-B14F-4D97-AF65-F5344CB8AC3E}">
        <p14:creationId xmlns:p14="http://schemas.microsoft.com/office/powerpoint/2010/main" val="8542175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bwMode="auto">
          <a:xfrm>
            <a:off x="457200" y="533400"/>
            <a:ext cx="8229600" cy="1143000"/>
          </a:xfrm>
          <a:prstGeom prst="rect">
            <a:avLst/>
          </a:prstGeom>
          <a:noFill/>
          <a:ln w="9525">
            <a:noFill/>
            <a:miter lim="800000"/>
            <a:headEnd/>
            <a:tailEnd/>
          </a:ln>
        </p:spPr>
        <p:txBody>
          <a:bodyPr anchor="ctr"/>
          <a:lstStyle/>
          <a:p>
            <a:pPr algn="r" eaLnBrk="0" hangingPunct="0">
              <a:defRPr/>
            </a:pPr>
            <a:r>
              <a:rPr lang="id-ID" sz="2400" b="1" dirty="0" smtClean="0">
                <a:latin typeface="Verdana" pitchFamily="34" charset="0"/>
                <a:ea typeface="Verdana" pitchFamily="34" charset="0"/>
                <a:cs typeface="Verdana" pitchFamily="34" charset="0"/>
              </a:rPr>
              <a:t>Objective of</a:t>
            </a:r>
          </a:p>
          <a:p>
            <a:pPr algn="r" eaLnBrk="0" hangingPunct="0">
              <a:defRPr/>
            </a:pPr>
            <a:r>
              <a:rPr lang="id-ID" sz="2400" b="1" dirty="0" smtClean="0">
                <a:latin typeface="Verdana" pitchFamily="34" charset="0"/>
                <a:ea typeface="Verdana" pitchFamily="34" charset="0"/>
                <a:cs typeface="Verdana" pitchFamily="34" charset="0"/>
              </a:rPr>
              <a:t>Market Research</a:t>
            </a:r>
          </a:p>
        </p:txBody>
      </p:sp>
      <p:sp>
        <p:nvSpPr>
          <p:cNvPr id="5" name="Rectangle 4"/>
          <p:cNvSpPr/>
          <p:nvPr/>
        </p:nvSpPr>
        <p:spPr>
          <a:xfrm>
            <a:off x="990600" y="1676400"/>
            <a:ext cx="7848600" cy="4247317"/>
          </a:xfrm>
          <a:prstGeom prst="rect">
            <a:avLst/>
          </a:prstGeom>
        </p:spPr>
        <p:txBody>
          <a:bodyPr wrap="square">
            <a:spAutoFit/>
          </a:bodyPr>
          <a:lstStyle/>
          <a:p>
            <a:pPr marL="285750" indent="-285750" fontAlgn="base">
              <a:buFont typeface="Wingdings" pitchFamily="2" charset="2"/>
              <a:buChar char="ü"/>
            </a:pPr>
            <a:r>
              <a:rPr lang="en-US" sz="1500" dirty="0">
                <a:latin typeface="Verdana" pitchFamily="34" charset="0"/>
                <a:ea typeface="Verdana" pitchFamily="34" charset="0"/>
                <a:cs typeface="Verdana" pitchFamily="34" charset="0"/>
              </a:rPr>
              <a:t>To link the consumer with the company through information to know more about him.</a:t>
            </a:r>
          </a:p>
          <a:p>
            <a:pPr marL="285750" indent="-285750" fontAlgn="base">
              <a:buFont typeface="Wingdings" pitchFamily="2" charset="2"/>
              <a:buChar char="ü"/>
            </a:pPr>
            <a:r>
              <a:rPr lang="en-US" sz="1500" dirty="0" smtClean="0">
                <a:latin typeface="Verdana" pitchFamily="34" charset="0"/>
                <a:ea typeface="Verdana" pitchFamily="34" charset="0"/>
                <a:cs typeface="Verdana" pitchFamily="34" charset="0"/>
              </a:rPr>
              <a:t>To </a:t>
            </a:r>
            <a:r>
              <a:rPr lang="en-US" sz="1500" dirty="0">
                <a:latin typeface="Verdana" pitchFamily="34" charset="0"/>
                <a:ea typeface="Verdana" pitchFamily="34" charset="0"/>
                <a:cs typeface="Verdana" pitchFamily="34" charset="0"/>
              </a:rPr>
              <a:t>investigate the real needs and requirements of customers.</a:t>
            </a:r>
          </a:p>
          <a:p>
            <a:pPr marL="285750" indent="-285750" fontAlgn="base">
              <a:buFont typeface="Wingdings" pitchFamily="2" charset="2"/>
              <a:buChar char="ü"/>
            </a:pPr>
            <a:r>
              <a:rPr lang="en-US" sz="1500" dirty="0" smtClean="0">
                <a:latin typeface="Verdana" pitchFamily="34" charset="0"/>
                <a:ea typeface="Verdana" pitchFamily="34" charset="0"/>
                <a:cs typeface="Verdana" pitchFamily="34" charset="0"/>
              </a:rPr>
              <a:t>To </a:t>
            </a:r>
            <a:r>
              <a:rPr lang="en-US" sz="1500" dirty="0">
                <a:latin typeface="Verdana" pitchFamily="34" charset="0"/>
                <a:ea typeface="Verdana" pitchFamily="34" charset="0"/>
                <a:cs typeface="Verdana" pitchFamily="34" charset="0"/>
              </a:rPr>
              <a:t>search for and </a:t>
            </a:r>
            <a:r>
              <a:rPr lang="en-US" sz="1500" dirty="0" err="1" smtClean="0">
                <a:latin typeface="Verdana" pitchFamily="34" charset="0"/>
                <a:ea typeface="Verdana" pitchFamily="34" charset="0"/>
                <a:cs typeface="Verdana" pitchFamily="34" charset="0"/>
              </a:rPr>
              <a:t>analy</a:t>
            </a:r>
            <a:r>
              <a:rPr lang="id-ID" sz="1500" dirty="0">
                <a:latin typeface="Verdana" pitchFamily="34" charset="0"/>
                <a:ea typeface="Verdana" pitchFamily="34" charset="0"/>
                <a:cs typeface="Verdana" pitchFamily="34" charset="0"/>
              </a:rPr>
              <a:t>s</a:t>
            </a:r>
            <a:r>
              <a:rPr lang="en-US" sz="1500" dirty="0" smtClean="0">
                <a:latin typeface="Verdana" pitchFamily="34" charset="0"/>
                <a:ea typeface="Verdana" pitchFamily="34" charset="0"/>
                <a:cs typeface="Verdana" pitchFamily="34" charset="0"/>
              </a:rPr>
              <a:t>e </a:t>
            </a:r>
            <a:r>
              <a:rPr lang="en-US" sz="1500" dirty="0">
                <a:latin typeface="Verdana" pitchFamily="34" charset="0"/>
                <a:ea typeface="Verdana" pitchFamily="34" charset="0"/>
                <a:cs typeface="Verdana" pitchFamily="34" charset="0"/>
              </a:rPr>
              <a:t>information that can be used for evolving some marketing decision alternatives and finally arriving at the best alternative.</a:t>
            </a:r>
          </a:p>
          <a:p>
            <a:pPr marL="285750" indent="-285750" fontAlgn="base">
              <a:buFont typeface="Wingdings" pitchFamily="2" charset="2"/>
              <a:buChar char="ü"/>
            </a:pPr>
            <a:r>
              <a:rPr lang="en-US" sz="1500" dirty="0" smtClean="0">
                <a:latin typeface="Verdana" pitchFamily="34" charset="0"/>
                <a:ea typeface="Verdana" pitchFamily="34" charset="0"/>
                <a:cs typeface="Verdana" pitchFamily="34" charset="0"/>
              </a:rPr>
              <a:t>To </a:t>
            </a:r>
            <a:r>
              <a:rPr lang="en-US" sz="1500" dirty="0">
                <a:latin typeface="Verdana" pitchFamily="34" charset="0"/>
                <a:ea typeface="Verdana" pitchFamily="34" charset="0"/>
                <a:cs typeface="Verdana" pitchFamily="34" charset="0"/>
              </a:rPr>
              <a:t>suggest necessary changes in the goods and services in order to meet the market demands</a:t>
            </a:r>
            <a:r>
              <a:rPr lang="en-US" sz="1500" dirty="0" smtClean="0">
                <a:latin typeface="Verdana" pitchFamily="34" charset="0"/>
                <a:ea typeface="Verdana" pitchFamily="34" charset="0"/>
                <a:cs typeface="Verdana" pitchFamily="34" charset="0"/>
              </a:rPr>
              <a:t>.</a:t>
            </a:r>
            <a:endParaRPr lang="id-ID" sz="1500" dirty="0" smtClean="0">
              <a:latin typeface="Verdana" pitchFamily="34" charset="0"/>
              <a:ea typeface="Verdana" pitchFamily="34" charset="0"/>
              <a:cs typeface="Verdana" pitchFamily="34" charset="0"/>
            </a:endParaRPr>
          </a:p>
          <a:p>
            <a:pPr marL="285750" indent="-285750" fontAlgn="base">
              <a:buFont typeface="Wingdings" pitchFamily="2" charset="2"/>
              <a:buChar char="ü"/>
            </a:pPr>
            <a:r>
              <a:rPr lang="en-US" sz="1500" dirty="0">
                <a:latin typeface="Verdana" pitchFamily="34" charset="0"/>
                <a:ea typeface="Verdana" pitchFamily="34" charset="0"/>
                <a:cs typeface="Verdana" pitchFamily="34" charset="0"/>
              </a:rPr>
              <a:t>To find out reasons for slowly loosing market share, and to identify ways and means for strengthening company’s position in the market, within and outside the country.</a:t>
            </a:r>
          </a:p>
          <a:p>
            <a:pPr marL="285750" indent="-285750" fontAlgn="base">
              <a:buFont typeface="Wingdings" pitchFamily="2" charset="2"/>
              <a:buChar char="ü"/>
            </a:pPr>
            <a:r>
              <a:rPr lang="en-US" sz="1500" dirty="0" smtClean="0">
                <a:latin typeface="Verdana" pitchFamily="34" charset="0"/>
                <a:ea typeface="Verdana" pitchFamily="34" charset="0"/>
                <a:cs typeface="Verdana" pitchFamily="34" charset="0"/>
              </a:rPr>
              <a:t>To </a:t>
            </a:r>
            <a:r>
              <a:rPr lang="en-US" sz="1500" dirty="0">
                <a:latin typeface="Verdana" pitchFamily="34" charset="0"/>
                <a:ea typeface="Verdana" pitchFamily="34" charset="0"/>
                <a:cs typeface="Verdana" pitchFamily="34" charset="0"/>
              </a:rPr>
              <a:t>identify opportunities and threats in the external environment of the company.</a:t>
            </a:r>
          </a:p>
          <a:p>
            <a:pPr marL="1200150" lvl="2" indent="-285750" fontAlgn="base">
              <a:buFont typeface="Wingdings" pitchFamily="2" charset="2"/>
              <a:buChar char="ü"/>
            </a:pPr>
            <a:r>
              <a:rPr lang="en-US" sz="1500" dirty="0" smtClean="0">
                <a:latin typeface="Verdana" pitchFamily="34" charset="0"/>
                <a:ea typeface="Verdana" pitchFamily="34" charset="0"/>
                <a:cs typeface="Verdana" pitchFamily="34" charset="0"/>
              </a:rPr>
              <a:t>To </a:t>
            </a:r>
            <a:r>
              <a:rPr lang="en-US" sz="1500" dirty="0">
                <a:latin typeface="Verdana" pitchFamily="34" charset="0"/>
                <a:ea typeface="Verdana" pitchFamily="34" charset="0"/>
                <a:cs typeface="Verdana" pitchFamily="34" charset="0"/>
              </a:rPr>
              <a:t>know about the reactions of the people in the market about the existing or newly introduced products of the company.</a:t>
            </a:r>
          </a:p>
          <a:p>
            <a:pPr marL="2114550" lvl="4" indent="-285750" fontAlgn="base">
              <a:buFont typeface="Wingdings" pitchFamily="2" charset="2"/>
              <a:buChar char="ü"/>
            </a:pPr>
            <a:r>
              <a:rPr lang="en-US" sz="1500" dirty="0" smtClean="0">
                <a:latin typeface="Verdana" pitchFamily="34" charset="0"/>
                <a:ea typeface="Verdana" pitchFamily="34" charset="0"/>
                <a:cs typeface="Verdana" pitchFamily="34" charset="0"/>
              </a:rPr>
              <a:t>To </a:t>
            </a:r>
            <a:r>
              <a:rPr lang="en-US" sz="1500" dirty="0">
                <a:latin typeface="Verdana" pitchFamily="34" charset="0"/>
                <a:ea typeface="Verdana" pitchFamily="34" charset="0"/>
                <a:cs typeface="Verdana" pitchFamily="34" charset="0"/>
              </a:rPr>
              <a:t>know in advance what kind of target markets exist in the economy where the company may launch its products as an innovation in the line.</a:t>
            </a:r>
          </a:p>
          <a:p>
            <a:pPr marL="285750" indent="-285750" fontAlgn="base">
              <a:buFont typeface="Wingdings" pitchFamily="2" charset="2"/>
              <a:buChar char="ü"/>
            </a:pPr>
            <a:endParaRPr lang="en-US" sz="1500" dirty="0">
              <a:latin typeface="Verdana" pitchFamily="34" charset="0"/>
              <a:ea typeface="Verdana" pitchFamily="34" charset="0"/>
              <a:cs typeface="Verdana" pitchFamily="34" charset="0"/>
            </a:endParaRPr>
          </a:p>
        </p:txBody>
      </p:sp>
      <p:pic>
        <p:nvPicPr>
          <p:cNvPr id="6146" name="Picture 2" descr="Hasil gambar untuk objective icon transpare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4572000"/>
            <a:ext cx="1905000"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8162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619672" y="2743200"/>
            <a:ext cx="7067128" cy="1143000"/>
          </a:xfrm>
        </p:spPr>
        <p:txBody>
          <a:bodyPr/>
          <a:lstStyle/>
          <a:p>
            <a:r>
              <a:rPr lang="en-US" b="0" dirty="0" smtClean="0">
                <a:solidFill>
                  <a:srgbClr val="FFC000"/>
                </a:solidFill>
                <a:latin typeface="Verdana" pitchFamily="34" charset="0"/>
                <a:ea typeface="Verdana" pitchFamily="34" charset="0"/>
                <a:cs typeface="Verdana" pitchFamily="34" charset="0"/>
              </a:rPr>
              <a:t> </a:t>
            </a:r>
            <a:r>
              <a:rPr lang="en-US" dirty="0" smtClean="0">
                <a:solidFill>
                  <a:schemeClr val="tx1"/>
                </a:solidFill>
                <a:latin typeface="Verdana" pitchFamily="34" charset="0"/>
                <a:ea typeface="Verdana" pitchFamily="34" charset="0"/>
                <a:cs typeface="Verdana" pitchFamily="34" charset="0"/>
              </a:rPr>
              <a:t>T</a:t>
            </a:r>
            <a:r>
              <a:rPr lang="id-ID" dirty="0" smtClean="0">
                <a:solidFill>
                  <a:schemeClr val="tx1"/>
                </a:solidFill>
                <a:latin typeface="Verdana" pitchFamily="34" charset="0"/>
                <a:ea typeface="Verdana" pitchFamily="34" charset="0"/>
                <a:cs typeface="Verdana" pitchFamily="34" charset="0"/>
              </a:rPr>
              <a:t>he Benefits</a:t>
            </a:r>
            <a:br>
              <a:rPr lang="id-ID" dirty="0" smtClean="0">
                <a:solidFill>
                  <a:schemeClr val="tx1"/>
                </a:solidFill>
                <a:latin typeface="Verdana" pitchFamily="34" charset="0"/>
                <a:ea typeface="Verdana" pitchFamily="34" charset="0"/>
                <a:cs typeface="Verdana" pitchFamily="34" charset="0"/>
              </a:rPr>
            </a:br>
            <a:r>
              <a:rPr lang="id-ID" dirty="0" smtClean="0">
                <a:solidFill>
                  <a:schemeClr val="tx1"/>
                </a:solidFill>
                <a:latin typeface="Verdana" pitchFamily="34" charset="0"/>
                <a:ea typeface="Verdana" pitchFamily="34" charset="0"/>
                <a:cs typeface="Verdana" pitchFamily="34" charset="0"/>
              </a:rPr>
              <a:t>of Market Research</a:t>
            </a:r>
            <a:endParaRPr lang="id-ID" dirty="0">
              <a:solidFill>
                <a:schemeClr val="tx1"/>
              </a:solidFill>
              <a:latin typeface="Copperplate Gothic Bold" pitchFamily="34" charset="0"/>
            </a:endParaRPr>
          </a:p>
        </p:txBody>
      </p:sp>
    </p:spTree>
    <p:extLst>
      <p:ext uri="{BB962C8B-B14F-4D97-AF65-F5344CB8AC3E}">
        <p14:creationId xmlns:p14="http://schemas.microsoft.com/office/powerpoint/2010/main" val="4726778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bwMode="auto">
          <a:xfrm>
            <a:off x="228600" y="609600"/>
            <a:ext cx="8229600" cy="1143000"/>
          </a:xfrm>
          <a:prstGeom prst="rect">
            <a:avLst/>
          </a:prstGeom>
          <a:noFill/>
          <a:ln w="9525">
            <a:noFill/>
            <a:miter lim="800000"/>
            <a:headEnd/>
            <a:tailEnd/>
          </a:ln>
        </p:spPr>
        <p:txBody>
          <a:bodyPr anchor="ctr"/>
          <a:lstStyle/>
          <a:p>
            <a:pPr algn="r" eaLnBrk="0" hangingPunct="0">
              <a:defRPr/>
            </a:pPr>
            <a:r>
              <a:rPr lang="id-ID" sz="2400" b="1" dirty="0" smtClean="0">
                <a:latin typeface="Verdana" pitchFamily="34" charset="0"/>
                <a:ea typeface="Verdana" pitchFamily="34" charset="0"/>
                <a:cs typeface="Verdana" pitchFamily="34" charset="0"/>
              </a:rPr>
              <a:t>Benefits of Market Research</a:t>
            </a:r>
            <a:endParaRPr lang="en-US" sz="2400" b="1" dirty="0">
              <a:latin typeface="Verdana" pitchFamily="34" charset="0"/>
              <a:ea typeface="Verdana" pitchFamily="34" charset="0"/>
              <a:cs typeface="Verdana" pitchFamily="34" charset="0"/>
            </a:endParaRPr>
          </a:p>
        </p:txBody>
      </p:sp>
      <p:pic>
        <p:nvPicPr>
          <p:cNvPr id="7170" name="Picture 2" descr="Hasil gambar untuk radar icon transpare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1905000"/>
            <a:ext cx="3581400" cy="35814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4648200" y="2133600"/>
            <a:ext cx="4267200" cy="3139321"/>
          </a:xfrm>
          <a:prstGeom prst="rect">
            <a:avLst/>
          </a:prstGeom>
        </p:spPr>
        <p:txBody>
          <a:bodyPr wrap="square">
            <a:spAutoFit/>
          </a:bodyPr>
          <a:lstStyle/>
          <a:p>
            <a:pPr algn="r"/>
            <a:r>
              <a:rPr lang="en-US" b="1" dirty="0"/>
              <a:t>Understand </a:t>
            </a:r>
            <a:r>
              <a:rPr lang="en-US" b="1" i="1" dirty="0"/>
              <a:t>where</a:t>
            </a:r>
            <a:r>
              <a:rPr lang="en-US" b="1" dirty="0"/>
              <a:t> your customers are.</a:t>
            </a:r>
            <a:r>
              <a:rPr lang="en-US" dirty="0"/>
              <a:t> </a:t>
            </a:r>
            <a:endParaRPr lang="id-ID" dirty="0" smtClean="0"/>
          </a:p>
          <a:p>
            <a:pPr algn="r"/>
            <a:r>
              <a:rPr lang="id-ID" dirty="0" smtClean="0"/>
              <a:t>For instance, </a:t>
            </a:r>
            <a:r>
              <a:rPr lang="en-US" dirty="0" smtClean="0"/>
              <a:t>If </a:t>
            </a:r>
            <a:r>
              <a:rPr lang="en-US" dirty="0"/>
              <a:t>you are planning on opening a coffee shop </a:t>
            </a:r>
            <a:r>
              <a:rPr lang="id-ID" dirty="0" smtClean="0"/>
              <a:t>somewhere</a:t>
            </a:r>
            <a:r>
              <a:rPr lang="en-US" dirty="0" smtClean="0"/>
              <a:t>, </a:t>
            </a:r>
            <a:r>
              <a:rPr lang="en-US" dirty="0"/>
              <a:t>it is important to recognize that the primary market you’ll serve will largely be a function of the footfall in that area. </a:t>
            </a:r>
            <a:endParaRPr lang="id-ID" dirty="0" smtClean="0"/>
          </a:p>
          <a:p>
            <a:endParaRPr lang="id-ID" dirty="0"/>
          </a:p>
          <a:p>
            <a:pPr algn="r"/>
            <a:r>
              <a:rPr lang="en-US" dirty="0" smtClean="0"/>
              <a:t>Given </a:t>
            </a:r>
            <a:r>
              <a:rPr lang="en-US" dirty="0"/>
              <a:t>the intense competition, for what is essentially a commodity offering, people do not travel far, so your addressable market will largely be a local one. </a:t>
            </a:r>
          </a:p>
        </p:txBody>
      </p:sp>
    </p:spTree>
    <p:extLst>
      <p:ext uri="{BB962C8B-B14F-4D97-AF65-F5344CB8AC3E}">
        <p14:creationId xmlns:p14="http://schemas.microsoft.com/office/powerpoint/2010/main" val="832505619"/>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403648" y="2059394"/>
            <a:ext cx="6606480" cy="1938992"/>
          </a:xfrm>
          <a:prstGeom prst="rect">
            <a:avLst/>
          </a:prstGeom>
        </p:spPr>
        <p:txBody>
          <a:bodyPr wrap="square">
            <a:spAutoFit/>
          </a:bodyPr>
          <a:lstStyle/>
          <a:p>
            <a:pPr marL="342900" lvl="0" indent="-342900">
              <a:buFont typeface="+mj-lt"/>
              <a:buAutoNum type="arabicPeriod"/>
            </a:pPr>
            <a:r>
              <a:rPr lang="id-ID" sz="2400" dirty="0" smtClean="0"/>
              <a:t>Ideation Process </a:t>
            </a:r>
          </a:p>
          <a:p>
            <a:pPr marL="342900" lvl="0" indent="-342900">
              <a:buFont typeface="+mj-lt"/>
              <a:buAutoNum type="arabicPeriod"/>
            </a:pPr>
            <a:r>
              <a:rPr lang="id-ID" sz="2400" dirty="0" smtClean="0"/>
              <a:t>Business Model Canvas</a:t>
            </a:r>
            <a:endParaRPr lang="id-ID" sz="2400" dirty="0"/>
          </a:p>
          <a:p>
            <a:pPr marL="342900" lvl="0" indent="-342900">
              <a:buFont typeface="+mj-lt"/>
              <a:buAutoNum type="arabicPeriod"/>
            </a:pPr>
            <a:r>
              <a:rPr lang="id-ID" sz="2400" dirty="0" smtClean="0"/>
              <a:t>What is Market Research</a:t>
            </a:r>
            <a:endParaRPr lang="id-ID" sz="2400" dirty="0"/>
          </a:p>
          <a:p>
            <a:pPr marL="342900" indent="-342900">
              <a:buFont typeface="+mj-lt"/>
              <a:buAutoNum type="arabicPeriod"/>
            </a:pPr>
            <a:r>
              <a:rPr lang="id-ID" sz="2400" dirty="0" smtClean="0"/>
              <a:t>The Benefits of Market Research</a:t>
            </a:r>
          </a:p>
          <a:p>
            <a:pPr marL="342900" indent="-342900">
              <a:buFont typeface="+mj-lt"/>
              <a:buAutoNum type="arabicPeriod"/>
            </a:pPr>
            <a:r>
              <a:rPr lang="id-ID" sz="2400" dirty="0" smtClean="0"/>
              <a:t>Market Research Process</a:t>
            </a:r>
            <a:endParaRPr lang="id-ID" sz="2400" dirty="0"/>
          </a:p>
        </p:txBody>
      </p:sp>
      <p:sp>
        <p:nvSpPr>
          <p:cNvPr id="6" name="TextBox 5"/>
          <p:cNvSpPr txBox="1"/>
          <p:nvPr/>
        </p:nvSpPr>
        <p:spPr>
          <a:xfrm>
            <a:off x="3742241" y="903938"/>
            <a:ext cx="2048959" cy="461665"/>
          </a:xfrm>
          <a:prstGeom prst="rect">
            <a:avLst/>
          </a:prstGeom>
          <a:noFill/>
        </p:spPr>
        <p:txBody>
          <a:bodyPr wrap="none" rtlCol="0">
            <a:spAutoFit/>
          </a:bodyPr>
          <a:lstStyle/>
          <a:p>
            <a:r>
              <a:rPr lang="id-ID" sz="2400" b="1" dirty="0" smtClean="0">
                <a:latin typeface="Verdana" pitchFamily="34" charset="0"/>
                <a:ea typeface="Verdana" pitchFamily="34" charset="0"/>
                <a:cs typeface="Verdana" pitchFamily="34" charset="0"/>
              </a:rPr>
              <a:t>Sub Topics</a:t>
            </a:r>
            <a:endParaRPr lang="id-ID" sz="2400" b="1" dirty="0">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143516657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bwMode="auto">
          <a:xfrm>
            <a:off x="228600" y="609600"/>
            <a:ext cx="8229600" cy="1143000"/>
          </a:xfrm>
          <a:prstGeom prst="rect">
            <a:avLst/>
          </a:prstGeom>
          <a:noFill/>
          <a:ln w="9525">
            <a:noFill/>
            <a:miter lim="800000"/>
            <a:headEnd/>
            <a:tailEnd/>
          </a:ln>
        </p:spPr>
        <p:txBody>
          <a:bodyPr anchor="ctr"/>
          <a:lstStyle/>
          <a:p>
            <a:pPr algn="r" eaLnBrk="0" hangingPunct="0">
              <a:defRPr/>
            </a:pPr>
            <a:r>
              <a:rPr lang="id-ID" sz="2400" b="1" dirty="0" smtClean="0">
                <a:latin typeface="Verdana" pitchFamily="34" charset="0"/>
                <a:ea typeface="Verdana" pitchFamily="34" charset="0"/>
                <a:cs typeface="Verdana" pitchFamily="34" charset="0"/>
              </a:rPr>
              <a:t>Benefits of Market Research</a:t>
            </a:r>
            <a:endParaRPr lang="en-US" sz="2400" b="1" dirty="0">
              <a:latin typeface="Verdana" pitchFamily="34" charset="0"/>
              <a:ea typeface="Verdana" pitchFamily="34" charset="0"/>
              <a:cs typeface="Verdana" pitchFamily="34" charset="0"/>
            </a:endParaRPr>
          </a:p>
        </p:txBody>
      </p:sp>
      <p:pic>
        <p:nvPicPr>
          <p:cNvPr id="8194" name="Picture 2" descr="Hasil gambar untuk size icon transpare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1752600"/>
            <a:ext cx="3238500" cy="32385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4244866" y="1752600"/>
            <a:ext cx="4594334" cy="3139321"/>
          </a:xfrm>
          <a:prstGeom prst="rect">
            <a:avLst/>
          </a:prstGeom>
        </p:spPr>
        <p:txBody>
          <a:bodyPr wrap="square">
            <a:spAutoFit/>
          </a:bodyPr>
          <a:lstStyle/>
          <a:p>
            <a:r>
              <a:rPr lang="en-US" b="1" dirty="0"/>
              <a:t>Estimate the </a:t>
            </a:r>
            <a:r>
              <a:rPr lang="en-US" b="1" i="1" dirty="0"/>
              <a:t>size</a:t>
            </a:r>
            <a:r>
              <a:rPr lang="en-US" b="1" dirty="0"/>
              <a:t> of the market you can serve.</a:t>
            </a:r>
            <a:r>
              <a:rPr lang="en-US" dirty="0"/>
              <a:t> </a:t>
            </a:r>
            <a:endParaRPr lang="id-ID" dirty="0" smtClean="0"/>
          </a:p>
          <a:p>
            <a:endParaRPr lang="id-ID" dirty="0"/>
          </a:p>
          <a:p>
            <a:r>
              <a:rPr lang="en-US" dirty="0" smtClean="0"/>
              <a:t>Once </a:t>
            </a:r>
            <a:r>
              <a:rPr lang="en-US" dirty="0"/>
              <a:t>you obtain an assessment of the size of the market that you can realistically target, you can then ensure that you have commensurate resources in place</a:t>
            </a:r>
            <a:r>
              <a:rPr lang="en-US" dirty="0" smtClean="0"/>
              <a:t>.</a:t>
            </a:r>
            <a:endParaRPr lang="id-ID" dirty="0" smtClean="0"/>
          </a:p>
          <a:p>
            <a:endParaRPr lang="id-ID" dirty="0"/>
          </a:p>
          <a:p>
            <a:r>
              <a:rPr lang="id-ID" dirty="0" smtClean="0"/>
              <a:t>I</a:t>
            </a:r>
            <a:r>
              <a:rPr lang="en-US" dirty="0" smtClean="0"/>
              <a:t>f </a:t>
            </a:r>
            <a:r>
              <a:rPr lang="en-US" dirty="0"/>
              <a:t>you do intend to seek external investment, the size of the market will be of significant interest to prospective investors and the level of investment they will consider. </a:t>
            </a:r>
          </a:p>
        </p:txBody>
      </p:sp>
      <p:sp>
        <p:nvSpPr>
          <p:cNvPr id="5" name="Rectangle 4"/>
          <p:cNvSpPr/>
          <p:nvPr/>
        </p:nvSpPr>
        <p:spPr>
          <a:xfrm>
            <a:off x="1447800" y="5004238"/>
            <a:ext cx="7239000" cy="1200329"/>
          </a:xfrm>
          <a:prstGeom prst="rect">
            <a:avLst/>
          </a:prstGeom>
        </p:spPr>
        <p:txBody>
          <a:bodyPr wrap="square">
            <a:spAutoFit/>
          </a:bodyPr>
          <a:lstStyle/>
          <a:p>
            <a:r>
              <a:rPr lang="en-US" dirty="0"/>
              <a:t>With a coffee shop, the market size will be a combination of people residing within say a square KM of the premises, married to the footfall or passing traffic. One easy way to get some plausible estimates for the market size is to do some primary market research. </a:t>
            </a:r>
          </a:p>
        </p:txBody>
      </p:sp>
    </p:spTree>
    <p:extLst>
      <p:ext uri="{BB962C8B-B14F-4D97-AF65-F5344CB8AC3E}">
        <p14:creationId xmlns:p14="http://schemas.microsoft.com/office/powerpoint/2010/main" val="1574214427"/>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bwMode="auto">
          <a:xfrm>
            <a:off x="228600" y="609600"/>
            <a:ext cx="8229600" cy="1143000"/>
          </a:xfrm>
          <a:prstGeom prst="rect">
            <a:avLst/>
          </a:prstGeom>
          <a:noFill/>
          <a:ln w="9525">
            <a:noFill/>
            <a:miter lim="800000"/>
            <a:headEnd/>
            <a:tailEnd/>
          </a:ln>
        </p:spPr>
        <p:txBody>
          <a:bodyPr anchor="ctr"/>
          <a:lstStyle/>
          <a:p>
            <a:pPr algn="r" eaLnBrk="0" hangingPunct="0">
              <a:defRPr/>
            </a:pPr>
            <a:r>
              <a:rPr lang="id-ID" sz="2400" b="1" dirty="0" smtClean="0">
                <a:latin typeface="Verdana" pitchFamily="34" charset="0"/>
                <a:ea typeface="Verdana" pitchFamily="34" charset="0"/>
                <a:cs typeface="Verdana" pitchFamily="34" charset="0"/>
              </a:rPr>
              <a:t>Benefits of Market Research</a:t>
            </a:r>
            <a:endParaRPr lang="en-US" sz="2400" b="1" dirty="0">
              <a:latin typeface="Verdana" pitchFamily="34" charset="0"/>
              <a:ea typeface="Verdana" pitchFamily="34" charset="0"/>
              <a:cs typeface="Verdana" pitchFamily="34" charset="0"/>
            </a:endParaRPr>
          </a:p>
        </p:txBody>
      </p:sp>
      <p:grpSp>
        <p:nvGrpSpPr>
          <p:cNvPr id="3" name="Group 2"/>
          <p:cNvGrpSpPr/>
          <p:nvPr/>
        </p:nvGrpSpPr>
        <p:grpSpPr>
          <a:xfrm>
            <a:off x="1219200" y="1676400"/>
            <a:ext cx="2286000" cy="2362200"/>
            <a:chOff x="1219200" y="1981200"/>
            <a:chExt cx="2286000" cy="2362200"/>
          </a:xfrm>
        </p:grpSpPr>
        <p:pic>
          <p:nvPicPr>
            <p:cNvPr id="9218" name="Picture 2" descr="Hasil gambar untuk list icon transparent"/>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19200" y="2209800"/>
              <a:ext cx="2133600" cy="2133600"/>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descr="Hasil gambar untuk lup icon transparen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82262" y="1981200"/>
              <a:ext cx="2222938" cy="2311702"/>
            </a:xfrm>
            <a:prstGeom prst="rect">
              <a:avLst/>
            </a:prstGeom>
            <a:noFill/>
            <a:extLst>
              <a:ext uri="{909E8E84-426E-40DD-AFC4-6F175D3DCCD1}">
                <a14:hiddenFill xmlns:a14="http://schemas.microsoft.com/office/drawing/2010/main">
                  <a:solidFill>
                    <a:srgbClr val="FFFFFF"/>
                  </a:solidFill>
                </a14:hiddenFill>
              </a:ext>
            </a:extLst>
          </p:spPr>
        </p:pic>
      </p:grpSp>
      <p:sp>
        <p:nvSpPr>
          <p:cNvPr id="6" name="Rectangle 5"/>
          <p:cNvSpPr/>
          <p:nvPr/>
        </p:nvSpPr>
        <p:spPr>
          <a:xfrm>
            <a:off x="3657600" y="1910477"/>
            <a:ext cx="5029200" cy="2308324"/>
          </a:xfrm>
          <a:prstGeom prst="rect">
            <a:avLst/>
          </a:prstGeom>
        </p:spPr>
        <p:txBody>
          <a:bodyPr wrap="square">
            <a:spAutoFit/>
          </a:bodyPr>
          <a:lstStyle/>
          <a:p>
            <a:r>
              <a:rPr lang="en-US" b="1" dirty="0"/>
              <a:t>Be clear on </a:t>
            </a:r>
            <a:r>
              <a:rPr lang="en-US" b="1" i="1" dirty="0"/>
              <a:t>what</a:t>
            </a:r>
            <a:r>
              <a:rPr lang="en-US" b="1" dirty="0"/>
              <a:t> your customers require.</a:t>
            </a:r>
            <a:r>
              <a:rPr lang="en-US" dirty="0"/>
              <a:t> </a:t>
            </a:r>
            <a:endParaRPr lang="id-ID" dirty="0" smtClean="0"/>
          </a:p>
          <a:p>
            <a:endParaRPr lang="id-ID" dirty="0"/>
          </a:p>
          <a:p>
            <a:r>
              <a:rPr lang="en-US" dirty="0" smtClean="0"/>
              <a:t>It </a:t>
            </a:r>
            <a:r>
              <a:rPr lang="en-US" dirty="0"/>
              <a:t>is important to </a:t>
            </a:r>
            <a:r>
              <a:rPr lang="en-US" dirty="0" err="1" smtClean="0"/>
              <a:t>recogni</a:t>
            </a:r>
            <a:r>
              <a:rPr lang="id-ID" dirty="0"/>
              <a:t>z</a:t>
            </a:r>
            <a:r>
              <a:rPr lang="en-US" dirty="0" smtClean="0"/>
              <a:t>e </a:t>
            </a:r>
            <a:r>
              <a:rPr lang="en-US" dirty="0"/>
              <a:t>the different requirements of different customer groups. </a:t>
            </a:r>
            <a:endParaRPr lang="id-ID" dirty="0" smtClean="0"/>
          </a:p>
          <a:p>
            <a:endParaRPr lang="id-ID" dirty="0"/>
          </a:p>
          <a:p>
            <a:r>
              <a:rPr lang="id-ID" dirty="0" smtClean="0"/>
              <a:t>Continuing the example above,  the </a:t>
            </a:r>
            <a:r>
              <a:rPr lang="en-US" dirty="0" smtClean="0"/>
              <a:t>Customers </a:t>
            </a:r>
            <a:r>
              <a:rPr lang="en-US" dirty="0"/>
              <a:t>of coffee </a:t>
            </a:r>
            <a:r>
              <a:rPr lang="en-US" dirty="0" smtClean="0"/>
              <a:t>shops at </a:t>
            </a:r>
            <a:r>
              <a:rPr lang="en-US" dirty="0"/>
              <a:t>a busy train station may simply want a fast service as a key element of the offering. </a:t>
            </a:r>
            <a:endParaRPr lang="id-ID" dirty="0"/>
          </a:p>
        </p:txBody>
      </p:sp>
      <p:sp>
        <p:nvSpPr>
          <p:cNvPr id="8" name="Rectangle 7"/>
          <p:cNvSpPr/>
          <p:nvPr/>
        </p:nvSpPr>
        <p:spPr>
          <a:xfrm>
            <a:off x="1287517" y="4419600"/>
            <a:ext cx="7399283" cy="2031325"/>
          </a:xfrm>
          <a:prstGeom prst="rect">
            <a:avLst/>
          </a:prstGeom>
        </p:spPr>
        <p:txBody>
          <a:bodyPr wrap="square">
            <a:spAutoFit/>
          </a:bodyPr>
          <a:lstStyle/>
          <a:p>
            <a:r>
              <a:rPr lang="en-US" dirty="0"/>
              <a:t>They will probably consume ‘on the go’ so a simple kiosk may offer the best return. Customers in a coffee shop in the suburbs may want somewhere to spend some time. Some will place a high value on </a:t>
            </a:r>
            <a:r>
              <a:rPr lang="en-US" dirty="0" err="1"/>
              <a:t>wifi</a:t>
            </a:r>
            <a:r>
              <a:rPr lang="en-US" dirty="0"/>
              <a:t> access, others on the ability to fit a buggy in the door. While the core product is the same, the service offering can vary greatly. Having a clear sense of your different customer groups and their requirements will help you meet the needs of the different niches profitably. </a:t>
            </a:r>
            <a:endParaRPr lang="id-ID" dirty="0"/>
          </a:p>
        </p:txBody>
      </p:sp>
    </p:spTree>
    <p:extLst>
      <p:ext uri="{BB962C8B-B14F-4D97-AF65-F5344CB8AC3E}">
        <p14:creationId xmlns:p14="http://schemas.microsoft.com/office/powerpoint/2010/main" val="1667598277"/>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bwMode="auto">
          <a:xfrm>
            <a:off x="228600" y="609600"/>
            <a:ext cx="8229600" cy="1143000"/>
          </a:xfrm>
          <a:prstGeom prst="rect">
            <a:avLst/>
          </a:prstGeom>
          <a:noFill/>
          <a:ln w="9525">
            <a:noFill/>
            <a:miter lim="800000"/>
            <a:headEnd/>
            <a:tailEnd/>
          </a:ln>
        </p:spPr>
        <p:txBody>
          <a:bodyPr anchor="ctr"/>
          <a:lstStyle/>
          <a:p>
            <a:pPr algn="r" eaLnBrk="0" hangingPunct="0">
              <a:defRPr/>
            </a:pPr>
            <a:r>
              <a:rPr lang="id-ID" sz="2400" b="1" dirty="0" smtClean="0">
                <a:latin typeface="Verdana" pitchFamily="34" charset="0"/>
                <a:ea typeface="Verdana" pitchFamily="34" charset="0"/>
                <a:cs typeface="Verdana" pitchFamily="34" charset="0"/>
              </a:rPr>
              <a:t>Benefits of Market Research</a:t>
            </a:r>
            <a:endParaRPr lang="en-US" sz="2400" b="1" dirty="0">
              <a:latin typeface="Verdana" pitchFamily="34" charset="0"/>
              <a:ea typeface="Verdana" pitchFamily="34" charset="0"/>
              <a:cs typeface="Verdana" pitchFamily="34" charset="0"/>
            </a:endParaRPr>
          </a:p>
        </p:txBody>
      </p:sp>
      <p:pic>
        <p:nvPicPr>
          <p:cNvPr id="10242" name="Picture 2" descr="Hasil gambar untuk marketing plan icon transpare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3200400"/>
            <a:ext cx="2590800" cy="2590801"/>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1250731" y="1750423"/>
            <a:ext cx="7010400" cy="1200329"/>
          </a:xfrm>
          <a:prstGeom prst="rect">
            <a:avLst/>
          </a:prstGeom>
        </p:spPr>
        <p:txBody>
          <a:bodyPr wrap="square">
            <a:spAutoFit/>
          </a:bodyPr>
          <a:lstStyle/>
          <a:p>
            <a:r>
              <a:rPr lang="en-US" b="1" dirty="0"/>
              <a:t>Create a marketing plan to target them effective</a:t>
            </a:r>
            <a:r>
              <a:rPr lang="en-US" dirty="0"/>
              <a:t>ly. </a:t>
            </a:r>
            <a:endParaRPr lang="id-ID" dirty="0" smtClean="0"/>
          </a:p>
          <a:p>
            <a:r>
              <a:rPr lang="en-US" dirty="0" smtClean="0"/>
              <a:t>Location </a:t>
            </a:r>
            <a:r>
              <a:rPr lang="en-US" dirty="0"/>
              <a:t>is everything for coffee shops, so this will be a key element of your business plan. Once that has been decided, external branding and signage will help </a:t>
            </a:r>
            <a:r>
              <a:rPr lang="en-US" dirty="0" smtClean="0"/>
              <a:t>you</a:t>
            </a:r>
            <a:r>
              <a:rPr lang="id-ID" dirty="0" smtClean="0"/>
              <a:t> </a:t>
            </a:r>
            <a:r>
              <a:rPr lang="en-US" dirty="0" smtClean="0"/>
              <a:t>communicate </a:t>
            </a:r>
            <a:r>
              <a:rPr lang="en-US" dirty="0"/>
              <a:t>the offering to the </a:t>
            </a:r>
            <a:r>
              <a:rPr lang="en-US" dirty="0" smtClean="0"/>
              <a:t>market</a:t>
            </a:r>
            <a:r>
              <a:rPr lang="id-ID" dirty="0" smtClean="0"/>
              <a:t>.</a:t>
            </a:r>
            <a:endParaRPr lang="id-ID" dirty="0"/>
          </a:p>
        </p:txBody>
      </p:sp>
      <p:sp>
        <p:nvSpPr>
          <p:cNvPr id="5" name="Rectangle 4"/>
          <p:cNvSpPr/>
          <p:nvPr/>
        </p:nvSpPr>
        <p:spPr>
          <a:xfrm>
            <a:off x="3962400" y="3205877"/>
            <a:ext cx="4572000" cy="2585323"/>
          </a:xfrm>
          <a:prstGeom prst="rect">
            <a:avLst/>
          </a:prstGeom>
        </p:spPr>
        <p:txBody>
          <a:bodyPr>
            <a:spAutoFit/>
          </a:bodyPr>
          <a:lstStyle/>
          <a:p>
            <a:r>
              <a:rPr lang="en-US" dirty="0"/>
              <a:t>The internal set up of the store will also signal the markets catered for. Listing in local business directories, handing out flyers and placing local newspaper adverts will also help create brand awareness. Social media will also increasingly play a role as the adoption of smart phones continues apace, and users increasingly rely on geo-targeting applications to find services they need while on the move.</a:t>
            </a:r>
            <a:endParaRPr lang="id-ID" dirty="0"/>
          </a:p>
        </p:txBody>
      </p:sp>
    </p:spTree>
    <p:extLst>
      <p:ext uri="{BB962C8B-B14F-4D97-AF65-F5344CB8AC3E}">
        <p14:creationId xmlns:p14="http://schemas.microsoft.com/office/powerpoint/2010/main" val="2238652227"/>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619672" y="2743200"/>
            <a:ext cx="7067128" cy="1143000"/>
          </a:xfrm>
        </p:spPr>
        <p:txBody>
          <a:bodyPr/>
          <a:lstStyle/>
          <a:p>
            <a:r>
              <a:rPr lang="en-US" b="0" dirty="0" smtClean="0">
                <a:solidFill>
                  <a:srgbClr val="FFC000"/>
                </a:solidFill>
                <a:latin typeface="Verdana" pitchFamily="34" charset="0"/>
                <a:ea typeface="Verdana" pitchFamily="34" charset="0"/>
                <a:cs typeface="Verdana" pitchFamily="34" charset="0"/>
              </a:rPr>
              <a:t> </a:t>
            </a:r>
            <a:r>
              <a:rPr lang="en-US" dirty="0" smtClean="0">
                <a:solidFill>
                  <a:schemeClr val="tx1"/>
                </a:solidFill>
                <a:latin typeface="Verdana" pitchFamily="34" charset="0"/>
                <a:ea typeface="Verdana" pitchFamily="34" charset="0"/>
                <a:cs typeface="Verdana" pitchFamily="34" charset="0"/>
              </a:rPr>
              <a:t>M</a:t>
            </a:r>
            <a:r>
              <a:rPr lang="id-ID" dirty="0" smtClean="0">
                <a:solidFill>
                  <a:schemeClr val="tx1"/>
                </a:solidFill>
                <a:latin typeface="Verdana" pitchFamily="34" charset="0"/>
                <a:ea typeface="Verdana" pitchFamily="34" charset="0"/>
                <a:cs typeface="Verdana" pitchFamily="34" charset="0"/>
              </a:rPr>
              <a:t>arket Research Process</a:t>
            </a:r>
            <a:endParaRPr lang="id-ID" dirty="0">
              <a:solidFill>
                <a:schemeClr val="tx1"/>
              </a:solidFill>
              <a:latin typeface="Copperplate Gothic Bold" pitchFamily="34" charset="0"/>
            </a:endParaRPr>
          </a:p>
        </p:txBody>
      </p:sp>
    </p:spTree>
    <p:extLst>
      <p:ext uri="{BB962C8B-B14F-4D97-AF65-F5344CB8AC3E}">
        <p14:creationId xmlns:p14="http://schemas.microsoft.com/office/powerpoint/2010/main" val="4726778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bwMode="auto">
          <a:xfrm>
            <a:off x="381000" y="609600"/>
            <a:ext cx="8229600" cy="1143000"/>
          </a:xfrm>
          <a:prstGeom prst="rect">
            <a:avLst/>
          </a:prstGeom>
          <a:noFill/>
          <a:ln w="9525">
            <a:noFill/>
            <a:miter lim="800000"/>
            <a:headEnd/>
            <a:tailEnd/>
          </a:ln>
        </p:spPr>
        <p:txBody>
          <a:bodyPr anchor="ctr"/>
          <a:lstStyle/>
          <a:p>
            <a:pPr algn="r" eaLnBrk="0" hangingPunct="0">
              <a:defRPr/>
            </a:pPr>
            <a:r>
              <a:rPr lang="id-ID" sz="2400" b="1" dirty="0" smtClean="0">
                <a:latin typeface="Verdana" pitchFamily="34" charset="0"/>
                <a:ea typeface="Verdana" pitchFamily="34" charset="0"/>
                <a:cs typeface="Verdana" pitchFamily="34" charset="0"/>
              </a:rPr>
              <a:t>The Process</a:t>
            </a:r>
            <a:endParaRPr lang="en-US" sz="2400" b="1" dirty="0">
              <a:latin typeface="Verdana" pitchFamily="34" charset="0"/>
              <a:ea typeface="Verdana" pitchFamily="34" charset="0"/>
              <a:cs typeface="Verdana" pitchFamily="34" charset="0"/>
            </a:endParaRPr>
          </a:p>
        </p:txBody>
      </p:sp>
      <p:grpSp>
        <p:nvGrpSpPr>
          <p:cNvPr id="4" name="Group 3"/>
          <p:cNvGrpSpPr/>
          <p:nvPr/>
        </p:nvGrpSpPr>
        <p:grpSpPr>
          <a:xfrm>
            <a:off x="1132490" y="1524000"/>
            <a:ext cx="1430456" cy="1883924"/>
            <a:chOff x="1132490" y="1524000"/>
            <a:chExt cx="1430456" cy="1883924"/>
          </a:xfrm>
        </p:grpSpPr>
        <p:pic>
          <p:nvPicPr>
            <p:cNvPr id="11266" name="Picture 2" descr="Hasil gambar untuk problem identification icon transparent"/>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95400" y="1524000"/>
              <a:ext cx="1219200" cy="12192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1132490" y="2761593"/>
              <a:ext cx="1430456" cy="646331"/>
            </a:xfrm>
            <a:prstGeom prst="rect">
              <a:avLst/>
            </a:prstGeom>
            <a:noFill/>
          </p:spPr>
          <p:txBody>
            <a:bodyPr wrap="none" rtlCol="0">
              <a:spAutoFit/>
            </a:bodyPr>
            <a:lstStyle/>
            <a:p>
              <a:pPr algn="ctr"/>
              <a:r>
                <a:rPr lang="id-ID" dirty="0" smtClean="0"/>
                <a:t>Problem</a:t>
              </a:r>
            </a:p>
            <a:p>
              <a:pPr algn="ctr"/>
              <a:r>
                <a:rPr lang="id-ID" dirty="0" smtClean="0"/>
                <a:t>Identification</a:t>
              </a:r>
              <a:endParaRPr lang="id-ID" dirty="0"/>
            </a:p>
          </p:txBody>
        </p:sp>
      </p:grpSp>
      <p:sp>
        <p:nvSpPr>
          <p:cNvPr id="5" name="Chevron 4"/>
          <p:cNvSpPr/>
          <p:nvPr/>
        </p:nvSpPr>
        <p:spPr>
          <a:xfrm>
            <a:off x="2667000" y="1752600"/>
            <a:ext cx="1143000" cy="990600"/>
          </a:xfrm>
          <a:prstGeom prst="chevron">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tx1"/>
              </a:solidFill>
            </a:endParaRPr>
          </a:p>
        </p:txBody>
      </p:sp>
      <p:grpSp>
        <p:nvGrpSpPr>
          <p:cNvPr id="8" name="Group 7"/>
          <p:cNvGrpSpPr/>
          <p:nvPr/>
        </p:nvGrpSpPr>
        <p:grpSpPr>
          <a:xfrm>
            <a:off x="3877063" y="1595001"/>
            <a:ext cx="1456937" cy="1757799"/>
            <a:chOff x="3957831" y="1676400"/>
            <a:chExt cx="1456937" cy="1757799"/>
          </a:xfrm>
        </p:grpSpPr>
        <p:pic>
          <p:nvPicPr>
            <p:cNvPr id="11268" name="Picture 4" descr="Hasil gambar untuk planning icon transparen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14800" y="1676400"/>
              <a:ext cx="1143000" cy="11430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3957831" y="2787868"/>
              <a:ext cx="1456937" cy="646331"/>
            </a:xfrm>
            <a:prstGeom prst="rect">
              <a:avLst/>
            </a:prstGeom>
            <a:noFill/>
          </p:spPr>
          <p:txBody>
            <a:bodyPr wrap="none" rtlCol="0">
              <a:spAutoFit/>
            </a:bodyPr>
            <a:lstStyle/>
            <a:p>
              <a:pPr algn="ctr"/>
              <a:r>
                <a:rPr lang="id-ID" dirty="0" smtClean="0"/>
                <a:t>Develop</a:t>
              </a:r>
            </a:p>
            <a:p>
              <a:pPr algn="ctr"/>
              <a:r>
                <a:rPr lang="id-ID" dirty="0" smtClean="0"/>
                <a:t>the Approach</a:t>
              </a:r>
              <a:endParaRPr lang="id-ID" dirty="0"/>
            </a:p>
          </p:txBody>
        </p:sp>
      </p:grpSp>
      <p:sp>
        <p:nvSpPr>
          <p:cNvPr id="11" name="Chevron 10"/>
          <p:cNvSpPr/>
          <p:nvPr/>
        </p:nvSpPr>
        <p:spPr>
          <a:xfrm>
            <a:off x="5486400" y="1752600"/>
            <a:ext cx="1143000" cy="990600"/>
          </a:xfrm>
          <a:prstGeom prst="chevron">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tx1"/>
              </a:solidFill>
            </a:endParaRPr>
          </a:p>
        </p:txBody>
      </p:sp>
      <p:sp>
        <p:nvSpPr>
          <p:cNvPr id="9" name="AutoShape 6" descr="Hasil gambar untuk research design icon transparen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grpSp>
        <p:nvGrpSpPr>
          <p:cNvPr id="12" name="Group 11"/>
          <p:cNvGrpSpPr/>
          <p:nvPr/>
        </p:nvGrpSpPr>
        <p:grpSpPr>
          <a:xfrm>
            <a:off x="6934200" y="1580151"/>
            <a:ext cx="1066800" cy="1733180"/>
            <a:chOff x="6781801" y="1580151"/>
            <a:chExt cx="1066800" cy="1733180"/>
          </a:xfrm>
        </p:grpSpPr>
        <p:pic>
          <p:nvPicPr>
            <p:cNvPr id="11272" name="Picture 8" descr="Hasil gambar untuk research design icon transparent"/>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781801" y="1580151"/>
              <a:ext cx="1066800" cy="1066800"/>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6814534" y="2667000"/>
              <a:ext cx="1034066" cy="646331"/>
            </a:xfrm>
            <a:prstGeom prst="rect">
              <a:avLst/>
            </a:prstGeom>
            <a:noFill/>
          </p:spPr>
          <p:txBody>
            <a:bodyPr wrap="none" rtlCol="0">
              <a:spAutoFit/>
            </a:bodyPr>
            <a:lstStyle/>
            <a:p>
              <a:pPr algn="ctr"/>
              <a:r>
                <a:rPr lang="id-ID" dirty="0" smtClean="0"/>
                <a:t>Research</a:t>
              </a:r>
            </a:p>
            <a:p>
              <a:pPr algn="ctr"/>
              <a:r>
                <a:rPr lang="id-ID" dirty="0" smtClean="0"/>
                <a:t>Design</a:t>
              </a:r>
              <a:endParaRPr lang="id-ID" dirty="0"/>
            </a:p>
          </p:txBody>
        </p:sp>
      </p:grpSp>
      <p:sp>
        <p:nvSpPr>
          <p:cNvPr id="16" name="Chevron 15"/>
          <p:cNvSpPr/>
          <p:nvPr/>
        </p:nvSpPr>
        <p:spPr>
          <a:xfrm rot="5400000">
            <a:off x="6934199" y="3352800"/>
            <a:ext cx="1143000" cy="990600"/>
          </a:xfrm>
          <a:prstGeom prst="chevron">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tx1"/>
              </a:solidFill>
            </a:endParaRPr>
          </a:p>
        </p:txBody>
      </p:sp>
      <p:grpSp>
        <p:nvGrpSpPr>
          <p:cNvPr id="14" name="Group 13"/>
          <p:cNvGrpSpPr/>
          <p:nvPr/>
        </p:nvGrpSpPr>
        <p:grpSpPr>
          <a:xfrm>
            <a:off x="7010400" y="4608731"/>
            <a:ext cx="1143000" cy="1757800"/>
            <a:chOff x="6781801" y="4608731"/>
            <a:chExt cx="1143000" cy="1757800"/>
          </a:xfrm>
        </p:grpSpPr>
        <p:pic>
          <p:nvPicPr>
            <p:cNvPr id="11274" name="Picture 10" descr="Gambar terkait"/>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781801" y="4608731"/>
              <a:ext cx="1143000" cy="1143000"/>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p:cNvSpPr txBox="1"/>
            <p:nvPr/>
          </p:nvSpPr>
          <p:spPr>
            <a:xfrm>
              <a:off x="6802377" y="5720200"/>
              <a:ext cx="1122423" cy="646331"/>
            </a:xfrm>
            <a:prstGeom prst="rect">
              <a:avLst/>
            </a:prstGeom>
            <a:noFill/>
          </p:spPr>
          <p:txBody>
            <a:bodyPr wrap="none" rtlCol="0">
              <a:spAutoFit/>
            </a:bodyPr>
            <a:lstStyle/>
            <a:p>
              <a:pPr algn="ctr"/>
              <a:r>
                <a:rPr lang="id-ID" dirty="0" smtClean="0"/>
                <a:t>Data </a:t>
              </a:r>
            </a:p>
            <a:p>
              <a:pPr algn="ctr"/>
              <a:r>
                <a:rPr lang="id-ID" dirty="0" smtClean="0"/>
                <a:t>Collection</a:t>
              </a:r>
              <a:endParaRPr lang="id-ID" dirty="0"/>
            </a:p>
          </p:txBody>
        </p:sp>
      </p:grpSp>
      <p:sp>
        <p:nvSpPr>
          <p:cNvPr id="20" name="Chevron 19"/>
          <p:cNvSpPr/>
          <p:nvPr/>
        </p:nvSpPr>
        <p:spPr>
          <a:xfrm rot="10800000">
            <a:off x="5715000" y="4684931"/>
            <a:ext cx="1143000" cy="990600"/>
          </a:xfrm>
          <a:prstGeom prst="chevron">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tx1"/>
              </a:solidFill>
            </a:endParaRPr>
          </a:p>
        </p:txBody>
      </p:sp>
      <p:grpSp>
        <p:nvGrpSpPr>
          <p:cNvPr id="17" name="Group 16"/>
          <p:cNvGrpSpPr/>
          <p:nvPr/>
        </p:nvGrpSpPr>
        <p:grpSpPr>
          <a:xfrm>
            <a:off x="3674674" y="4495800"/>
            <a:ext cx="1887926" cy="1741980"/>
            <a:chOff x="3461839" y="4608731"/>
            <a:chExt cx="1887926" cy="1741980"/>
          </a:xfrm>
        </p:grpSpPr>
        <p:pic>
          <p:nvPicPr>
            <p:cNvPr id="11276" name="Picture 12" descr="Hasil gambar untuk analyze icon transparent"/>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61839" y="4608731"/>
              <a:ext cx="1887926" cy="1377941"/>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p:cNvSpPr txBox="1"/>
            <p:nvPr/>
          </p:nvSpPr>
          <p:spPr>
            <a:xfrm>
              <a:off x="3762703" y="5704380"/>
              <a:ext cx="937564" cy="646331"/>
            </a:xfrm>
            <a:prstGeom prst="rect">
              <a:avLst/>
            </a:prstGeom>
            <a:noFill/>
          </p:spPr>
          <p:txBody>
            <a:bodyPr wrap="none" rtlCol="0">
              <a:spAutoFit/>
            </a:bodyPr>
            <a:lstStyle/>
            <a:p>
              <a:pPr algn="ctr"/>
              <a:r>
                <a:rPr lang="id-ID" dirty="0" smtClean="0"/>
                <a:t>Data</a:t>
              </a:r>
            </a:p>
            <a:p>
              <a:pPr algn="ctr"/>
              <a:r>
                <a:rPr lang="id-ID" dirty="0" smtClean="0"/>
                <a:t>Analysis</a:t>
              </a:r>
              <a:endParaRPr lang="id-ID" dirty="0"/>
            </a:p>
          </p:txBody>
        </p:sp>
      </p:grpSp>
      <p:sp>
        <p:nvSpPr>
          <p:cNvPr id="24" name="Chevron 23"/>
          <p:cNvSpPr/>
          <p:nvPr/>
        </p:nvSpPr>
        <p:spPr>
          <a:xfrm rot="10800000">
            <a:off x="2667000" y="4729600"/>
            <a:ext cx="1143000" cy="990600"/>
          </a:xfrm>
          <a:prstGeom prst="chevron">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tx1"/>
              </a:solidFill>
            </a:endParaRPr>
          </a:p>
        </p:txBody>
      </p:sp>
      <p:grpSp>
        <p:nvGrpSpPr>
          <p:cNvPr id="21" name="Group 20"/>
          <p:cNvGrpSpPr/>
          <p:nvPr/>
        </p:nvGrpSpPr>
        <p:grpSpPr>
          <a:xfrm>
            <a:off x="1295400" y="3741457"/>
            <a:ext cx="1292225" cy="2103681"/>
            <a:chOff x="1295400" y="3741457"/>
            <a:chExt cx="1292225" cy="2103681"/>
          </a:xfrm>
        </p:grpSpPr>
        <p:grpSp>
          <p:nvGrpSpPr>
            <p:cNvPr id="18" name="Group 17"/>
            <p:cNvGrpSpPr/>
            <p:nvPr/>
          </p:nvGrpSpPr>
          <p:grpSpPr>
            <a:xfrm>
              <a:off x="1295400" y="3741457"/>
              <a:ext cx="1292225" cy="1734547"/>
              <a:chOff x="460375" y="3939024"/>
              <a:chExt cx="2263643" cy="3038477"/>
            </a:xfrm>
          </p:grpSpPr>
          <p:pic>
            <p:nvPicPr>
              <p:cNvPr id="11278" name="Picture 14" descr="Hasil gambar untuk Report icon transparent"/>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0375" y="3939024"/>
                <a:ext cx="1819275" cy="2571751"/>
              </a:xfrm>
              <a:prstGeom prst="rect">
                <a:avLst/>
              </a:prstGeom>
              <a:noFill/>
              <a:extLst>
                <a:ext uri="{909E8E84-426E-40DD-AFC4-6F175D3DCCD1}">
                  <a14:hiddenFill xmlns:a14="http://schemas.microsoft.com/office/drawing/2010/main">
                    <a:solidFill>
                      <a:srgbClr val="FFFFFF"/>
                    </a:solidFill>
                  </a14:hiddenFill>
                </a:ext>
              </a:extLst>
            </p:spPr>
          </p:pic>
          <p:pic>
            <p:nvPicPr>
              <p:cNvPr id="11280" name="Picture 16" descr="Hasil gambar untuk take action icon transparent"/>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971418" y="5224900"/>
                <a:ext cx="1752600" cy="1752601"/>
              </a:xfrm>
              <a:prstGeom prst="rect">
                <a:avLst/>
              </a:prstGeom>
              <a:noFill/>
              <a:extLst>
                <a:ext uri="{909E8E84-426E-40DD-AFC4-6F175D3DCCD1}">
                  <a14:hiddenFill xmlns:a14="http://schemas.microsoft.com/office/drawing/2010/main">
                    <a:solidFill>
                      <a:srgbClr val="FFFFFF"/>
                    </a:solidFill>
                  </a14:hiddenFill>
                </a:ext>
              </a:extLst>
            </p:spPr>
          </p:pic>
        </p:grpSp>
        <p:sp>
          <p:nvSpPr>
            <p:cNvPr id="19" name="TextBox 18"/>
            <p:cNvSpPr txBox="1"/>
            <p:nvPr/>
          </p:nvSpPr>
          <p:spPr>
            <a:xfrm>
              <a:off x="1334886" y="5475806"/>
              <a:ext cx="990399" cy="369332"/>
            </a:xfrm>
            <a:prstGeom prst="rect">
              <a:avLst/>
            </a:prstGeom>
            <a:noFill/>
          </p:spPr>
          <p:txBody>
            <a:bodyPr wrap="none" rtlCol="0">
              <a:spAutoFit/>
            </a:bodyPr>
            <a:lstStyle/>
            <a:p>
              <a:r>
                <a:rPr lang="id-ID" dirty="0" smtClean="0"/>
                <a:t>Execute!</a:t>
              </a:r>
              <a:endParaRPr lang="id-ID" dirty="0"/>
            </a:p>
          </p:txBody>
        </p:sp>
      </p:grpSp>
    </p:spTree>
    <p:extLst>
      <p:ext uri="{BB962C8B-B14F-4D97-AF65-F5344CB8AC3E}">
        <p14:creationId xmlns:p14="http://schemas.microsoft.com/office/powerpoint/2010/main" val="2495836878"/>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bwMode="auto">
          <a:xfrm>
            <a:off x="228600" y="609600"/>
            <a:ext cx="8229600" cy="1143000"/>
          </a:xfrm>
          <a:prstGeom prst="rect">
            <a:avLst/>
          </a:prstGeom>
          <a:noFill/>
          <a:ln w="9525">
            <a:noFill/>
            <a:miter lim="800000"/>
            <a:headEnd/>
            <a:tailEnd/>
          </a:ln>
        </p:spPr>
        <p:txBody>
          <a:bodyPr anchor="ctr"/>
          <a:lstStyle/>
          <a:p>
            <a:pPr algn="r" eaLnBrk="0" hangingPunct="0">
              <a:defRPr/>
            </a:pPr>
            <a:r>
              <a:rPr lang="id-ID" sz="2400" b="1" dirty="0" smtClean="0">
                <a:latin typeface="Verdana" pitchFamily="34" charset="0"/>
                <a:ea typeface="Verdana" pitchFamily="34" charset="0"/>
                <a:cs typeface="Verdana" pitchFamily="34" charset="0"/>
              </a:rPr>
              <a:t>The Process</a:t>
            </a:r>
            <a:endParaRPr lang="en-US" sz="2400" b="1" dirty="0">
              <a:latin typeface="Verdana" pitchFamily="34" charset="0"/>
              <a:ea typeface="Verdana" pitchFamily="34" charset="0"/>
              <a:cs typeface="Verdana" pitchFamily="34" charset="0"/>
            </a:endParaRPr>
          </a:p>
        </p:txBody>
      </p:sp>
      <p:sp>
        <p:nvSpPr>
          <p:cNvPr id="2" name="Rectangle 1"/>
          <p:cNvSpPr/>
          <p:nvPr/>
        </p:nvSpPr>
        <p:spPr>
          <a:xfrm>
            <a:off x="1219200" y="1524000"/>
            <a:ext cx="7391400" cy="4524315"/>
          </a:xfrm>
          <a:prstGeom prst="rect">
            <a:avLst/>
          </a:prstGeom>
        </p:spPr>
        <p:txBody>
          <a:bodyPr wrap="square">
            <a:spAutoFit/>
          </a:bodyPr>
          <a:lstStyle/>
          <a:p>
            <a:r>
              <a:rPr lang="en-US" b="1" dirty="0"/>
              <a:t>Identify and define the problem</a:t>
            </a:r>
            <a:r>
              <a:rPr lang="en-US" dirty="0"/>
              <a:t>. </a:t>
            </a:r>
            <a:endParaRPr lang="id-ID" dirty="0" smtClean="0"/>
          </a:p>
          <a:p>
            <a:r>
              <a:rPr lang="id-ID" dirty="0" smtClean="0"/>
              <a:t>We</a:t>
            </a:r>
            <a:r>
              <a:rPr lang="en-US" dirty="0" smtClean="0"/>
              <a:t> </a:t>
            </a:r>
            <a:r>
              <a:rPr lang="en-US" dirty="0"/>
              <a:t>should identify the key issues </a:t>
            </a:r>
            <a:r>
              <a:rPr lang="id-ID" dirty="0" smtClean="0"/>
              <a:t>we expect </a:t>
            </a:r>
            <a:r>
              <a:rPr lang="en-US" dirty="0" smtClean="0"/>
              <a:t>to </a:t>
            </a:r>
            <a:r>
              <a:rPr lang="en-US" dirty="0"/>
              <a:t>be able to solve.  </a:t>
            </a:r>
            <a:endParaRPr lang="id-ID" dirty="0" smtClean="0"/>
          </a:p>
          <a:p>
            <a:r>
              <a:rPr lang="en-US" dirty="0" smtClean="0"/>
              <a:t>This </a:t>
            </a:r>
            <a:r>
              <a:rPr lang="en-US" dirty="0"/>
              <a:t>step should also include clearly defined objectives.</a:t>
            </a:r>
          </a:p>
          <a:p>
            <a:endParaRPr lang="id-ID" b="1" dirty="0" smtClean="0"/>
          </a:p>
          <a:p>
            <a:r>
              <a:rPr lang="en-US" b="1" dirty="0" smtClean="0"/>
              <a:t>Develop </a:t>
            </a:r>
            <a:r>
              <a:rPr lang="en-US" b="1" dirty="0"/>
              <a:t>the approach</a:t>
            </a:r>
            <a:r>
              <a:rPr lang="en-US" dirty="0"/>
              <a:t>.  </a:t>
            </a:r>
            <a:endParaRPr lang="id-ID" dirty="0" smtClean="0"/>
          </a:p>
          <a:p>
            <a:r>
              <a:rPr lang="en-US" dirty="0" smtClean="0"/>
              <a:t>In </a:t>
            </a:r>
            <a:r>
              <a:rPr lang="en-US" dirty="0"/>
              <a:t>this step, </a:t>
            </a:r>
            <a:r>
              <a:rPr lang="id-ID" dirty="0" smtClean="0"/>
              <a:t>we </a:t>
            </a:r>
            <a:r>
              <a:rPr lang="en-US" dirty="0" smtClean="0"/>
              <a:t>need </a:t>
            </a:r>
            <a:r>
              <a:rPr lang="en-US" dirty="0"/>
              <a:t>to establish a budget, understand influencing factors such as the environment or economy, decide on sampling and survey methods, and formulating hypotheses.</a:t>
            </a:r>
          </a:p>
          <a:p>
            <a:endParaRPr lang="id-ID" b="1" dirty="0" smtClean="0"/>
          </a:p>
          <a:p>
            <a:r>
              <a:rPr lang="en-US" b="1" dirty="0" smtClean="0"/>
              <a:t>Research </a:t>
            </a:r>
            <a:r>
              <a:rPr lang="en-US" b="1" dirty="0"/>
              <a:t>design</a:t>
            </a:r>
            <a:r>
              <a:rPr lang="en-US" dirty="0"/>
              <a:t>. </a:t>
            </a:r>
            <a:endParaRPr lang="id-ID" dirty="0" smtClean="0"/>
          </a:p>
          <a:p>
            <a:r>
              <a:rPr lang="en-US" dirty="0" smtClean="0"/>
              <a:t>Designing </a:t>
            </a:r>
            <a:r>
              <a:rPr lang="en-US" dirty="0"/>
              <a:t>a survey or questionnaire is considered the most important step in any survey process.  Question design takes a lot of thought and time.  We like to say, “</a:t>
            </a:r>
            <a:r>
              <a:rPr lang="en-US" i="1" dirty="0"/>
              <a:t>If you put garbage in, you’ll get garbage out.</a:t>
            </a:r>
            <a:r>
              <a:rPr lang="en-US" dirty="0"/>
              <a:t>”  This means that if the questions are bad, the data will be bad as well.  During the survey research design, keep in mind sampling methods and data analysis factors you intend to use</a:t>
            </a:r>
            <a:r>
              <a:rPr lang="en-US" dirty="0" smtClean="0"/>
              <a:t>.</a:t>
            </a:r>
            <a:endParaRPr lang="en-US" dirty="0"/>
          </a:p>
        </p:txBody>
      </p:sp>
    </p:spTree>
    <p:extLst>
      <p:ext uri="{BB962C8B-B14F-4D97-AF65-F5344CB8AC3E}">
        <p14:creationId xmlns:p14="http://schemas.microsoft.com/office/powerpoint/2010/main" val="2775967461"/>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bwMode="auto">
          <a:xfrm>
            <a:off x="228600" y="609600"/>
            <a:ext cx="8229600" cy="1143000"/>
          </a:xfrm>
          <a:prstGeom prst="rect">
            <a:avLst/>
          </a:prstGeom>
          <a:noFill/>
          <a:ln w="9525">
            <a:noFill/>
            <a:miter lim="800000"/>
            <a:headEnd/>
            <a:tailEnd/>
          </a:ln>
        </p:spPr>
        <p:txBody>
          <a:bodyPr anchor="ctr"/>
          <a:lstStyle/>
          <a:p>
            <a:pPr algn="r" eaLnBrk="0" hangingPunct="0">
              <a:defRPr/>
            </a:pPr>
            <a:r>
              <a:rPr lang="id-ID" sz="2400" b="1" dirty="0" smtClean="0">
                <a:latin typeface="Verdana" pitchFamily="34" charset="0"/>
                <a:ea typeface="Verdana" pitchFamily="34" charset="0"/>
                <a:cs typeface="Verdana" pitchFamily="34" charset="0"/>
              </a:rPr>
              <a:t>The Process</a:t>
            </a:r>
            <a:endParaRPr lang="en-US" sz="2400" b="1" dirty="0">
              <a:latin typeface="Verdana" pitchFamily="34" charset="0"/>
              <a:ea typeface="Verdana" pitchFamily="34" charset="0"/>
              <a:cs typeface="Verdana" pitchFamily="34" charset="0"/>
            </a:endParaRPr>
          </a:p>
        </p:txBody>
      </p:sp>
      <p:sp>
        <p:nvSpPr>
          <p:cNvPr id="2" name="Rectangle 1"/>
          <p:cNvSpPr/>
          <p:nvPr/>
        </p:nvSpPr>
        <p:spPr>
          <a:xfrm>
            <a:off x="1219200" y="1524000"/>
            <a:ext cx="7391400" cy="4247317"/>
          </a:xfrm>
          <a:prstGeom prst="rect">
            <a:avLst/>
          </a:prstGeom>
        </p:spPr>
        <p:txBody>
          <a:bodyPr wrap="square">
            <a:spAutoFit/>
          </a:bodyPr>
          <a:lstStyle/>
          <a:p>
            <a:r>
              <a:rPr lang="en-US" b="1" dirty="0" smtClean="0"/>
              <a:t>Collect the data</a:t>
            </a:r>
            <a:r>
              <a:rPr lang="en-US" dirty="0" smtClean="0"/>
              <a:t>. </a:t>
            </a:r>
            <a:endParaRPr lang="id-ID" dirty="0" smtClean="0"/>
          </a:p>
          <a:p>
            <a:r>
              <a:rPr lang="en-US" dirty="0" smtClean="0"/>
              <a:t>Don’t forget to test </a:t>
            </a:r>
            <a:r>
              <a:rPr lang="id-ID" dirty="0" smtClean="0"/>
              <a:t>the </a:t>
            </a:r>
            <a:r>
              <a:rPr lang="en-US" dirty="0" smtClean="0"/>
              <a:t>survey before to ensure </a:t>
            </a:r>
            <a:r>
              <a:rPr lang="id-ID" dirty="0" smtClean="0"/>
              <a:t>we</a:t>
            </a:r>
            <a:r>
              <a:rPr lang="en-US" dirty="0" smtClean="0"/>
              <a:t>’re fielding the correct data. </a:t>
            </a:r>
            <a:endParaRPr lang="id-ID" dirty="0" smtClean="0"/>
          </a:p>
          <a:p>
            <a:endParaRPr lang="id-ID" b="1" dirty="0" smtClean="0"/>
          </a:p>
          <a:p>
            <a:r>
              <a:rPr lang="en-US" b="1" dirty="0" smtClean="0"/>
              <a:t>Analyze the Data</a:t>
            </a:r>
            <a:r>
              <a:rPr lang="en-US" dirty="0" smtClean="0"/>
              <a:t>. </a:t>
            </a:r>
            <a:endParaRPr lang="id-ID" dirty="0" smtClean="0"/>
          </a:p>
          <a:p>
            <a:r>
              <a:rPr lang="en-US" dirty="0" smtClean="0"/>
              <a:t>The types of analysis </a:t>
            </a:r>
            <a:r>
              <a:rPr lang="id-ID" dirty="0" smtClean="0"/>
              <a:t>we </a:t>
            </a:r>
            <a:r>
              <a:rPr lang="en-US" dirty="0" smtClean="0"/>
              <a:t>planned to perform on the collected survey data should have been decided in earlier steps</a:t>
            </a:r>
            <a:r>
              <a:rPr lang="id-ID" dirty="0" smtClean="0"/>
              <a:t>. We should </a:t>
            </a:r>
            <a:r>
              <a:rPr lang="en-US" dirty="0" smtClean="0"/>
              <a:t> actually perform the survey analysis</a:t>
            </a:r>
            <a:r>
              <a:rPr lang="id-ID" dirty="0" smtClean="0"/>
              <a:t> after the data were collected</a:t>
            </a:r>
            <a:r>
              <a:rPr lang="en-US" dirty="0" smtClean="0"/>
              <a:t>.  Analysis can be performed using survey analysis tools like office programs, such as Excel, or more advanced programs such as SPSS – the complexity of the questions will determine this.</a:t>
            </a:r>
          </a:p>
          <a:p>
            <a:endParaRPr lang="id-ID" b="1" dirty="0" smtClean="0"/>
          </a:p>
          <a:p>
            <a:r>
              <a:rPr lang="en-US" b="1" dirty="0" smtClean="0"/>
              <a:t>Report, Present, Take Action</a:t>
            </a:r>
            <a:r>
              <a:rPr lang="en-US" dirty="0" smtClean="0"/>
              <a:t>. </a:t>
            </a:r>
            <a:endParaRPr lang="id-ID" dirty="0" smtClean="0"/>
          </a:p>
          <a:p>
            <a:r>
              <a:rPr lang="en-US" dirty="0" smtClean="0"/>
              <a:t>The final step in the market research process is to present </a:t>
            </a:r>
            <a:r>
              <a:rPr lang="id-ID" dirty="0" smtClean="0"/>
              <a:t>the </a:t>
            </a:r>
            <a:r>
              <a:rPr lang="en-US" dirty="0" smtClean="0"/>
              <a:t>survey research findings and draw conclusions. </a:t>
            </a:r>
            <a:endParaRPr lang="en-US" dirty="0"/>
          </a:p>
        </p:txBody>
      </p:sp>
    </p:spTree>
    <p:extLst>
      <p:ext uri="{BB962C8B-B14F-4D97-AF65-F5344CB8AC3E}">
        <p14:creationId xmlns:p14="http://schemas.microsoft.com/office/powerpoint/2010/main" val="2974533631"/>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582266" y="838200"/>
            <a:ext cx="3049233" cy="369332"/>
          </a:xfrm>
          <a:prstGeom prst="rect">
            <a:avLst/>
          </a:prstGeom>
          <a:noFill/>
        </p:spPr>
        <p:txBody>
          <a:bodyPr wrap="none" rtlCol="0">
            <a:spAutoFit/>
          </a:bodyPr>
          <a:lstStyle/>
          <a:p>
            <a:r>
              <a:rPr lang="id-ID" b="1" dirty="0" smtClean="0">
                <a:latin typeface="Verdana" pitchFamily="34" charset="0"/>
                <a:ea typeface="Verdana" pitchFamily="34" charset="0"/>
                <a:cs typeface="Verdana" pitchFamily="34" charset="0"/>
              </a:rPr>
              <a:t>Market Research Flaw</a:t>
            </a:r>
            <a:endParaRPr lang="id-ID" b="1" dirty="0">
              <a:latin typeface="Verdana" pitchFamily="34" charset="0"/>
              <a:ea typeface="Verdana" pitchFamily="34" charset="0"/>
              <a:cs typeface="Verdana" pitchFamily="34" charset="0"/>
            </a:endParaRPr>
          </a:p>
        </p:txBody>
      </p:sp>
      <p:sp>
        <p:nvSpPr>
          <p:cNvPr id="7" name="TextBox 6"/>
          <p:cNvSpPr txBox="1"/>
          <p:nvPr/>
        </p:nvSpPr>
        <p:spPr>
          <a:xfrm>
            <a:off x="1143000" y="1524000"/>
            <a:ext cx="7696199" cy="4001095"/>
          </a:xfrm>
          <a:prstGeom prst="rect">
            <a:avLst/>
          </a:prstGeom>
          <a:noFill/>
        </p:spPr>
        <p:txBody>
          <a:bodyPr wrap="square" rtlCol="0">
            <a:spAutoFit/>
          </a:bodyPr>
          <a:lstStyle/>
          <a:p>
            <a:r>
              <a:rPr lang="en-US" sz="2000" b="1" dirty="0"/>
              <a:t>Market Research is Not Fact-Finding</a:t>
            </a:r>
          </a:p>
          <a:p>
            <a:r>
              <a:rPr lang="en-US" dirty="0"/>
              <a:t>Managers and business decision-makers may not always hold informed </a:t>
            </a:r>
            <a:r>
              <a:rPr lang="en-US" dirty="0" smtClean="0"/>
              <a:t>perspectives</a:t>
            </a:r>
            <a:r>
              <a:rPr lang="id-ID" dirty="0" smtClean="0"/>
              <a:t> </a:t>
            </a:r>
            <a:r>
              <a:rPr lang="en-US" dirty="0" smtClean="0"/>
              <a:t>with </a:t>
            </a:r>
            <a:r>
              <a:rPr lang="en-US" dirty="0"/>
              <a:t>regard to market research</a:t>
            </a:r>
            <a:r>
              <a:rPr lang="en-US" dirty="0" smtClean="0"/>
              <a:t>.</a:t>
            </a:r>
            <a:r>
              <a:rPr lang="id-ID" dirty="0" smtClean="0"/>
              <a:t> </a:t>
            </a:r>
            <a:r>
              <a:rPr lang="en-US" dirty="0" smtClean="0"/>
              <a:t>For </a:t>
            </a:r>
            <a:r>
              <a:rPr lang="en-US" dirty="0"/>
              <a:t>some managers, who have limited exposure to research design and scientific theoretical background, market research is a fact-finding endeavor, at best. </a:t>
            </a:r>
          </a:p>
          <a:p>
            <a:r>
              <a:rPr lang="en-US" dirty="0"/>
              <a:t>When market researchers return with the deliverables that have been requested, often after protracted protest and attempts to explain the inadequacies of such a misconceived plan, they are often discouraged. </a:t>
            </a:r>
            <a:endParaRPr lang="id-ID" dirty="0"/>
          </a:p>
          <a:p>
            <a:endParaRPr lang="id-ID" b="1" dirty="0" smtClean="0"/>
          </a:p>
          <a:p>
            <a:r>
              <a:rPr lang="en-US" b="1" dirty="0" smtClean="0"/>
              <a:t>You </a:t>
            </a:r>
            <a:r>
              <a:rPr lang="en-US" b="1" dirty="0"/>
              <a:t>Get What You Pay For - Even in Market Research</a:t>
            </a:r>
          </a:p>
          <a:p>
            <a:r>
              <a:rPr lang="en-US" dirty="0"/>
              <a:t>The caliber of market researchers, as in most professions, will reflect their perceived value to the company that hires them. When market researchers receive low pay and market research is seen as basically a clerical activity, the research outcomes </a:t>
            </a:r>
            <a:r>
              <a:rPr lang="id-ID" dirty="0" smtClean="0"/>
              <a:t>might not as accurate as it was supposed to be.</a:t>
            </a:r>
            <a:endParaRPr lang="id-ID" dirty="0"/>
          </a:p>
        </p:txBody>
      </p:sp>
    </p:spTree>
    <p:extLst>
      <p:ext uri="{BB962C8B-B14F-4D97-AF65-F5344CB8AC3E}">
        <p14:creationId xmlns:p14="http://schemas.microsoft.com/office/powerpoint/2010/main" val="330556195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bwMode="auto">
          <a:xfrm>
            <a:off x="457200" y="609600"/>
            <a:ext cx="8229600" cy="1143000"/>
          </a:xfrm>
          <a:prstGeom prst="rect">
            <a:avLst/>
          </a:prstGeom>
          <a:noFill/>
          <a:ln w="9525">
            <a:noFill/>
            <a:miter lim="800000"/>
            <a:headEnd/>
            <a:tailEnd/>
          </a:ln>
        </p:spPr>
        <p:txBody>
          <a:bodyPr anchor="ctr"/>
          <a:lstStyle/>
          <a:p>
            <a:pPr algn="r" eaLnBrk="0" hangingPunct="0">
              <a:defRPr/>
            </a:pPr>
            <a:r>
              <a:rPr lang="id-ID" sz="2400" b="1" dirty="0" smtClean="0">
                <a:latin typeface="Verdana" pitchFamily="34" charset="0"/>
                <a:ea typeface="Verdana" pitchFamily="34" charset="0"/>
                <a:cs typeface="Verdana" pitchFamily="34" charset="0"/>
              </a:rPr>
              <a:t>References</a:t>
            </a:r>
            <a:endParaRPr lang="en-US" sz="2400" b="1" dirty="0">
              <a:latin typeface="Verdana" pitchFamily="34" charset="0"/>
              <a:ea typeface="Verdana" pitchFamily="34" charset="0"/>
              <a:cs typeface="Verdana" pitchFamily="34" charset="0"/>
            </a:endParaRPr>
          </a:p>
        </p:txBody>
      </p:sp>
      <p:sp>
        <p:nvSpPr>
          <p:cNvPr id="2" name="Rectangle 1"/>
          <p:cNvSpPr/>
          <p:nvPr/>
        </p:nvSpPr>
        <p:spPr>
          <a:xfrm>
            <a:off x="1219200" y="1752600"/>
            <a:ext cx="7391400" cy="5324535"/>
          </a:xfrm>
          <a:prstGeom prst="rect">
            <a:avLst/>
          </a:prstGeom>
        </p:spPr>
        <p:txBody>
          <a:bodyPr wrap="square">
            <a:spAutoFit/>
          </a:bodyPr>
          <a:lstStyle/>
          <a:p>
            <a:r>
              <a:rPr lang="en-US" sz="2000" dirty="0" err="1"/>
              <a:t>Aulet</a:t>
            </a:r>
            <a:r>
              <a:rPr lang="en-US" sz="2000" dirty="0"/>
              <a:t>, Bill.(2013). </a:t>
            </a:r>
            <a:r>
              <a:rPr lang="en-US" sz="2000" b="1" i="1" dirty="0"/>
              <a:t>Disciplined Entrepreneurship</a:t>
            </a:r>
            <a:r>
              <a:rPr lang="en-US" sz="2000" dirty="0"/>
              <a:t>. John Wiley &amp; Sons, Inc., Hoboken, New Jersey. ISBN: 978-1-118-69228-8. </a:t>
            </a:r>
            <a:br>
              <a:rPr lang="en-US" sz="2000" dirty="0"/>
            </a:br>
            <a:endParaRPr lang="id-ID" sz="2000" dirty="0">
              <a:hlinkClick r:id="rId2"/>
            </a:endParaRPr>
          </a:p>
          <a:p>
            <a:r>
              <a:rPr lang="id-ID" sz="2000" dirty="0" smtClean="0">
                <a:hlinkClick r:id="rId2"/>
              </a:rPr>
              <a:t>http</a:t>
            </a:r>
            <a:r>
              <a:rPr lang="id-ID" sz="2000" dirty="0">
                <a:hlinkClick r:id="rId2"/>
              </a:rPr>
              <a:t>://</a:t>
            </a:r>
            <a:r>
              <a:rPr lang="id-ID" sz="2000" dirty="0" smtClean="0">
                <a:hlinkClick r:id="rId2"/>
              </a:rPr>
              <a:t>www.yourarticlelibrary.com/marketing/marketing-management/market-research-meaning-definition-and-objectives-of-market-research/27947</a:t>
            </a:r>
            <a:endParaRPr lang="id-ID" sz="2000" dirty="0" smtClean="0"/>
          </a:p>
          <a:p>
            <a:endParaRPr lang="id-ID" sz="2000" dirty="0"/>
          </a:p>
          <a:p>
            <a:r>
              <a:rPr lang="id-ID" sz="2000" dirty="0">
                <a:hlinkClick r:id="rId3"/>
              </a:rPr>
              <a:t>https://articles.bplans.com/the-benefit-of-market-research</a:t>
            </a:r>
            <a:r>
              <a:rPr lang="id-ID" sz="2000" dirty="0" smtClean="0">
                <a:hlinkClick r:id="rId3"/>
              </a:rPr>
              <a:t>/</a:t>
            </a:r>
            <a:endParaRPr lang="id-ID" sz="2000" dirty="0" smtClean="0"/>
          </a:p>
          <a:p>
            <a:endParaRPr lang="id-ID" sz="2000" dirty="0"/>
          </a:p>
          <a:p>
            <a:r>
              <a:rPr lang="id-ID" sz="2000" dirty="0">
                <a:hlinkClick r:id="rId4"/>
              </a:rPr>
              <a:t>http://www.innovationmanagement.se/imtool-articles/the-basics-of-creative-problem-solving-cps</a:t>
            </a:r>
            <a:r>
              <a:rPr lang="id-ID" sz="2000" dirty="0" smtClean="0">
                <a:hlinkClick r:id="rId4"/>
              </a:rPr>
              <a:t>/</a:t>
            </a:r>
            <a:endParaRPr lang="id-ID" sz="2000" dirty="0" smtClean="0"/>
          </a:p>
          <a:p>
            <a:endParaRPr lang="id-ID" sz="2000" dirty="0"/>
          </a:p>
          <a:p>
            <a:r>
              <a:rPr lang="id-ID" sz="2000" dirty="0">
                <a:hlinkClick r:id="rId5"/>
              </a:rPr>
              <a:t>https://</a:t>
            </a:r>
            <a:r>
              <a:rPr lang="id-ID" sz="2000" dirty="0" smtClean="0">
                <a:hlinkClick r:id="rId5"/>
              </a:rPr>
              <a:t>www.thebalance.com/creative-thinking-definition-with-examples-2063744</a:t>
            </a:r>
            <a:endParaRPr lang="id-ID" sz="2000" dirty="0" smtClean="0"/>
          </a:p>
          <a:p>
            <a:endParaRPr lang="id-ID" sz="2000" dirty="0"/>
          </a:p>
          <a:p>
            <a:endParaRPr lang="id-ID" sz="2000" dirty="0" smtClean="0"/>
          </a:p>
          <a:p>
            <a:endParaRPr lang="id-ID" sz="2000" dirty="0"/>
          </a:p>
        </p:txBody>
      </p:sp>
    </p:spTree>
    <p:extLst>
      <p:ext uri="{BB962C8B-B14F-4D97-AF65-F5344CB8AC3E}">
        <p14:creationId xmlns:p14="http://schemas.microsoft.com/office/powerpoint/2010/main" val="832505619"/>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619672" y="2743200"/>
            <a:ext cx="7067128" cy="1143000"/>
          </a:xfrm>
        </p:spPr>
        <p:txBody>
          <a:bodyPr/>
          <a:lstStyle/>
          <a:p>
            <a:r>
              <a:rPr lang="en-US" b="0" dirty="0" smtClean="0">
                <a:solidFill>
                  <a:srgbClr val="FFC000"/>
                </a:solidFill>
                <a:latin typeface="Verdana" pitchFamily="34" charset="0"/>
                <a:ea typeface="Verdana" pitchFamily="34" charset="0"/>
                <a:cs typeface="Verdana" pitchFamily="34" charset="0"/>
              </a:rPr>
              <a:t> </a:t>
            </a:r>
            <a:r>
              <a:rPr lang="en-US" dirty="0" smtClean="0">
                <a:solidFill>
                  <a:schemeClr val="tx1"/>
                </a:solidFill>
                <a:latin typeface="Verdana" pitchFamily="34" charset="0"/>
                <a:ea typeface="Verdana" pitchFamily="34" charset="0"/>
                <a:cs typeface="Verdana" pitchFamily="34" charset="0"/>
              </a:rPr>
              <a:t>I</a:t>
            </a:r>
            <a:r>
              <a:rPr lang="id-ID" dirty="0" smtClean="0">
                <a:solidFill>
                  <a:schemeClr val="tx1"/>
                </a:solidFill>
                <a:latin typeface="Verdana" pitchFamily="34" charset="0"/>
                <a:ea typeface="Verdana" pitchFamily="34" charset="0"/>
                <a:cs typeface="Verdana" pitchFamily="34" charset="0"/>
              </a:rPr>
              <a:t>deation Process</a:t>
            </a:r>
            <a:r>
              <a:rPr lang="id-ID" dirty="0" smtClean="0">
                <a:solidFill>
                  <a:schemeClr val="tx1"/>
                </a:solidFill>
                <a:latin typeface="Copperplate Gothic Bold" pitchFamily="34" charset="0"/>
              </a:rPr>
              <a:t> </a:t>
            </a:r>
            <a:endParaRPr lang="id-ID" dirty="0">
              <a:solidFill>
                <a:schemeClr val="tx1"/>
              </a:solidFill>
              <a:latin typeface="Copperplate Gothic Bold" pitchFamily="34" charset="0"/>
            </a:endParaRPr>
          </a:p>
        </p:txBody>
      </p:sp>
    </p:spTree>
    <p:extLst>
      <p:ext uri="{BB962C8B-B14F-4D97-AF65-F5344CB8AC3E}">
        <p14:creationId xmlns:p14="http://schemas.microsoft.com/office/powerpoint/2010/main" val="298798739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742241" y="903938"/>
            <a:ext cx="3102131" cy="738664"/>
          </a:xfrm>
          <a:prstGeom prst="rect">
            <a:avLst/>
          </a:prstGeom>
          <a:noFill/>
        </p:spPr>
        <p:txBody>
          <a:bodyPr wrap="none" rtlCol="0">
            <a:spAutoFit/>
          </a:bodyPr>
          <a:lstStyle/>
          <a:p>
            <a:r>
              <a:rPr lang="id-ID" sz="2400" b="1" dirty="0" smtClean="0">
                <a:latin typeface="Verdana" pitchFamily="34" charset="0"/>
                <a:ea typeface="Verdana" pitchFamily="34" charset="0"/>
                <a:cs typeface="Verdana" pitchFamily="34" charset="0"/>
              </a:rPr>
              <a:t>Ideation Process</a:t>
            </a:r>
          </a:p>
          <a:p>
            <a:pPr algn="ctr"/>
            <a:r>
              <a:rPr lang="id-ID" dirty="0" smtClean="0">
                <a:latin typeface="Verdana" pitchFamily="34" charset="0"/>
                <a:ea typeface="Verdana" pitchFamily="34" charset="0"/>
                <a:cs typeface="Verdana" pitchFamily="34" charset="0"/>
              </a:rPr>
              <a:t>Consists of two steps</a:t>
            </a:r>
            <a:endParaRPr lang="id-ID" dirty="0">
              <a:latin typeface="Verdana" pitchFamily="34" charset="0"/>
              <a:ea typeface="Verdana" pitchFamily="34" charset="0"/>
              <a:cs typeface="Verdana" pitchFamily="34" charset="0"/>
            </a:endParaRPr>
          </a:p>
        </p:txBody>
      </p:sp>
      <p:pic>
        <p:nvPicPr>
          <p:cNvPr id="2050" name="Picture 2" descr="Gambar terkai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2514600"/>
            <a:ext cx="1905000" cy="19050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asil gambar untuk arrow icon transparen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481299">
            <a:off x="3139245" y="1509266"/>
            <a:ext cx="1690389" cy="1690389"/>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4191000" y="1828800"/>
            <a:ext cx="3799758" cy="646331"/>
          </a:xfrm>
          <a:prstGeom prst="rect">
            <a:avLst/>
          </a:prstGeom>
        </p:spPr>
        <p:txBody>
          <a:bodyPr wrap="none">
            <a:spAutoFit/>
          </a:bodyPr>
          <a:lstStyle/>
          <a:p>
            <a:pPr marL="677863"/>
            <a:r>
              <a:rPr lang="en-US" sz="3600" dirty="0">
                <a:latin typeface="Calibri" pitchFamily="34" charset="0"/>
              </a:rPr>
              <a:t>idea generation</a:t>
            </a:r>
          </a:p>
        </p:txBody>
      </p:sp>
      <p:pic>
        <p:nvPicPr>
          <p:cNvPr id="7" name="Picture 4" descr="Hasil gambar untuk arrow icon transparent"/>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19832184" flipV="1">
            <a:off x="2589108" y="3583531"/>
            <a:ext cx="1672137" cy="167213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4892566" y="2283370"/>
            <a:ext cx="2385333" cy="646331"/>
          </a:xfrm>
          <a:prstGeom prst="rect">
            <a:avLst/>
          </a:prstGeom>
          <a:noFill/>
        </p:spPr>
        <p:txBody>
          <a:bodyPr wrap="none" rtlCol="0">
            <a:spAutoFit/>
          </a:bodyPr>
          <a:lstStyle/>
          <a:p>
            <a:pPr marL="0" lvl="1"/>
            <a:r>
              <a:rPr lang="en-US" i="1" dirty="0">
                <a:latin typeface="Calibri" pitchFamily="34" charset="0"/>
              </a:rPr>
              <a:t>where quantity matters</a:t>
            </a:r>
          </a:p>
          <a:p>
            <a:endParaRPr lang="id-ID" i="1" dirty="0"/>
          </a:p>
        </p:txBody>
      </p:sp>
      <p:sp>
        <p:nvSpPr>
          <p:cNvPr id="4" name="Rectangle 3"/>
          <p:cNvSpPr/>
          <p:nvPr/>
        </p:nvSpPr>
        <p:spPr>
          <a:xfrm>
            <a:off x="4349032" y="4168914"/>
            <a:ext cx="2086212" cy="707886"/>
          </a:xfrm>
          <a:prstGeom prst="rect">
            <a:avLst/>
          </a:prstGeom>
        </p:spPr>
        <p:txBody>
          <a:bodyPr wrap="none">
            <a:spAutoFit/>
          </a:bodyPr>
          <a:lstStyle/>
          <a:p>
            <a:r>
              <a:rPr lang="en-US" sz="4000" dirty="0">
                <a:latin typeface="Calibri" pitchFamily="34" charset="0"/>
              </a:rPr>
              <a:t>synthesis</a:t>
            </a:r>
            <a:endParaRPr lang="id-ID" sz="4000" dirty="0"/>
          </a:p>
        </p:txBody>
      </p:sp>
      <p:sp>
        <p:nvSpPr>
          <p:cNvPr id="8" name="Rectangle 7"/>
          <p:cNvSpPr/>
          <p:nvPr/>
        </p:nvSpPr>
        <p:spPr>
          <a:xfrm>
            <a:off x="2756336" y="4677102"/>
            <a:ext cx="3613521" cy="923330"/>
          </a:xfrm>
          <a:prstGeom prst="rect">
            <a:avLst/>
          </a:prstGeom>
        </p:spPr>
        <p:txBody>
          <a:bodyPr wrap="square">
            <a:spAutoFit/>
          </a:bodyPr>
          <a:lstStyle/>
          <a:p>
            <a:pPr algn="r"/>
            <a:r>
              <a:rPr lang="en-US" i="1" dirty="0">
                <a:latin typeface="Calibri" pitchFamily="34" charset="0"/>
              </a:rPr>
              <a:t>in which ideas are discussed, combined, and narrowed down to a small number of viable options</a:t>
            </a:r>
            <a:endParaRPr lang="id-ID" i="1" dirty="0"/>
          </a:p>
        </p:txBody>
      </p:sp>
    </p:spTree>
    <p:extLst>
      <p:ext uri="{BB962C8B-B14F-4D97-AF65-F5344CB8AC3E}">
        <p14:creationId xmlns:p14="http://schemas.microsoft.com/office/powerpoint/2010/main" val="18934794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619672" y="2743200"/>
            <a:ext cx="7067128" cy="1143000"/>
          </a:xfrm>
        </p:spPr>
        <p:txBody>
          <a:bodyPr/>
          <a:lstStyle/>
          <a:p>
            <a:r>
              <a:rPr lang="en-US" b="0" dirty="0" smtClean="0">
                <a:solidFill>
                  <a:srgbClr val="FFC000"/>
                </a:solidFill>
                <a:latin typeface="Verdana" pitchFamily="34" charset="0"/>
                <a:ea typeface="Verdana" pitchFamily="34" charset="0"/>
                <a:cs typeface="Verdana" pitchFamily="34" charset="0"/>
              </a:rPr>
              <a:t> </a:t>
            </a:r>
            <a:r>
              <a:rPr lang="en-US" dirty="0" smtClean="0">
                <a:solidFill>
                  <a:schemeClr val="tx1"/>
                </a:solidFill>
                <a:latin typeface="Verdana" pitchFamily="34" charset="0"/>
                <a:ea typeface="Verdana" pitchFamily="34" charset="0"/>
                <a:cs typeface="Verdana" pitchFamily="34" charset="0"/>
              </a:rPr>
              <a:t>B</a:t>
            </a:r>
            <a:r>
              <a:rPr lang="id-ID" dirty="0" smtClean="0">
                <a:solidFill>
                  <a:schemeClr val="tx1"/>
                </a:solidFill>
                <a:latin typeface="Verdana" pitchFamily="34" charset="0"/>
                <a:ea typeface="Verdana" pitchFamily="34" charset="0"/>
                <a:cs typeface="Verdana" pitchFamily="34" charset="0"/>
              </a:rPr>
              <a:t>usiness Model</a:t>
            </a:r>
            <a:br>
              <a:rPr lang="id-ID" dirty="0" smtClean="0">
                <a:solidFill>
                  <a:schemeClr val="tx1"/>
                </a:solidFill>
                <a:latin typeface="Verdana" pitchFamily="34" charset="0"/>
                <a:ea typeface="Verdana" pitchFamily="34" charset="0"/>
                <a:cs typeface="Verdana" pitchFamily="34" charset="0"/>
              </a:rPr>
            </a:br>
            <a:r>
              <a:rPr lang="id-ID" dirty="0" smtClean="0">
                <a:solidFill>
                  <a:schemeClr val="tx1"/>
                </a:solidFill>
                <a:latin typeface="Verdana" pitchFamily="34" charset="0"/>
                <a:ea typeface="Verdana" pitchFamily="34" charset="0"/>
                <a:cs typeface="Verdana" pitchFamily="34" charset="0"/>
              </a:rPr>
              <a:t>Canvas</a:t>
            </a:r>
            <a:endParaRPr lang="id-ID" dirty="0">
              <a:solidFill>
                <a:schemeClr val="tx1"/>
              </a:solidFill>
              <a:latin typeface="Copperplate Gothic Bold" pitchFamily="34" charset="0"/>
            </a:endParaRPr>
          </a:p>
        </p:txBody>
      </p:sp>
    </p:spTree>
    <p:extLst>
      <p:ext uri="{BB962C8B-B14F-4D97-AF65-F5344CB8AC3E}">
        <p14:creationId xmlns:p14="http://schemas.microsoft.com/office/powerpoint/2010/main" val="4726778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Hasil gambar untuk business model canvas icon transpare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1447800"/>
            <a:ext cx="7388225" cy="49400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35116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Hasil gambar untuk business model canvas icon transpare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1504949"/>
            <a:ext cx="6730723" cy="497205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5029200" y="971490"/>
            <a:ext cx="3525324" cy="400110"/>
          </a:xfrm>
          <a:prstGeom prst="rect">
            <a:avLst/>
          </a:prstGeom>
          <a:noFill/>
        </p:spPr>
        <p:txBody>
          <a:bodyPr wrap="none" rtlCol="0">
            <a:spAutoFit/>
          </a:bodyPr>
          <a:lstStyle/>
          <a:p>
            <a:r>
              <a:rPr lang="id-ID" sz="2000" b="1" dirty="0" smtClean="0">
                <a:latin typeface="Verdana" pitchFamily="34" charset="0"/>
                <a:ea typeface="Verdana" pitchFamily="34" charset="0"/>
                <a:cs typeface="Verdana" pitchFamily="34" charset="0"/>
              </a:rPr>
              <a:t>Business Model Canvas</a:t>
            </a:r>
            <a:endParaRPr lang="id-ID" sz="2000" b="1" dirty="0">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35423022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219200" y="4916488"/>
            <a:ext cx="7162800" cy="1789112"/>
          </a:xfrm>
          <a:noFill/>
          <a:ln>
            <a:noFill/>
          </a:ln>
        </p:spPr>
        <p:style>
          <a:lnRef idx="2">
            <a:schemeClr val="accent2"/>
          </a:lnRef>
          <a:fillRef idx="1">
            <a:schemeClr val="lt1"/>
          </a:fillRef>
          <a:effectRef idx="0">
            <a:schemeClr val="accent2"/>
          </a:effectRef>
          <a:fontRef idx="minor">
            <a:schemeClr val="dk1"/>
          </a:fontRef>
        </p:style>
        <p:txBody>
          <a:bodyPr>
            <a:normAutofit/>
          </a:bodyPr>
          <a:lstStyle/>
          <a:p>
            <a:pPr marL="0" indent="0" algn="ctr">
              <a:buFont typeface="Arial" pitchFamily="34" charset="0"/>
              <a:buNone/>
              <a:defRPr/>
            </a:pPr>
            <a:r>
              <a:rPr lang="en-US" sz="1800" dirty="0" smtClean="0">
                <a:latin typeface="Verdana" pitchFamily="34" charset="0"/>
                <a:ea typeface="Verdana" pitchFamily="34" charset="0"/>
                <a:cs typeface="Verdana" pitchFamily="34" charset="0"/>
              </a:rPr>
              <a:t>The </a:t>
            </a:r>
            <a:r>
              <a:rPr lang="en-US" sz="1800" b="1" i="1" dirty="0" smtClean="0">
                <a:latin typeface="Verdana" pitchFamily="34" charset="0"/>
                <a:ea typeface="Verdana" pitchFamily="34" charset="0"/>
                <a:cs typeface="Verdana" pitchFamily="34" charset="0"/>
              </a:rPr>
              <a:t>Customer Segments </a:t>
            </a:r>
            <a:r>
              <a:rPr lang="en-US" sz="1800" dirty="0" smtClean="0">
                <a:latin typeface="Verdana" pitchFamily="34" charset="0"/>
                <a:ea typeface="Verdana" pitchFamily="34" charset="0"/>
                <a:cs typeface="Verdana" pitchFamily="34" charset="0"/>
              </a:rPr>
              <a:t>building block defines the different </a:t>
            </a:r>
            <a:r>
              <a:rPr lang="en-US" sz="1800" i="1" dirty="0" smtClean="0">
                <a:latin typeface="Verdana" pitchFamily="34" charset="0"/>
                <a:ea typeface="Verdana" pitchFamily="34" charset="0"/>
                <a:cs typeface="Verdana" pitchFamily="34" charset="0"/>
              </a:rPr>
              <a:t>groups of people </a:t>
            </a:r>
            <a:r>
              <a:rPr lang="en-US" sz="1800" dirty="0" smtClean="0">
                <a:latin typeface="Verdana" pitchFamily="34" charset="0"/>
                <a:ea typeface="Verdana" pitchFamily="34" charset="0"/>
                <a:cs typeface="Verdana" pitchFamily="34" charset="0"/>
              </a:rPr>
              <a:t>or organizations an enterprise aims</a:t>
            </a:r>
            <a:r>
              <a:rPr lang="id-ID" sz="1800" dirty="0" smtClean="0">
                <a:latin typeface="Verdana" pitchFamily="34" charset="0"/>
                <a:ea typeface="Verdana" pitchFamily="34" charset="0"/>
                <a:cs typeface="Verdana" pitchFamily="34" charset="0"/>
              </a:rPr>
              <a:t> </a:t>
            </a:r>
            <a:r>
              <a:rPr lang="en-US" sz="1800" i="1" dirty="0" smtClean="0">
                <a:latin typeface="Verdana" pitchFamily="34" charset="0"/>
                <a:ea typeface="Verdana" pitchFamily="34" charset="0"/>
                <a:cs typeface="Verdana" pitchFamily="34" charset="0"/>
              </a:rPr>
              <a:t>to reach </a:t>
            </a:r>
            <a:r>
              <a:rPr lang="en-US" sz="1800" dirty="0" smtClean="0">
                <a:latin typeface="Verdana" pitchFamily="34" charset="0"/>
                <a:ea typeface="Verdana" pitchFamily="34" charset="0"/>
                <a:cs typeface="Verdana" pitchFamily="34" charset="0"/>
              </a:rPr>
              <a:t>and serve </a:t>
            </a:r>
          </a:p>
          <a:p>
            <a:pPr>
              <a:buFont typeface="Arial" pitchFamily="34" charset="0"/>
              <a:buNone/>
              <a:defRPr/>
            </a:pPr>
            <a:endParaRPr lang="en-US" sz="1800" dirty="0">
              <a:solidFill>
                <a:schemeClr val="accent2">
                  <a:lumMod val="75000"/>
                </a:schemeClr>
              </a:solidFill>
            </a:endParaRPr>
          </a:p>
        </p:txBody>
      </p:sp>
      <p:sp>
        <p:nvSpPr>
          <p:cNvPr id="13315" name="Rectangle 4"/>
          <p:cNvSpPr>
            <a:spLocks noChangeArrowheads="1"/>
          </p:cNvSpPr>
          <p:nvPr/>
        </p:nvSpPr>
        <p:spPr bwMode="auto">
          <a:xfrm>
            <a:off x="2895600" y="609600"/>
            <a:ext cx="5715000" cy="954107"/>
          </a:xfrm>
          <a:prstGeom prst="rect">
            <a:avLst/>
          </a:prstGeom>
          <a:noFill/>
          <a:ln w="9525">
            <a:noFill/>
            <a:miter lim="800000"/>
            <a:headEnd/>
            <a:tailEnd/>
          </a:ln>
        </p:spPr>
        <p:txBody>
          <a:bodyPr>
            <a:spAutoFit/>
          </a:bodyPr>
          <a:lstStyle/>
          <a:p>
            <a:pPr algn="r"/>
            <a:r>
              <a:rPr lang="en-US" sz="2800" b="1" dirty="0" smtClean="0">
                <a:latin typeface="Verdana" pitchFamily="34" charset="0"/>
                <a:ea typeface="Verdana" pitchFamily="34" charset="0"/>
                <a:cs typeface="Verdana" pitchFamily="34" charset="0"/>
              </a:rPr>
              <a:t>Customer</a:t>
            </a:r>
            <a:endParaRPr lang="id-ID" sz="2800" b="1" dirty="0" smtClean="0">
              <a:latin typeface="Verdana" pitchFamily="34" charset="0"/>
              <a:ea typeface="Verdana" pitchFamily="34" charset="0"/>
              <a:cs typeface="Verdana" pitchFamily="34" charset="0"/>
            </a:endParaRPr>
          </a:p>
          <a:p>
            <a:pPr algn="r"/>
            <a:r>
              <a:rPr lang="en-US" sz="2800" b="1" dirty="0" smtClean="0">
                <a:latin typeface="Verdana" pitchFamily="34" charset="0"/>
                <a:ea typeface="Verdana" pitchFamily="34" charset="0"/>
                <a:cs typeface="Verdana" pitchFamily="34" charset="0"/>
              </a:rPr>
              <a:t>Segments </a:t>
            </a:r>
            <a:r>
              <a:rPr lang="en-US" sz="2800" b="1" dirty="0">
                <a:latin typeface="Verdana" pitchFamily="34" charset="0"/>
                <a:ea typeface="Verdana" pitchFamily="34" charset="0"/>
                <a:cs typeface="Verdana" pitchFamily="34" charset="0"/>
              </a:rPr>
              <a:t>(CS) </a:t>
            </a:r>
          </a:p>
        </p:txBody>
      </p:sp>
      <p:pic>
        <p:nvPicPr>
          <p:cNvPr id="13316" name="Picture 5" descr="2011-10-19 1 Custemer Segements.jpg"/>
          <p:cNvPicPr>
            <a:picLocks noChangeAspect="1"/>
          </p:cNvPicPr>
          <p:nvPr/>
        </p:nvPicPr>
        <p:blipFill>
          <a:blip r:embed="rId3"/>
          <a:srcRect/>
          <a:stretch>
            <a:fillRect/>
          </a:stretch>
        </p:blipFill>
        <p:spPr bwMode="auto">
          <a:xfrm>
            <a:off x="1646237" y="1768475"/>
            <a:ext cx="6354763" cy="3032125"/>
          </a:xfrm>
          <a:prstGeom prst="rect">
            <a:avLst/>
          </a:prstGeom>
          <a:noFill/>
          <a:ln w="9525">
            <a:noFill/>
            <a:miter lim="800000"/>
            <a:headEnd/>
            <a:tailEnd/>
          </a:ln>
        </p:spPr>
      </p:pic>
    </p:spTree>
    <p:extLst>
      <p:ext uri="{BB962C8B-B14F-4D97-AF65-F5344CB8AC3E}">
        <p14:creationId xmlns:p14="http://schemas.microsoft.com/office/powerpoint/2010/main" val="2453694692"/>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Template PPT 2015">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Template PPT 2015</Template>
  <TotalTime>3834</TotalTime>
  <Words>1500</Words>
  <Application>Microsoft Office PowerPoint</Application>
  <PresentationFormat>On-screen Show (4:3)</PresentationFormat>
  <Paragraphs>236</Paragraphs>
  <Slides>38</Slides>
  <Notes>1</Notes>
  <HiddenSlides>0</HiddenSlides>
  <MMClips>0</MMClips>
  <ScaleCrop>false</ScaleCrop>
  <HeadingPairs>
    <vt:vector size="4" baseType="variant">
      <vt:variant>
        <vt:lpstr>Theme</vt:lpstr>
      </vt:variant>
      <vt:variant>
        <vt:i4>1</vt:i4>
      </vt:variant>
      <vt:variant>
        <vt:lpstr>Slide Titles</vt:lpstr>
      </vt:variant>
      <vt:variant>
        <vt:i4>38</vt:i4>
      </vt:variant>
    </vt:vector>
  </HeadingPairs>
  <TitlesOfParts>
    <vt:vector size="39" baseType="lpstr">
      <vt:lpstr>Template PPT 2015</vt:lpstr>
      <vt:lpstr>PowerPoint Presentation</vt:lpstr>
      <vt:lpstr>LO 1 : Identify Innovative  Business Ideas LO 2: Describe the Value Propositon of the Created Business Idea</vt:lpstr>
      <vt:lpstr>PowerPoint Presentation</vt:lpstr>
      <vt:lpstr> Ideation Process </vt:lpstr>
      <vt:lpstr>PowerPoint Presentation</vt:lpstr>
      <vt:lpstr> Business Model Canvas</vt:lpstr>
      <vt:lpstr>PowerPoint Presentation</vt:lpstr>
      <vt:lpstr>PowerPoint Presentation</vt:lpstr>
      <vt:lpstr>PowerPoint Presentation</vt:lpstr>
      <vt:lpstr>Type of Market</vt:lpstr>
      <vt:lpstr>PowerPoint Presentation</vt:lpstr>
      <vt:lpstr>What Value do We Deliver to The Customers? </vt:lpstr>
      <vt:lpstr>Customer Relationships (CR)</vt:lpstr>
      <vt:lpstr> Type of Relationship of Customer Segments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What is Market Research?</vt:lpstr>
      <vt:lpstr>PowerPoint Presentation</vt:lpstr>
      <vt:lpstr>PowerPoint Presentation</vt:lpstr>
      <vt:lpstr>PowerPoint Presentation</vt:lpstr>
      <vt:lpstr> The Benefits of Market Research</vt:lpstr>
      <vt:lpstr>PowerPoint Presentation</vt:lpstr>
      <vt:lpstr>PowerPoint Presentation</vt:lpstr>
      <vt:lpstr>PowerPoint Presentation</vt:lpstr>
      <vt:lpstr>PowerPoint Presentation</vt:lpstr>
      <vt:lpstr> Market Research Process</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TOPIC  Session  #</dc:title>
  <dc:creator>Yulia</dc:creator>
  <cp:lastModifiedBy>FC</cp:lastModifiedBy>
  <cp:revision>160</cp:revision>
  <dcterms:created xsi:type="dcterms:W3CDTF">2015-05-04T03:33:03Z</dcterms:created>
  <dcterms:modified xsi:type="dcterms:W3CDTF">2017-12-14T05:00:14Z</dcterms:modified>
</cp:coreProperties>
</file>