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2" r:id="rId6"/>
    <p:sldId id="263" r:id="rId7"/>
    <p:sldId id="264" r:id="rId8"/>
    <p:sldId id="265" r:id="rId9"/>
    <p:sldId id="266" r:id="rId10"/>
    <p:sldId id="267" r:id="rId11"/>
    <p:sldId id="260" r:id="rId12"/>
    <p:sldId id="268" r:id="rId13"/>
    <p:sldId id="269" r:id="rId14"/>
    <p:sldId id="261" r:id="rId15"/>
    <p:sldId id="270" r:id="rId16"/>
    <p:sldId id="271" r:id="rId17"/>
    <p:sldId id="272" r:id="rId1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57"/>
            <p14:sldId id="258"/>
            <p14:sldId id="259"/>
            <p14:sldId id="262"/>
            <p14:sldId id="263"/>
            <p14:sldId id="264"/>
            <p14:sldId id="265"/>
            <p14:sldId id="266"/>
            <p14:sldId id="267"/>
            <p14:sldId id="260"/>
            <p14:sldId id="268"/>
            <p14:sldId id="269"/>
            <p14:sldId id="261"/>
            <p14:sldId id="270"/>
            <p14:sldId id="271"/>
          </p14:sldIdLst>
        </p14:section>
        <p14:section name="REFERENCE" id="{82098E28-DACF-4424-86A1-E861B2DCC6FF}">
          <p14:sldIdLst>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EB8F15"/>
    <a:srgbClr val="008FD5"/>
    <a:srgbClr val="F7F7F7"/>
    <a:srgbClr val="558FD5"/>
    <a:srgbClr val="0079B8"/>
    <a:srgbClr val="00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24" autoAdjust="0"/>
  </p:normalViewPr>
  <p:slideViewPr>
    <p:cSldViewPr>
      <p:cViewPr>
        <p:scale>
          <a:sx n="75" d="100"/>
          <a:sy n="75" d="100"/>
        </p:scale>
        <p:origin x="-115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E347AD-4C68-40F0-A7FE-7B388326E828}" type="datetimeFigureOut">
              <a:rPr lang="id-ID" smtClean="0"/>
              <a:t>10/12/2017</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3A927-6C38-4632-942C-2C21A01C7D94}" type="slidenum">
              <a:rPr lang="id-ID" smtClean="0"/>
              <a:t>‹#›</a:t>
            </a:fld>
            <a:endParaRPr lang="id-ID"/>
          </a:p>
        </p:txBody>
      </p:sp>
    </p:spTree>
    <p:extLst>
      <p:ext uri="{BB962C8B-B14F-4D97-AF65-F5344CB8AC3E}">
        <p14:creationId xmlns:p14="http://schemas.microsoft.com/office/powerpoint/2010/main" val="3493954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smtClean="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10/12/2017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2513479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92666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10/12/2017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smtClean="0"/>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smtClean="0"/>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10/12/2017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045794" y="3436928"/>
            <a:ext cx="184731" cy="584775"/>
          </a:xfrm>
          <a:prstGeom prst="rect">
            <a:avLst/>
          </a:prstGeom>
        </p:spPr>
        <p:txBody>
          <a:bodyPr wrap="none">
            <a:spAutoFit/>
          </a:bodyPr>
          <a:lstStyle/>
          <a:p>
            <a:endParaRPr lang="id-ID" sz="3200" dirty="0"/>
          </a:p>
        </p:txBody>
      </p:sp>
      <p:grpSp>
        <p:nvGrpSpPr>
          <p:cNvPr id="11" name="Group 10"/>
          <p:cNvGrpSpPr/>
          <p:nvPr/>
        </p:nvGrpSpPr>
        <p:grpSpPr>
          <a:xfrm>
            <a:off x="2811990" y="3572297"/>
            <a:ext cx="1907596" cy="1042375"/>
            <a:chOff x="3804379" y="5085184"/>
            <a:chExt cx="1907596" cy="1042375"/>
          </a:xfrm>
        </p:grpSpPr>
        <p:sp>
          <p:nvSpPr>
            <p:cNvPr id="12" name="TextBox 11"/>
            <p:cNvSpPr txBox="1"/>
            <p:nvPr/>
          </p:nvSpPr>
          <p:spPr>
            <a:xfrm>
              <a:off x="5527245" y="5085184"/>
              <a:ext cx="184730" cy="584775"/>
            </a:xfrm>
            <a:prstGeom prst="rect">
              <a:avLst/>
            </a:prstGeom>
            <a:noFill/>
          </p:spPr>
          <p:txBody>
            <a:bodyPr wrap="none" rtlCol="0">
              <a:spAutoFit/>
            </a:bodyPr>
            <a:lstStyle/>
            <a:p>
              <a:pPr algn="ctr"/>
              <a:endParaRPr lang="id-ID" sz="3200" dirty="0">
                <a:latin typeface="Eras Demi ITC" pitchFamily="34" charset="0"/>
              </a:endParaRPr>
            </a:p>
          </p:txBody>
        </p:sp>
        <p:sp>
          <p:nvSpPr>
            <p:cNvPr id="13" name="TextBox 12"/>
            <p:cNvSpPr txBox="1"/>
            <p:nvPr/>
          </p:nvSpPr>
          <p:spPr>
            <a:xfrm>
              <a:off x="3804379" y="5542784"/>
              <a:ext cx="184731" cy="584775"/>
            </a:xfrm>
            <a:prstGeom prst="rect">
              <a:avLst/>
            </a:prstGeom>
            <a:noFill/>
          </p:spPr>
          <p:txBody>
            <a:bodyPr wrap="none" rtlCol="0">
              <a:spAutoFit/>
            </a:bodyPr>
            <a:lstStyle/>
            <a:p>
              <a:endParaRPr lang="id-ID" sz="3200" dirty="0">
                <a:latin typeface="Eras Demi ITC" pitchFamily="34" charset="0"/>
              </a:endParaRPr>
            </a:p>
          </p:txBody>
        </p:sp>
      </p:grpSp>
      <p:sp>
        <p:nvSpPr>
          <p:cNvPr id="9" name="TextBox 8"/>
          <p:cNvSpPr txBox="1"/>
          <p:nvPr/>
        </p:nvSpPr>
        <p:spPr>
          <a:xfrm>
            <a:off x="2190384" y="2926685"/>
            <a:ext cx="4834978" cy="646331"/>
          </a:xfrm>
          <a:prstGeom prst="rect">
            <a:avLst/>
          </a:prstGeom>
          <a:noFill/>
        </p:spPr>
        <p:txBody>
          <a:bodyPr wrap="none" rtlCol="0">
            <a:spAutoFit/>
          </a:bodyPr>
          <a:lstStyle/>
          <a:p>
            <a:pPr algn="ctr"/>
            <a:r>
              <a:rPr lang="id-ID" sz="3600" dirty="0" smtClean="0">
                <a:latin typeface="Eras Demi ITC" pitchFamily="34" charset="0"/>
              </a:rPr>
              <a:t>“Customer Profile” (S)</a:t>
            </a:r>
          </a:p>
        </p:txBody>
      </p:sp>
      <p:sp>
        <p:nvSpPr>
          <p:cNvPr id="14" name="Rectangle 7"/>
          <p:cNvSpPr>
            <a:spLocks noChangeArrowheads="1"/>
          </p:cNvSpPr>
          <p:nvPr/>
        </p:nvSpPr>
        <p:spPr bwMode="auto">
          <a:xfrm>
            <a:off x="1763688" y="1844824"/>
            <a:ext cx="8497888" cy="935038"/>
          </a:xfrm>
          <a:prstGeom prst="rect">
            <a:avLst/>
          </a:prstGeom>
          <a:noFill/>
          <a:ln w="9525">
            <a:noFill/>
            <a:miter lim="800000"/>
            <a:headEnd/>
            <a:tailEnd/>
          </a:ln>
        </p:spPr>
        <p:txBody>
          <a:bodyPr/>
          <a:lstStyle/>
          <a:p>
            <a:pPr>
              <a:spcBef>
                <a:spcPct val="20000"/>
              </a:spcBef>
              <a:tabLst>
                <a:tab pos="1320800" algn="l"/>
              </a:tabLst>
            </a:pPr>
            <a:r>
              <a:rPr lang="en-US" sz="2400" dirty="0">
                <a:cs typeface="Arial" pitchFamily="34" charset="0"/>
              </a:rPr>
              <a:t>Course		: </a:t>
            </a:r>
            <a:r>
              <a:rPr lang="en-US" sz="2400" dirty="0" smtClean="0"/>
              <a:t>EN</a:t>
            </a:r>
            <a:r>
              <a:rPr lang="id-ID" sz="2400" dirty="0" smtClean="0"/>
              <a:t>TR6003</a:t>
            </a:r>
            <a:r>
              <a:rPr lang="en-US" sz="2400" dirty="0" smtClean="0">
                <a:cs typeface="Arial" pitchFamily="34" charset="0"/>
              </a:rPr>
              <a:t> – Entrepreneurship 1</a:t>
            </a:r>
            <a:endParaRPr lang="en-US" sz="2400" dirty="0">
              <a:cs typeface="Arial" pitchFamily="34" charset="0"/>
            </a:endParaRPr>
          </a:p>
        </p:txBody>
      </p:sp>
      <p:sp>
        <p:nvSpPr>
          <p:cNvPr id="15" name="Rectangle 14"/>
          <p:cNvSpPr/>
          <p:nvPr/>
        </p:nvSpPr>
        <p:spPr>
          <a:xfrm>
            <a:off x="1584176" y="4748951"/>
            <a:ext cx="4572000" cy="1200329"/>
          </a:xfrm>
          <a:prstGeom prst="rect">
            <a:avLst/>
          </a:prstGeom>
        </p:spPr>
        <p:txBody>
          <a:bodyPr>
            <a:spAutoFit/>
          </a:bodyPr>
          <a:lstStyle/>
          <a:p>
            <a:pPr algn="ctr"/>
            <a:r>
              <a:rPr lang="en-AU" sz="3600" dirty="0" smtClean="0">
                <a:latin typeface="Eras Demi ITC" pitchFamily="34" charset="0"/>
              </a:rPr>
              <a:t>Session </a:t>
            </a:r>
            <a:r>
              <a:rPr lang="id-ID" sz="3600" dirty="0">
                <a:latin typeface="Eras Demi ITC" pitchFamily="34" charset="0"/>
              </a:rPr>
              <a:t>3</a:t>
            </a:r>
            <a:endParaRPr lang="en-AU" sz="3600" dirty="0" smtClean="0">
              <a:latin typeface="Eras Demi ITC" pitchFamily="34" charset="0"/>
            </a:endParaRPr>
          </a:p>
          <a:p>
            <a:pPr algn="ctr"/>
            <a:r>
              <a:rPr lang="en-AU" sz="3600" dirty="0" smtClean="0">
                <a:latin typeface="Eras Demi ITC" pitchFamily="34" charset="0"/>
              </a:rPr>
              <a:t>F2F</a:t>
            </a:r>
            <a:endParaRPr lang="en-US" sz="3600" dirty="0">
              <a:latin typeface="Eras Demi ITC" pitchFamily="34" charset="0"/>
            </a:endParaRPr>
          </a:p>
        </p:txBody>
      </p:sp>
      <p:sp>
        <p:nvSpPr>
          <p:cNvPr id="16" name="Rectangle 15"/>
          <p:cNvSpPr/>
          <p:nvPr/>
        </p:nvSpPr>
        <p:spPr>
          <a:xfrm>
            <a:off x="1779506" y="2165592"/>
            <a:ext cx="4250010" cy="461665"/>
          </a:xfrm>
          <a:prstGeom prst="rect">
            <a:avLst/>
          </a:prstGeom>
        </p:spPr>
        <p:txBody>
          <a:bodyPr wrap="none">
            <a:spAutoFit/>
          </a:bodyPr>
          <a:lstStyle/>
          <a:p>
            <a:pPr>
              <a:spcBef>
                <a:spcPct val="20000"/>
              </a:spcBef>
              <a:tabLst>
                <a:tab pos="1320800" algn="l"/>
              </a:tabLst>
            </a:pPr>
            <a:r>
              <a:rPr lang="en-US" sz="2400" dirty="0" smtClean="0">
                <a:cs typeface="Arial" pitchFamily="34" charset="0"/>
              </a:rPr>
              <a:t>Year		: September 201</a:t>
            </a:r>
            <a:r>
              <a:rPr lang="id-ID" sz="2400" dirty="0" smtClean="0">
                <a:cs typeface="Arial" pitchFamily="34" charset="0"/>
              </a:rPr>
              <a:t>7</a:t>
            </a:r>
            <a:endParaRPr lang="en-US" sz="2400" dirty="0">
              <a:cs typeface="Arial" pitchFamily="34" charset="0"/>
            </a:endParaRPr>
          </a:p>
        </p:txBody>
      </p:sp>
    </p:spTree>
    <p:extLst>
      <p:ext uri="{BB962C8B-B14F-4D97-AF65-F5344CB8AC3E}">
        <p14:creationId xmlns:p14="http://schemas.microsoft.com/office/powerpoint/2010/main" val="420442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42514" y="971490"/>
            <a:ext cx="2675732" cy="400110"/>
          </a:xfrm>
          <a:prstGeom prst="rect">
            <a:avLst/>
          </a:prstGeom>
          <a:noFill/>
        </p:spPr>
        <p:txBody>
          <a:bodyPr wrap="none" rtlCol="0">
            <a:spAutoFit/>
          </a:bodyPr>
          <a:lstStyle/>
          <a:p>
            <a:r>
              <a:rPr lang="id-ID" sz="2000" b="1" dirty="0" smtClean="0">
                <a:latin typeface="Verdana" pitchFamily="34" charset="0"/>
                <a:ea typeface="Verdana" pitchFamily="34" charset="0"/>
                <a:cs typeface="Verdana" pitchFamily="34" charset="0"/>
              </a:rPr>
              <a:t>Customers’ Gains</a:t>
            </a:r>
            <a:endParaRPr lang="id-ID" sz="2000" b="1" dirty="0">
              <a:latin typeface="Verdana" pitchFamily="34" charset="0"/>
              <a:ea typeface="Verdana" pitchFamily="34" charset="0"/>
              <a:cs typeface="Verdana" pitchFamily="34" charset="0"/>
            </a:endParaRPr>
          </a:p>
        </p:txBody>
      </p:sp>
      <p:sp>
        <p:nvSpPr>
          <p:cNvPr id="6" name="TextBox 5"/>
          <p:cNvSpPr txBox="1"/>
          <p:nvPr/>
        </p:nvSpPr>
        <p:spPr>
          <a:xfrm>
            <a:off x="990601" y="1752600"/>
            <a:ext cx="7696200" cy="4862870"/>
          </a:xfrm>
          <a:prstGeom prst="rect">
            <a:avLst/>
          </a:prstGeom>
          <a:noFill/>
        </p:spPr>
        <p:txBody>
          <a:bodyPr wrap="square" rtlCol="0">
            <a:spAutoFit/>
          </a:bodyPr>
          <a:lstStyle/>
          <a:p>
            <a:r>
              <a:rPr lang="id-ID" b="1" dirty="0" smtClean="0"/>
              <a:t>Four main types:</a:t>
            </a:r>
          </a:p>
          <a:p>
            <a:r>
              <a:rPr lang="id-ID" sz="1600" b="1" dirty="0" smtClean="0"/>
              <a:t>Required Gains </a:t>
            </a:r>
            <a:r>
              <a:rPr lang="id-ID" sz="1600" dirty="0" smtClean="0"/>
              <a:t>– these are gains without which a solution wouldn’t work. Example: the most basic expectation that we have from a smartphone is that we can make call with it.</a:t>
            </a:r>
          </a:p>
          <a:p>
            <a:endParaRPr lang="id-ID" sz="1600" dirty="0"/>
          </a:p>
          <a:p>
            <a:r>
              <a:rPr lang="id-ID" sz="1600" b="1" dirty="0" smtClean="0"/>
              <a:t>Expected Gains </a:t>
            </a:r>
            <a:r>
              <a:rPr lang="id-ID" sz="1600" dirty="0" smtClean="0"/>
              <a:t>– These is relatively basic gains that we expect from a solution, even if it could work without them. Example: ever since the Apple launched the Apple, it was changed into the kind of expected phones that people should have – stylish, simple and well designed.</a:t>
            </a:r>
          </a:p>
          <a:p>
            <a:endParaRPr lang="id-ID" sz="1600" dirty="0"/>
          </a:p>
          <a:p>
            <a:r>
              <a:rPr lang="id-ID" sz="1600" b="1" dirty="0" smtClean="0"/>
              <a:t>Desired Gains</a:t>
            </a:r>
            <a:r>
              <a:rPr lang="id-ID" sz="1600" dirty="0" smtClean="0"/>
              <a:t> – These are the kinds of gains that go beyond what we has expected from a solution, but the customers would love to get it as long as it could. These are the kinds of gains that the customers would came up when the producers asked them. For example: we wished that the smartphones could be integrated with other devices.</a:t>
            </a:r>
          </a:p>
          <a:p>
            <a:endParaRPr lang="id-ID" sz="1600" dirty="0"/>
          </a:p>
          <a:p>
            <a:r>
              <a:rPr lang="id-ID" sz="1600" b="1" dirty="0" smtClean="0"/>
              <a:t>Unexpected Gains</a:t>
            </a:r>
            <a:r>
              <a:rPr lang="id-ID" sz="1600" dirty="0" smtClean="0"/>
              <a:t> –These gains are the kinds of gains that go beyond customers’ expectations and desires. They wouldn’t even come up when they were being asked. For example, the touchscreen technology.</a:t>
            </a:r>
          </a:p>
          <a:p>
            <a:endParaRPr lang="id-ID" dirty="0"/>
          </a:p>
          <a:p>
            <a:endParaRPr lang="id-ID" dirty="0"/>
          </a:p>
        </p:txBody>
      </p:sp>
    </p:spTree>
    <p:extLst>
      <p:ext uri="{BB962C8B-B14F-4D97-AF65-F5344CB8AC3E}">
        <p14:creationId xmlns:p14="http://schemas.microsoft.com/office/powerpoint/2010/main" val="4156599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71600" y="2743200"/>
            <a:ext cx="7067128" cy="1143000"/>
          </a:xfrm>
        </p:spPr>
        <p:txBody>
          <a:bodyPr>
            <a:normAutofit/>
          </a:bodyPr>
          <a:lstStyle/>
          <a:p>
            <a:pPr marL="285750" indent="-285750"/>
            <a:r>
              <a:rPr lang="en-US" sz="2800" b="0" dirty="0" smtClean="0">
                <a:solidFill>
                  <a:schemeClr val="tx1"/>
                </a:solidFill>
                <a:latin typeface="Verdana" pitchFamily="34" charset="0"/>
                <a:ea typeface="Verdana" pitchFamily="34" charset="0"/>
                <a:cs typeface="Verdana" pitchFamily="34" charset="0"/>
              </a:rPr>
              <a:t> </a:t>
            </a:r>
            <a:r>
              <a:rPr lang="id-ID" sz="2800" dirty="0">
                <a:solidFill>
                  <a:schemeClr val="tx1"/>
                </a:solidFill>
                <a:latin typeface="Verdana" pitchFamily="34" charset="0"/>
                <a:ea typeface="Verdana" pitchFamily="34" charset="0"/>
                <a:cs typeface="Verdana" pitchFamily="34" charset="0"/>
              </a:rPr>
              <a:t>Step Into the Customer’s Shoes</a:t>
            </a:r>
          </a:p>
        </p:txBody>
      </p:sp>
    </p:spTree>
    <p:extLst>
      <p:ext uri="{BB962C8B-B14F-4D97-AF65-F5344CB8AC3E}">
        <p14:creationId xmlns:p14="http://schemas.microsoft.com/office/powerpoint/2010/main" val="1517335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91200" y="971490"/>
            <a:ext cx="2996333" cy="400110"/>
          </a:xfrm>
          <a:prstGeom prst="rect">
            <a:avLst/>
          </a:prstGeom>
          <a:noFill/>
        </p:spPr>
        <p:txBody>
          <a:bodyPr wrap="none" rtlCol="0">
            <a:spAutoFit/>
          </a:bodyPr>
          <a:lstStyle/>
          <a:p>
            <a:r>
              <a:rPr lang="id-ID" sz="2000" b="1" dirty="0" smtClean="0">
                <a:latin typeface="Verdana" pitchFamily="34" charset="0"/>
                <a:ea typeface="Verdana" pitchFamily="34" charset="0"/>
                <a:cs typeface="Verdana" pitchFamily="34" charset="0"/>
              </a:rPr>
              <a:t>Step into the Shoes</a:t>
            </a:r>
            <a:endParaRPr lang="id-ID" sz="2000" b="1" dirty="0">
              <a:latin typeface="Verdana" pitchFamily="34" charset="0"/>
              <a:ea typeface="Verdana" pitchFamily="34" charset="0"/>
              <a:cs typeface="Verdana" pitchFamily="34" charset="0"/>
            </a:endParaRPr>
          </a:p>
        </p:txBody>
      </p:sp>
      <p:sp>
        <p:nvSpPr>
          <p:cNvPr id="2" name="TextBox 1"/>
          <p:cNvSpPr txBox="1"/>
          <p:nvPr/>
        </p:nvSpPr>
        <p:spPr>
          <a:xfrm>
            <a:off x="1295401" y="1905000"/>
            <a:ext cx="7391400" cy="2308324"/>
          </a:xfrm>
          <a:prstGeom prst="rect">
            <a:avLst/>
          </a:prstGeom>
          <a:noFill/>
        </p:spPr>
        <p:txBody>
          <a:bodyPr wrap="square" rtlCol="0">
            <a:spAutoFit/>
          </a:bodyPr>
          <a:lstStyle/>
          <a:p>
            <a:r>
              <a:rPr lang="id-ID" dirty="0" smtClean="0"/>
              <a:t>This is a terminology of saying that to understand how others think, we should be able to play as their role. </a:t>
            </a:r>
          </a:p>
          <a:p>
            <a:endParaRPr lang="id-ID" dirty="0"/>
          </a:p>
          <a:p>
            <a:r>
              <a:rPr lang="id-ID" dirty="0" smtClean="0"/>
              <a:t>In term of business, when we are talking about the customer profile (jobs, gains, and pains), it means we should be able to think like our potential customers.</a:t>
            </a:r>
          </a:p>
          <a:p>
            <a:endParaRPr lang="id-ID" dirty="0"/>
          </a:p>
          <a:p>
            <a:r>
              <a:rPr lang="id-ID" dirty="0" smtClean="0"/>
              <a:t>In order to be able to do that, we should create the Customer Profile Map.</a:t>
            </a:r>
            <a:endParaRPr lang="id-ID" dirty="0"/>
          </a:p>
        </p:txBody>
      </p:sp>
    </p:spTree>
    <p:extLst>
      <p:ext uri="{BB962C8B-B14F-4D97-AF65-F5344CB8AC3E}">
        <p14:creationId xmlns:p14="http://schemas.microsoft.com/office/powerpoint/2010/main" val="2864214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1403517"/>
            <a:ext cx="3812470" cy="4311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553200" y="838200"/>
            <a:ext cx="2234907" cy="369332"/>
          </a:xfrm>
          <a:prstGeom prst="rect">
            <a:avLst/>
          </a:prstGeom>
          <a:noFill/>
        </p:spPr>
        <p:txBody>
          <a:bodyPr wrap="none" rtlCol="0">
            <a:spAutoFit/>
          </a:bodyPr>
          <a:lstStyle/>
          <a:p>
            <a:r>
              <a:rPr lang="id-ID" b="1" dirty="0" smtClean="0">
                <a:latin typeface="Verdana" pitchFamily="34" charset="0"/>
                <a:ea typeface="Verdana" pitchFamily="34" charset="0"/>
                <a:cs typeface="Verdana" pitchFamily="34" charset="0"/>
              </a:rPr>
              <a:t>How to Step in?</a:t>
            </a:r>
            <a:endParaRPr lang="id-ID" b="1" dirty="0">
              <a:latin typeface="Verdana" pitchFamily="34" charset="0"/>
              <a:ea typeface="Verdana" pitchFamily="34" charset="0"/>
              <a:cs typeface="Verdana" pitchFamily="34" charset="0"/>
            </a:endParaRPr>
          </a:p>
        </p:txBody>
      </p:sp>
      <p:sp>
        <p:nvSpPr>
          <p:cNvPr id="7" name="TextBox 6"/>
          <p:cNvSpPr txBox="1"/>
          <p:nvPr/>
        </p:nvSpPr>
        <p:spPr>
          <a:xfrm>
            <a:off x="5029200" y="2819400"/>
            <a:ext cx="3394006" cy="1477328"/>
          </a:xfrm>
          <a:prstGeom prst="rect">
            <a:avLst/>
          </a:prstGeom>
          <a:noFill/>
        </p:spPr>
        <p:txBody>
          <a:bodyPr wrap="none" rtlCol="0">
            <a:spAutoFit/>
          </a:bodyPr>
          <a:lstStyle/>
          <a:p>
            <a:pPr marL="342900" indent="-342900">
              <a:buAutoNum type="arabicPeriod"/>
            </a:pPr>
            <a:r>
              <a:rPr lang="id-ID" dirty="0" smtClean="0"/>
              <a:t>Select the customer segment</a:t>
            </a:r>
          </a:p>
          <a:p>
            <a:pPr marL="342900" indent="-342900">
              <a:buAutoNum type="arabicPeriod"/>
            </a:pPr>
            <a:r>
              <a:rPr lang="id-ID" dirty="0" smtClean="0"/>
              <a:t>Identify the customer jobs</a:t>
            </a:r>
          </a:p>
          <a:p>
            <a:pPr marL="342900" indent="-342900">
              <a:buAutoNum type="arabicPeriod"/>
            </a:pPr>
            <a:r>
              <a:rPr lang="id-ID" dirty="0" smtClean="0"/>
              <a:t>Identify the customer pains</a:t>
            </a:r>
          </a:p>
          <a:p>
            <a:pPr marL="342900" indent="-342900">
              <a:buAutoNum type="arabicPeriod"/>
            </a:pPr>
            <a:r>
              <a:rPr lang="id-ID" dirty="0" smtClean="0"/>
              <a:t>Identify the customers gains</a:t>
            </a:r>
          </a:p>
          <a:p>
            <a:pPr marL="342900" indent="-342900">
              <a:buAutoNum type="arabicPeriod"/>
            </a:pPr>
            <a:r>
              <a:rPr lang="id-ID" dirty="0" smtClean="0"/>
              <a:t>Prioritize job, pains and gains.</a:t>
            </a:r>
            <a:endParaRPr lang="id-ID" dirty="0"/>
          </a:p>
        </p:txBody>
      </p:sp>
    </p:spTree>
    <p:extLst>
      <p:ext uri="{BB962C8B-B14F-4D97-AF65-F5344CB8AC3E}">
        <p14:creationId xmlns:p14="http://schemas.microsoft.com/office/powerpoint/2010/main" val="2523564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7800" y="2743200"/>
            <a:ext cx="7067128" cy="1143000"/>
          </a:xfrm>
        </p:spPr>
        <p:txBody>
          <a:bodyPr>
            <a:normAutofit/>
          </a:bodyPr>
          <a:lstStyle/>
          <a:p>
            <a:pPr marL="285750" indent="-285750"/>
            <a:r>
              <a:rPr lang="en-US" sz="2800" b="0" dirty="0" smtClean="0">
                <a:solidFill>
                  <a:schemeClr val="tx1"/>
                </a:solidFill>
                <a:latin typeface="Verdana" pitchFamily="34" charset="0"/>
                <a:ea typeface="Verdana" pitchFamily="34" charset="0"/>
                <a:cs typeface="Verdana" pitchFamily="34" charset="0"/>
              </a:rPr>
              <a:t> </a:t>
            </a:r>
            <a:r>
              <a:rPr lang="id-ID" sz="2800" dirty="0">
                <a:solidFill>
                  <a:schemeClr val="tx1"/>
                </a:solidFill>
                <a:latin typeface="Verdana" pitchFamily="34" charset="0"/>
                <a:ea typeface="Verdana" pitchFamily="34" charset="0"/>
                <a:cs typeface="Verdana" pitchFamily="34" charset="0"/>
              </a:rPr>
              <a:t>The Dos and the Don’ts in Customer Profiling</a:t>
            </a:r>
          </a:p>
        </p:txBody>
      </p:sp>
    </p:spTree>
    <p:extLst>
      <p:ext uri="{BB962C8B-B14F-4D97-AF65-F5344CB8AC3E}">
        <p14:creationId xmlns:p14="http://schemas.microsoft.com/office/powerpoint/2010/main" val="15173354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57800" y="838200"/>
            <a:ext cx="3501280" cy="369332"/>
          </a:xfrm>
          <a:prstGeom prst="rect">
            <a:avLst/>
          </a:prstGeom>
          <a:noFill/>
        </p:spPr>
        <p:txBody>
          <a:bodyPr wrap="none" rtlCol="0">
            <a:spAutoFit/>
          </a:bodyPr>
          <a:lstStyle/>
          <a:p>
            <a:r>
              <a:rPr lang="id-ID" b="1" dirty="0" smtClean="0">
                <a:latin typeface="Verdana" pitchFamily="34" charset="0"/>
                <a:ea typeface="Verdana" pitchFamily="34" charset="0"/>
                <a:cs typeface="Verdana" pitchFamily="34" charset="0"/>
              </a:rPr>
              <a:t>What Should be Avoided?</a:t>
            </a:r>
            <a:endParaRPr lang="id-ID" b="1" dirty="0">
              <a:latin typeface="Verdana" pitchFamily="34" charset="0"/>
              <a:ea typeface="Verdana" pitchFamily="34" charset="0"/>
              <a:cs typeface="Verdana" pitchFamily="34" charset="0"/>
            </a:endParaRPr>
          </a:p>
        </p:txBody>
      </p:sp>
      <p:grpSp>
        <p:nvGrpSpPr>
          <p:cNvPr id="11" name="Group 10"/>
          <p:cNvGrpSpPr/>
          <p:nvPr/>
        </p:nvGrpSpPr>
        <p:grpSpPr>
          <a:xfrm>
            <a:off x="1219200" y="1676400"/>
            <a:ext cx="2590800" cy="1089918"/>
            <a:chOff x="1219200" y="1676400"/>
            <a:chExt cx="2590800" cy="1089918"/>
          </a:xfrm>
        </p:grpSpPr>
        <p:pic>
          <p:nvPicPr>
            <p:cNvPr id="1026" name="Picture 2" descr="Hasil gambar untuk mixing icon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57400" y="1689100"/>
              <a:ext cx="1752600" cy="1077218"/>
            </a:xfrm>
            <a:prstGeom prst="rect">
              <a:avLst/>
            </a:prstGeom>
            <a:noFill/>
          </p:spPr>
          <p:txBody>
            <a:bodyPr wrap="square" rtlCol="0">
              <a:spAutoFit/>
            </a:bodyPr>
            <a:lstStyle/>
            <a:p>
              <a:r>
                <a:rPr lang="id-ID" sz="1600" dirty="0" smtClean="0"/>
                <a:t>Mixing several customer segments into one profilea</a:t>
              </a:r>
              <a:endParaRPr lang="id-ID" sz="1600" dirty="0"/>
            </a:p>
          </p:txBody>
        </p:sp>
      </p:grpSp>
      <p:grpSp>
        <p:nvGrpSpPr>
          <p:cNvPr id="13" name="Group 12"/>
          <p:cNvGrpSpPr/>
          <p:nvPr/>
        </p:nvGrpSpPr>
        <p:grpSpPr>
          <a:xfrm>
            <a:off x="4610100" y="1676400"/>
            <a:ext cx="2628900" cy="952500"/>
            <a:chOff x="4610100" y="1676400"/>
            <a:chExt cx="2628900" cy="952500"/>
          </a:xfrm>
        </p:grpSpPr>
        <p:pic>
          <p:nvPicPr>
            <p:cNvPr id="9" name="Picture 2" descr="Hasil gambar untuk mixing icon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100" y="167640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486400" y="1676400"/>
              <a:ext cx="1752600" cy="584775"/>
            </a:xfrm>
            <a:prstGeom prst="rect">
              <a:avLst/>
            </a:prstGeom>
            <a:noFill/>
          </p:spPr>
          <p:txBody>
            <a:bodyPr wrap="square" rtlCol="0">
              <a:spAutoFit/>
            </a:bodyPr>
            <a:lstStyle/>
            <a:p>
              <a:r>
                <a:rPr lang="id-ID" sz="1600" dirty="0" smtClean="0"/>
                <a:t>Mixing job and outcomes</a:t>
              </a:r>
              <a:endParaRPr lang="id-ID" sz="1600" dirty="0"/>
            </a:p>
          </p:txBody>
        </p:sp>
      </p:grpSp>
      <p:grpSp>
        <p:nvGrpSpPr>
          <p:cNvPr id="8" name="Group 7"/>
          <p:cNvGrpSpPr/>
          <p:nvPr/>
        </p:nvGrpSpPr>
        <p:grpSpPr>
          <a:xfrm>
            <a:off x="1266825" y="2976602"/>
            <a:ext cx="2543175" cy="1323439"/>
            <a:chOff x="1266825" y="3219271"/>
            <a:chExt cx="2543175" cy="1323439"/>
          </a:xfrm>
        </p:grpSpPr>
        <p:pic>
          <p:nvPicPr>
            <p:cNvPr id="1028" name="Picture 4" descr="Hasil gambar untuk lup icon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31020">
              <a:off x="1266825" y="3352800"/>
              <a:ext cx="868101" cy="685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057400" y="3219271"/>
              <a:ext cx="1752600" cy="1323439"/>
            </a:xfrm>
            <a:prstGeom prst="rect">
              <a:avLst/>
            </a:prstGeom>
            <a:noFill/>
          </p:spPr>
          <p:txBody>
            <a:bodyPr wrap="square" rtlCol="0">
              <a:spAutoFit/>
            </a:bodyPr>
            <a:lstStyle/>
            <a:p>
              <a:r>
                <a:rPr lang="id-ID" sz="1600" dirty="0" smtClean="0"/>
                <a:t>Focusing on functional jobs only and forgetting social and emotional jobs</a:t>
              </a:r>
              <a:endParaRPr lang="id-ID" sz="1600" dirty="0"/>
            </a:p>
          </p:txBody>
        </p:sp>
      </p:grpSp>
      <p:grpSp>
        <p:nvGrpSpPr>
          <p:cNvPr id="15" name="Group 14"/>
          <p:cNvGrpSpPr/>
          <p:nvPr/>
        </p:nvGrpSpPr>
        <p:grpSpPr>
          <a:xfrm>
            <a:off x="4689474" y="2971800"/>
            <a:ext cx="2549526" cy="1077218"/>
            <a:chOff x="4689474" y="3214469"/>
            <a:chExt cx="2549526" cy="1077218"/>
          </a:xfrm>
        </p:grpSpPr>
        <p:pic>
          <p:nvPicPr>
            <p:cNvPr id="1030" name="Picture 6" descr="Hasil gambar untuk list icon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9474" y="3317875"/>
              <a:ext cx="796925" cy="7969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486400" y="3214469"/>
              <a:ext cx="1752600" cy="1077218"/>
            </a:xfrm>
            <a:prstGeom prst="rect">
              <a:avLst/>
            </a:prstGeom>
            <a:noFill/>
          </p:spPr>
          <p:txBody>
            <a:bodyPr wrap="square" rtlCol="0">
              <a:spAutoFit/>
            </a:bodyPr>
            <a:lstStyle/>
            <a:p>
              <a:r>
                <a:rPr lang="id-ID" sz="1600" dirty="0" smtClean="0"/>
                <a:t>Listing jobs, pains, and gains with our value proposition in mind.</a:t>
              </a:r>
              <a:endParaRPr lang="id-ID" sz="1600" dirty="0"/>
            </a:p>
          </p:txBody>
        </p:sp>
      </p:grpSp>
      <p:grpSp>
        <p:nvGrpSpPr>
          <p:cNvPr id="16" name="Group 15"/>
          <p:cNvGrpSpPr/>
          <p:nvPr/>
        </p:nvGrpSpPr>
        <p:grpSpPr>
          <a:xfrm>
            <a:off x="1371600" y="4543960"/>
            <a:ext cx="2438400" cy="830997"/>
            <a:chOff x="1371600" y="4543960"/>
            <a:chExt cx="2438400" cy="830997"/>
          </a:xfrm>
        </p:grpSpPr>
        <p:pic>
          <p:nvPicPr>
            <p:cNvPr id="1032" name="Picture 8" descr="Hasil gambar untuk identifying icon transpa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1600" y="4621212"/>
              <a:ext cx="674688" cy="67468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057400" y="4543960"/>
              <a:ext cx="1752600" cy="830997"/>
            </a:xfrm>
            <a:prstGeom prst="rect">
              <a:avLst/>
            </a:prstGeom>
            <a:noFill/>
          </p:spPr>
          <p:txBody>
            <a:bodyPr wrap="square" rtlCol="0">
              <a:spAutoFit/>
            </a:bodyPr>
            <a:lstStyle/>
            <a:p>
              <a:r>
                <a:rPr lang="id-ID" sz="1600" dirty="0" smtClean="0"/>
                <a:t>Identifying too few jobs, pains and gains</a:t>
              </a:r>
              <a:endParaRPr lang="id-ID" sz="1600" dirty="0"/>
            </a:p>
          </p:txBody>
        </p:sp>
      </p:grpSp>
      <p:sp>
        <p:nvSpPr>
          <p:cNvPr id="25" name="TextBox 24"/>
          <p:cNvSpPr txBox="1"/>
          <p:nvPr/>
        </p:nvSpPr>
        <p:spPr>
          <a:xfrm>
            <a:off x="5486400" y="4579203"/>
            <a:ext cx="1752600" cy="830997"/>
          </a:xfrm>
          <a:prstGeom prst="rect">
            <a:avLst/>
          </a:prstGeom>
          <a:noFill/>
        </p:spPr>
        <p:txBody>
          <a:bodyPr wrap="square" rtlCol="0">
            <a:spAutoFit/>
          </a:bodyPr>
          <a:lstStyle/>
          <a:p>
            <a:r>
              <a:rPr lang="id-ID" sz="1600" dirty="0" smtClean="0"/>
              <a:t>Being too vague in descriptions of pains and gains</a:t>
            </a:r>
            <a:endParaRPr lang="id-ID" sz="1600" dirty="0"/>
          </a:p>
        </p:txBody>
      </p:sp>
      <p:pic>
        <p:nvPicPr>
          <p:cNvPr id="1034" name="Picture 10" descr="Gambar terkai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54813" y="4569360"/>
            <a:ext cx="463074" cy="747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114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57800" y="838200"/>
            <a:ext cx="3126177" cy="369332"/>
          </a:xfrm>
          <a:prstGeom prst="rect">
            <a:avLst/>
          </a:prstGeom>
          <a:noFill/>
        </p:spPr>
        <p:txBody>
          <a:bodyPr wrap="none" rtlCol="0">
            <a:spAutoFit/>
          </a:bodyPr>
          <a:lstStyle/>
          <a:p>
            <a:r>
              <a:rPr lang="id-ID" b="1" dirty="0" smtClean="0">
                <a:latin typeface="Verdana" pitchFamily="34" charset="0"/>
                <a:ea typeface="Verdana" pitchFamily="34" charset="0"/>
                <a:cs typeface="Verdana" pitchFamily="34" charset="0"/>
              </a:rPr>
              <a:t>What Should be Done?</a:t>
            </a:r>
            <a:endParaRPr lang="id-ID" b="1" dirty="0">
              <a:latin typeface="Verdana" pitchFamily="34" charset="0"/>
              <a:ea typeface="Verdana" pitchFamily="34" charset="0"/>
              <a:cs typeface="Verdana" pitchFamily="34" charset="0"/>
            </a:endParaRPr>
          </a:p>
        </p:txBody>
      </p:sp>
      <p:sp>
        <p:nvSpPr>
          <p:cNvPr id="2" name="TextBox 1"/>
          <p:cNvSpPr txBox="1"/>
          <p:nvPr/>
        </p:nvSpPr>
        <p:spPr>
          <a:xfrm>
            <a:off x="1295401" y="2057400"/>
            <a:ext cx="6934200" cy="3139321"/>
          </a:xfrm>
          <a:prstGeom prst="rect">
            <a:avLst/>
          </a:prstGeom>
          <a:noFill/>
        </p:spPr>
        <p:txBody>
          <a:bodyPr wrap="square" rtlCol="0">
            <a:spAutoFit/>
          </a:bodyPr>
          <a:lstStyle/>
          <a:p>
            <a:pPr marL="285750" indent="-285750">
              <a:buFont typeface="Wingdings" pitchFamily="2" charset="2"/>
              <a:buChar char="v"/>
            </a:pPr>
            <a:r>
              <a:rPr lang="id-ID" dirty="0" smtClean="0"/>
              <a:t>Make value proposition canvas for every different customer segment</a:t>
            </a:r>
          </a:p>
          <a:p>
            <a:pPr marL="285750" indent="-285750">
              <a:buFont typeface="Wingdings" pitchFamily="2" charset="2"/>
              <a:buChar char="v"/>
            </a:pPr>
            <a:r>
              <a:rPr lang="id-ID" dirty="0" smtClean="0"/>
              <a:t>Jobs are the tasks that the customers are trying to perform, solve or to satisfy, whereas the gains are the concrete things that the customers want to achive, or to avoid interm of elimiting the pains.</a:t>
            </a:r>
          </a:p>
          <a:p>
            <a:pPr marL="285750" indent="-285750">
              <a:buFont typeface="Wingdings" pitchFamily="2" charset="2"/>
              <a:buChar char="v"/>
            </a:pPr>
            <a:r>
              <a:rPr lang="id-ID" dirty="0" smtClean="0"/>
              <a:t>Sometimes, social or emotional jobs are even more important than the actual gains itself – the functional jobs.</a:t>
            </a:r>
          </a:p>
          <a:p>
            <a:pPr marL="285750" indent="-285750">
              <a:buFont typeface="Wingdings" pitchFamily="2" charset="2"/>
              <a:buChar char="v"/>
            </a:pPr>
            <a:r>
              <a:rPr lang="id-ID" dirty="0" smtClean="0"/>
              <a:t>Proceed the process by forgetting what you are actually going to offer.</a:t>
            </a:r>
          </a:p>
          <a:p>
            <a:pPr marL="285750" indent="-285750">
              <a:buFont typeface="Wingdings" pitchFamily="2" charset="2"/>
              <a:buChar char="v"/>
            </a:pPr>
            <a:r>
              <a:rPr lang="id-ID" dirty="0" smtClean="0"/>
              <a:t>A Good customer profile should be full of sticky notes, because most customers have lot of pains and expect a lot of gains.</a:t>
            </a:r>
          </a:p>
          <a:p>
            <a:pPr marL="285750" indent="-285750">
              <a:buFont typeface="Wingdings" pitchFamily="2" charset="2"/>
              <a:buChar char="v"/>
            </a:pPr>
            <a:r>
              <a:rPr lang="id-ID" dirty="0" smtClean="0"/>
              <a:t>Make the tangible and concrete statement of pains and gains.</a:t>
            </a:r>
            <a:endParaRPr lang="id-ID" dirty="0"/>
          </a:p>
        </p:txBody>
      </p:sp>
    </p:spTree>
    <p:extLst>
      <p:ext uri="{BB962C8B-B14F-4D97-AF65-F5344CB8AC3E}">
        <p14:creationId xmlns:p14="http://schemas.microsoft.com/office/powerpoint/2010/main" val="2352301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749822" y="838200"/>
            <a:ext cx="1632178" cy="369332"/>
          </a:xfrm>
          <a:prstGeom prst="rect">
            <a:avLst/>
          </a:prstGeom>
          <a:noFill/>
        </p:spPr>
        <p:txBody>
          <a:bodyPr wrap="none" rtlCol="0">
            <a:spAutoFit/>
          </a:bodyPr>
          <a:lstStyle/>
          <a:p>
            <a:r>
              <a:rPr lang="id-ID" b="1" dirty="0" smtClean="0">
                <a:latin typeface="Verdana" pitchFamily="34" charset="0"/>
                <a:ea typeface="Verdana" pitchFamily="34" charset="0"/>
                <a:cs typeface="Verdana" pitchFamily="34" charset="0"/>
              </a:rPr>
              <a:t>References</a:t>
            </a:r>
            <a:endParaRPr lang="id-ID" b="1" dirty="0">
              <a:latin typeface="Verdana" pitchFamily="34" charset="0"/>
              <a:ea typeface="Verdana" pitchFamily="34" charset="0"/>
              <a:cs typeface="Verdana" pitchFamily="34" charset="0"/>
            </a:endParaRPr>
          </a:p>
        </p:txBody>
      </p:sp>
      <p:sp>
        <p:nvSpPr>
          <p:cNvPr id="2" name="TextBox 1"/>
          <p:cNvSpPr txBox="1"/>
          <p:nvPr/>
        </p:nvSpPr>
        <p:spPr>
          <a:xfrm>
            <a:off x="1295401" y="2057400"/>
            <a:ext cx="6934200" cy="646331"/>
          </a:xfrm>
          <a:prstGeom prst="rect">
            <a:avLst/>
          </a:prstGeom>
          <a:noFill/>
        </p:spPr>
        <p:txBody>
          <a:bodyPr wrap="square" rtlCol="0">
            <a:spAutoFit/>
          </a:bodyPr>
          <a:lstStyle/>
          <a:p>
            <a:r>
              <a:rPr lang="id-ID" dirty="0" smtClean="0"/>
              <a:t>Alexander O, Yves P, Greg B, and Alan S (2014), Value Proposition Design. John Wiley &amp; Co, New Jersey. ISBN: 978-1-118-96805</a:t>
            </a:r>
            <a:endParaRPr lang="id-ID" dirty="0"/>
          </a:p>
        </p:txBody>
      </p:sp>
    </p:spTree>
    <p:extLst>
      <p:ext uri="{BB962C8B-B14F-4D97-AF65-F5344CB8AC3E}">
        <p14:creationId xmlns:p14="http://schemas.microsoft.com/office/powerpoint/2010/main" val="257017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981200"/>
            <a:ext cx="7065714" cy="792088"/>
          </a:xfrm>
        </p:spPr>
        <p:txBody>
          <a:bodyPr>
            <a:noAutofit/>
          </a:bodyPr>
          <a:lstStyle/>
          <a:p>
            <a:r>
              <a:rPr lang="en-US" sz="2000" b="0" dirty="0">
                <a:solidFill>
                  <a:schemeClr val="tx1"/>
                </a:solidFill>
                <a:latin typeface="+mj-lt"/>
              </a:rPr>
              <a:t>LO 1 : Identify </a:t>
            </a:r>
            <a:r>
              <a:rPr lang="id-ID" sz="2000" b="0" dirty="0" smtClean="0">
                <a:solidFill>
                  <a:schemeClr val="tx1"/>
                </a:solidFill>
                <a:latin typeface="+mj-lt"/>
              </a:rPr>
              <a:t>I</a:t>
            </a:r>
            <a:r>
              <a:rPr lang="en-US" sz="2000" b="0" dirty="0" err="1" smtClean="0">
                <a:solidFill>
                  <a:schemeClr val="tx1"/>
                </a:solidFill>
                <a:latin typeface="+mj-lt"/>
              </a:rPr>
              <a:t>nnovative</a:t>
            </a:r>
            <a:r>
              <a:rPr lang="id-ID" sz="2000" b="0" dirty="0" smtClean="0">
                <a:solidFill>
                  <a:schemeClr val="tx1"/>
                </a:solidFill>
                <a:latin typeface="+mj-lt"/>
              </a:rPr>
              <a:t>  B</a:t>
            </a:r>
            <a:r>
              <a:rPr lang="en-US" sz="2000" b="0" dirty="0" err="1" smtClean="0">
                <a:solidFill>
                  <a:schemeClr val="tx1"/>
                </a:solidFill>
                <a:latin typeface="+mj-lt"/>
              </a:rPr>
              <a:t>usiness</a:t>
            </a:r>
            <a:r>
              <a:rPr lang="en-US" sz="2000" b="0" dirty="0" smtClean="0">
                <a:solidFill>
                  <a:schemeClr val="tx1"/>
                </a:solidFill>
                <a:latin typeface="+mj-lt"/>
              </a:rPr>
              <a:t> </a:t>
            </a:r>
            <a:r>
              <a:rPr lang="id-ID" sz="2000" b="0" dirty="0" smtClean="0">
                <a:solidFill>
                  <a:schemeClr val="tx1"/>
                </a:solidFill>
                <a:latin typeface="+mj-lt"/>
              </a:rPr>
              <a:t>I</a:t>
            </a:r>
            <a:r>
              <a:rPr lang="en-US" sz="2000" b="0" dirty="0" err="1" smtClean="0">
                <a:solidFill>
                  <a:schemeClr val="tx1"/>
                </a:solidFill>
                <a:latin typeface="+mj-lt"/>
              </a:rPr>
              <a:t>dea</a:t>
            </a:r>
            <a:r>
              <a:rPr lang="id-ID" sz="2000" b="0" dirty="0" smtClean="0">
                <a:solidFill>
                  <a:schemeClr val="tx1"/>
                </a:solidFill>
                <a:latin typeface="+mj-lt"/>
              </a:rPr>
              <a:t>s</a:t>
            </a:r>
            <a:br>
              <a:rPr lang="id-ID" sz="2000" b="0" dirty="0" smtClean="0">
                <a:solidFill>
                  <a:schemeClr val="tx1"/>
                </a:solidFill>
                <a:latin typeface="+mj-lt"/>
              </a:rPr>
            </a:br>
            <a:r>
              <a:rPr lang="id-ID" sz="2000" b="0" dirty="0" smtClean="0">
                <a:solidFill>
                  <a:schemeClr val="tx1"/>
                </a:solidFill>
                <a:latin typeface="+mj-lt"/>
              </a:rPr>
              <a:t>LO 2: Describe the Value Propositon of the Created Business Idea</a:t>
            </a:r>
            <a:endParaRPr lang="id-ID" sz="2000" dirty="0">
              <a:solidFill>
                <a:schemeClr val="tx1"/>
              </a:solidFill>
              <a:latin typeface="+mj-lt"/>
            </a:endParaRPr>
          </a:p>
        </p:txBody>
      </p:sp>
      <p:sp>
        <p:nvSpPr>
          <p:cNvPr id="5" name="TextBox 4"/>
          <p:cNvSpPr txBox="1"/>
          <p:nvPr/>
        </p:nvSpPr>
        <p:spPr>
          <a:xfrm>
            <a:off x="3245267" y="961698"/>
            <a:ext cx="3765133" cy="461665"/>
          </a:xfrm>
          <a:prstGeom prst="rect">
            <a:avLst/>
          </a:prstGeom>
          <a:noFill/>
        </p:spPr>
        <p:txBody>
          <a:bodyPr wrap="none" rtlCol="0">
            <a:spAutoFit/>
          </a:bodyPr>
          <a:lstStyle/>
          <a:p>
            <a:r>
              <a:rPr lang="en-US" sz="2400" b="1" dirty="0" smtClean="0">
                <a:latin typeface="Verdana" pitchFamily="34" charset="0"/>
                <a:ea typeface="Verdana" pitchFamily="34" charset="0"/>
                <a:cs typeface="Verdana" pitchFamily="34" charset="0"/>
              </a:rPr>
              <a:t>Learning Objectives</a:t>
            </a:r>
          </a:p>
        </p:txBody>
      </p:sp>
    </p:spTree>
    <p:extLst>
      <p:ext uri="{BB962C8B-B14F-4D97-AF65-F5344CB8AC3E}">
        <p14:creationId xmlns:p14="http://schemas.microsoft.com/office/powerpoint/2010/main" val="170580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03648" y="2059394"/>
            <a:ext cx="6606480" cy="923330"/>
          </a:xfrm>
          <a:prstGeom prst="rect">
            <a:avLst/>
          </a:prstGeom>
        </p:spPr>
        <p:txBody>
          <a:bodyPr wrap="square">
            <a:spAutoFit/>
          </a:bodyPr>
          <a:lstStyle/>
          <a:p>
            <a:pPr marL="285750" indent="-285750">
              <a:buFontTx/>
              <a:buChar char="-"/>
            </a:pPr>
            <a:r>
              <a:rPr lang="id-ID" dirty="0"/>
              <a:t>Customers’ Jobs, Pains and Gains</a:t>
            </a:r>
          </a:p>
          <a:p>
            <a:pPr marL="285750" indent="-285750">
              <a:buFontTx/>
              <a:buChar char="-"/>
            </a:pPr>
            <a:r>
              <a:rPr lang="id-ID" dirty="0"/>
              <a:t>Step Into the Customer’s Shoes</a:t>
            </a:r>
          </a:p>
          <a:p>
            <a:pPr marL="285750" indent="-285750">
              <a:buFontTx/>
              <a:buChar char="-"/>
            </a:pPr>
            <a:r>
              <a:rPr lang="id-ID" dirty="0"/>
              <a:t>The Dos and the Don’ts in Customer Profiling</a:t>
            </a:r>
          </a:p>
        </p:txBody>
      </p:sp>
      <p:sp>
        <p:nvSpPr>
          <p:cNvPr id="6" name="TextBox 5"/>
          <p:cNvSpPr txBox="1"/>
          <p:nvPr/>
        </p:nvSpPr>
        <p:spPr>
          <a:xfrm>
            <a:off x="3742241" y="903938"/>
            <a:ext cx="2048959" cy="461665"/>
          </a:xfrm>
          <a:prstGeom prst="rect">
            <a:avLst/>
          </a:prstGeom>
          <a:noFill/>
        </p:spPr>
        <p:txBody>
          <a:bodyPr wrap="none" rtlCol="0">
            <a:spAutoFit/>
          </a:bodyPr>
          <a:lstStyle/>
          <a:p>
            <a:r>
              <a:rPr lang="id-ID" sz="2400" b="1" dirty="0" smtClean="0">
                <a:latin typeface="Verdana" pitchFamily="34" charset="0"/>
                <a:ea typeface="Verdana" pitchFamily="34" charset="0"/>
                <a:cs typeface="Verdana" pitchFamily="34" charset="0"/>
              </a:rPr>
              <a:t>Sub Topics</a:t>
            </a:r>
            <a:endParaRPr lang="id-ID" sz="24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75059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0" y="2743200"/>
            <a:ext cx="7067128" cy="1143000"/>
          </a:xfrm>
        </p:spPr>
        <p:txBody>
          <a:bodyPr>
            <a:normAutofit/>
          </a:bodyPr>
          <a:lstStyle/>
          <a:p>
            <a:pPr marL="285750" indent="-285750"/>
            <a:r>
              <a:rPr lang="en-US" sz="2800" b="0" dirty="0" smtClean="0">
                <a:solidFill>
                  <a:schemeClr val="tx1"/>
                </a:solidFill>
                <a:latin typeface="Verdana" pitchFamily="34" charset="0"/>
                <a:ea typeface="Verdana" pitchFamily="34" charset="0"/>
                <a:cs typeface="Verdana" pitchFamily="34" charset="0"/>
              </a:rPr>
              <a:t> </a:t>
            </a:r>
            <a:r>
              <a:rPr lang="id-ID" sz="2800" dirty="0" smtClean="0">
                <a:solidFill>
                  <a:schemeClr val="tx1"/>
                </a:solidFill>
                <a:latin typeface="Verdana" pitchFamily="34" charset="0"/>
                <a:ea typeface="Verdana" pitchFamily="34" charset="0"/>
                <a:cs typeface="Verdana" pitchFamily="34" charset="0"/>
              </a:rPr>
              <a:t>Customers’ Jobs, Pains and Gains</a:t>
            </a:r>
            <a:endParaRPr lang="id-ID" sz="28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17857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sil gambar untuk value proposition canv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1828800"/>
            <a:ext cx="6934200" cy="32798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953000" y="838200"/>
            <a:ext cx="3483646" cy="369332"/>
          </a:xfrm>
          <a:prstGeom prst="rect">
            <a:avLst/>
          </a:prstGeom>
          <a:noFill/>
        </p:spPr>
        <p:txBody>
          <a:bodyPr wrap="none" rtlCol="0">
            <a:spAutoFit/>
          </a:bodyPr>
          <a:lstStyle/>
          <a:p>
            <a:r>
              <a:rPr lang="id-ID" b="1" dirty="0" smtClean="0">
                <a:latin typeface="Verdana" pitchFamily="34" charset="0"/>
                <a:ea typeface="Verdana" pitchFamily="34" charset="0"/>
                <a:cs typeface="Verdana" pitchFamily="34" charset="0"/>
              </a:rPr>
              <a:t>Value Proposition Canvas</a:t>
            </a:r>
            <a:endParaRPr lang="id-ID" b="1" dirty="0">
              <a:latin typeface="Verdana" pitchFamily="34" charset="0"/>
              <a:ea typeface="Verdana" pitchFamily="34" charset="0"/>
              <a:cs typeface="Verdana" pitchFamily="34" charset="0"/>
            </a:endParaRPr>
          </a:p>
        </p:txBody>
      </p:sp>
      <p:sp>
        <p:nvSpPr>
          <p:cNvPr id="4" name="TextBox 3"/>
          <p:cNvSpPr txBox="1"/>
          <p:nvPr/>
        </p:nvSpPr>
        <p:spPr>
          <a:xfrm>
            <a:off x="1219200" y="5257800"/>
            <a:ext cx="7217446" cy="923330"/>
          </a:xfrm>
          <a:prstGeom prst="rect">
            <a:avLst/>
          </a:prstGeom>
          <a:noFill/>
        </p:spPr>
        <p:txBody>
          <a:bodyPr wrap="square" rtlCol="0">
            <a:spAutoFit/>
          </a:bodyPr>
          <a:lstStyle/>
          <a:p>
            <a:r>
              <a:rPr lang="id-ID" dirty="0" smtClean="0"/>
              <a:t>It contains of two parts; the Value Map – the square on the left side, and the Customer Profile map – the circle on the right side. We are going to discuss about the customer profile map further.</a:t>
            </a:r>
            <a:endParaRPr lang="id-ID" dirty="0"/>
          </a:p>
        </p:txBody>
      </p:sp>
    </p:spTree>
    <p:extLst>
      <p:ext uri="{BB962C8B-B14F-4D97-AF65-F5344CB8AC3E}">
        <p14:creationId xmlns:p14="http://schemas.microsoft.com/office/powerpoint/2010/main" val="376490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5000" y="838200"/>
            <a:ext cx="2994731" cy="369332"/>
          </a:xfrm>
          <a:prstGeom prst="rect">
            <a:avLst/>
          </a:prstGeom>
          <a:noFill/>
        </p:spPr>
        <p:txBody>
          <a:bodyPr wrap="none" rtlCol="0">
            <a:spAutoFit/>
          </a:bodyPr>
          <a:lstStyle/>
          <a:p>
            <a:r>
              <a:rPr lang="id-ID" b="1" dirty="0" smtClean="0">
                <a:latin typeface="Verdana" pitchFamily="34" charset="0"/>
                <a:ea typeface="Verdana" pitchFamily="34" charset="0"/>
                <a:cs typeface="Verdana" pitchFamily="34" charset="0"/>
              </a:rPr>
              <a:t>Jobs, Pains and Gains</a:t>
            </a:r>
            <a:endParaRPr lang="id-ID" b="1" dirty="0">
              <a:latin typeface="Verdana" pitchFamily="34" charset="0"/>
              <a:ea typeface="Verdana" pitchFamily="34" charset="0"/>
              <a:cs typeface="Verdana"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3941763"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612165" y="1609635"/>
            <a:ext cx="3200400" cy="4247317"/>
          </a:xfrm>
          <a:prstGeom prst="rect">
            <a:avLst/>
          </a:prstGeom>
          <a:noFill/>
        </p:spPr>
        <p:txBody>
          <a:bodyPr wrap="square" rtlCol="0">
            <a:spAutoFit/>
          </a:bodyPr>
          <a:lstStyle/>
          <a:p>
            <a:r>
              <a:rPr lang="id-ID" b="1" dirty="0" smtClean="0"/>
              <a:t>Customers’ Jobs</a:t>
            </a:r>
          </a:p>
          <a:p>
            <a:r>
              <a:rPr lang="id-ID" dirty="0" smtClean="0"/>
              <a:t>Describe what customers are trying to get done in their work or their lives.</a:t>
            </a:r>
          </a:p>
          <a:p>
            <a:endParaRPr lang="id-ID" dirty="0"/>
          </a:p>
          <a:p>
            <a:r>
              <a:rPr lang="id-ID" b="1" dirty="0" smtClean="0"/>
              <a:t>Customers’ Pains</a:t>
            </a:r>
          </a:p>
          <a:p>
            <a:r>
              <a:rPr lang="id-ID" dirty="0" smtClean="0"/>
              <a:t>Describe bad outcomes, risks and obstacles, related to the jobs.</a:t>
            </a:r>
          </a:p>
          <a:p>
            <a:endParaRPr lang="id-ID" dirty="0"/>
          </a:p>
          <a:p>
            <a:r>
              <a:rPr lang="id-ID" b="1" dirty="0" smtClean="0"/>
              <a:t>Customers’ Gain</a:t>
            </a:r>
          </a:p>
          <a:p>
            <a:r>
              <a:rPr lang="id-ID" dirty="0" smtClean="0"/>
              <a:t>Describe the outcomes customers want to achieve or the concrete benefits they are seeking.</a:t>
            </a:r>
          </a:p>
        </p:txBody>
      </p:sp>
    </p:spTree>
    <p:extLst>
      <p:ext uri="{BB962C8B-B14F-4D97-AF65-F5344CB8AC3E}">
        <p14:creationId xmlns:p14="http://schemas.microsoft.com/office/powerpoint/2010/main" val="3897404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42514" y="971490"/>
            <a:ext cx="2544286" cy="400110"/>
          </a:xfrm>
          <a:prstGeom prst="rect">
            <a:avLst/>
          </a:prstGeom>
          <a:noFill/>
        </p:spPr>
        <p:txBody>
          <a:bodyPr wrap="none" rtlCol="0">
            <a:spAutoFit/>
          </a:bodyPr>
          <a:lstStyle/>
          <a:p>
            <a:r>
              <a:rPr lang="id-ID" sz="2000" b="1" dirty="0" smtClean="0">
                <a:latin typeface="Verdana" pitchFamily="34" charset="0"/>
                <a:ea typeface="Verdana" pitchFamily="34" charset="0"/>
                <a:cs typeface="Verdana" pitchFamily="34" charset="0"/>
              </a:rPr>
              <a:t>Customers’ Jobs</a:t>
            </a:r>
            <a:endParaRPr lang="id-ID" sz="2000" b="1" dirty="0">
              <a:latin typeface="Verdana" pitchFamily="34" charset="0"/>
              <a:ea typeface="Verdana" pitchFamily="34" charset="0"/>
              <a:cs typeface="Verdana" pitchFamily="34" charset="0"/>
            </a:endParaRPr>
          </a:p>
        </p:txBody>
      </p:sp>
      <p:sp>
        <p:nvSpPr>
          <p:cNvPr id="6" name="TextBox 5"/>
          <p:cNvSpPr txBox="1"/>
          <p:nvPr/>
        </p:nvSpPr>
        <p:spPr>
          <a:xfrm>
            <a:off x="990601" y="1752600"/>
            <a:ext cx="7696200" cy="2585323"/>
          </a:xfrm>
          <a:prstGeom prst="rect">
            <a:avLst/>
          </a:prstGeom>
          <a:noFill/>
        </p:spPr>
        <p:txBody>
          <a:bodyPr wrap="square" rtlCol="0">
            <a:spAutoFit/>
          </a:bodyPr>
          <a:lstStyle/>
          <a:p>
            <a:r>
              <a:rPr lang="id-ID" b="1" dirty="0" smtClean="0"/>
              <a:t>Three main types:</a:t>
            </a:r>
          </a:p>
          <a:p>
            <a:r>
              <a:rPr lang="id-ID" b="1" dirty="0" smtClean="0"/>
              <a:t>Functional Jobs </a:t>
            </a:r>
            <a:r>
              <a:rPr lang="id-ID" dirty="0" smtClean="0"/>
              <a:t>– when your customers try to perform or complete a specific task or solve a specific problem. </a:t>
            </a:r>
          </a:p>
          <a:p>
            <a:endParaRPr lang="id-ID" dirty="0"/>
          </a:p>
          <a:p>
            <a:r>
              <a:rPr lang="id-ID" b="1" dirty="0" smtClean="0"/>
              <a:t>Social Jobs </a:t>
            </a:r>
            <a:r>
              <a:rPr lang="id-ID" dirty="0" smtClean="0"/>
              <a:t>– when your customers want to look good or gain power or status. These jobs desribe how customers want to be perceived by others.</a:t>
            </a:r>
          </a:p>
          <a:p>
            <a:endParaRPr lang="id-ID" dirty="0"/>
          </a:p>
          <a:p>
            <a:r>
              <a:rPr lang="id-ID" b="1" dirty="0" smtClean="0"/>
              <a:t>Personal/Emotional Jobs</a:t>
            </a:r>
            <a:r>
              <a:rPr lang="id-ID" dirty="0" smtClean="0"/>
              <a:t> – when your customers seek a specific emotional state, such as feeling good or secure.</a:t>
            </a:r>
            <a:endParaRPr lang="id-ID" dirty="0"/>
          </a:p>
        </p:txBody>
      </p:sp>
    </p:spTree>
    <p:extLst>
      <p:ext uri="{BB962C8B-B14F-4D97-AF65-F5344CB8AC3E}">
        <p14:creationId xmlns:p14="http://schemas.microsoft.com/office/powerpoint/2010/main" val="1381811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38600" y="971490"/>
            <a:ext cx="4713150" cy="400110"/>
          </a:xfrm>
          <a:prstGeom prst="rect">
            <a:avLst/>
          </a:prstGeom>
          <a:noFill/>
        </p:spPr>
        <p:txBody>
          <a:bodyPr wrap="none" rtlCol="0">
            <a:spAutoFit/>
          </a:bodyPr>
          <a:lstStyle/>
          <a:p>
            <a:r>
              <a:rPr lang="id-ID" sz="2000" b="1" dirty="0" smtClean="0">
                <a:latin typeface="Verdana" pitchFamily="34" charset="0"/>
                <a:ea typeface="Verdana" pitchFamily="34" charset="0"/>
                <a:cs typeface="Verdana" pitchFamily="34" charset="0"/>
              </a:rPr>
              <a:t>Customers’ (Suppporting) Jobs</a:t>
            </a:r>
            <a:endParaRPr lang="id-ID" sz="2000" b="1" dirty="0">
              <a:latin typeface="Verdana" pitchFamily="34" charset="0"/>
              <a:ea typeface="Verdana" pitchFamily="34" charset="0"/>
              <a:cs typeface="Verdana" pitchFamily="34" charset="0"/>
            </a:endParaRPr>
          </a:p>
        </p:txBody>
      </p:sp>
      <p:sp>
        <p:nvSpPr>
          <p:cNvPr id="6" name="TextBox 5"/>
          <p:cNvSpPr txBox="1"/>
          <p:nvPr/>
        </p:nvSpPr>
        <p:spPr>
          <a:xfrm>
            <a:off x="990601" y="1752600"/>
            <a:ext cx="7696200" cy="4247317"/>
          </a:xfrm>
          <a:prstGeom prst="rect">
            <a:avLst/>
          </a:prstGeom>
          <a:noFill/>
        </p:spPr>
        <p:txBody>
          <a:bodyPr wrap="square" rtlCol="0">
            <a:spAutoFit/>
          </a:bodyPr>
          <a:lstStyle/>
          <a:p>
            <a:r>
              <a:rPr lang="id-ID" dirty="0" smtClean="0"/>
              <a:t>Customers also perform supporting jobs in the context of purchasing and consuming value either as consumers or as professionals. These jobs are different with the three main types.</a:t>
            </a:r>
          </a:p>
          <a:p>
            <a:endParaRPr lang="id-ID" b="1" dirty="0" smtClean="0"/>
          </a:p>
          <a:p>
            <a:r>
              <a:rPr lang="id-ID" b="1" dirty="0" smtClean="0"/>
              <a:t>Buyer of Value </a:t>
            </a:r>
            <a:r>
              <a:rPr lang="id-ID" dirty="0" smtClean="0"/>
              <a:t>– jobs related to buying value such as comparing offeres, deciding which products to buy, standing in a checkout line, completing a purchase, or taking delivery of a product or service.</a:t>
            </a:r>
          </a:p>
          <a:p>
            <a:endParaRPr lang="id-ID" dirty="0"/>
          </a:p>
          <a:p>
            <a:r>
              <a:rPr lang="id-ID" b="1" dirty="0" smtClean="0"/>
              <a:t>Cocreator of Value </a:t>
            </a:r>
            <a:r>
              <a:rPr lang="id-ID" dirty="0" smtClean="0"/>
              <a:t>– jobs related to cocreating value with your organization, such as posting product reviews and feedback or even participating in the design of a product or service.</a:t>
            </a:r>
          </a:p>
          <a:p>
            <a:endParaRPr lang="id-ID" dirty="0"/>
          </a:p>
          <a:p>
            <a:r>
              <a:rPr lang="id-ID" b="1" dirty="0" smtClean="0"/>
              <a:t>Transferrer of Value</a:t>
            </a:r>
            <a:r>
              <a:rPr lang="id-ID" dirty="0" smtClean="0"/>
              <a:t> – jobs related to the end of a value propositions’ life cycle, such as canceling subscription, disposing of a product, transferring it to others, or reselling it.</a:t>
            </a:r>
            <a:endParaRPr lang="id-ID" dirty="0"/>
          </a:p>
        </p:txBody>
      </p:sp>
    </p:spTree>
    <p:extLst>
      <p:ext uri="{BB962C8B-B14F-4D97-AF65-F5344CB8AC3E}">
        <p14:creationId xmlns:p14="http://schemas.microsoft.com/office/powerpoint/2010/main" val="3112156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42514" y="971490"/>
            <a:ext cx="2675732" cy="400110"/>
          </a:xfrm>
          <a:prstGeom prst="rect">
            <a:avLst/>
          </a:prstGeom>
          <a:noFill/>
        </p:spPr>
        <p:txBody>
          <a:bodyPr wrap="none" rtlCol="0">
            <a:spAutoFit/>
          </a:bodyPr>
          <a:lstStyle/>
          <a:p>
            <a:r>
              <a:rPr lang="id-ID" sz="2000" b="1" dirty="0" smtClean="0">
                <a:latin typeface="Verdana" pitchFamily="34" charset="0"/>
                <a:ea typeface="Verdana" pitchFamily="34" charset="0"/>
                <a:cs typeface="Verdana" pitchFamily="34" charset="0"/>
              </a:rPr>
              <a:t>Customers’ Pains</a:t>
            </a:r>
            <a:endParaRPr lang="id-ID" sz="2000" b="1" dirty="0">
              <a:latin typeface="Verdana" pitchFamily="34" charset="0"/>
              <a:ea typeface="Verdana" pitchFamily="34" charset="0"/>
              <a:cs typeface="Verdana" pitchFamily="34" charset="0"/>
            </a:endParaRPr>
          </a:p>
        </p:txBody>
      </p:sp>
      <p:sp>
        <p:nvSpPr>
          <p:cNvPr id="6" name="TextBox 5"/>
          <p:cNvSpPr txBox="1"/>
          <p:nvPr/>
        </p:nvSpPr>
        <p:spPr>
          <a:xfrm>
            <a:off x="990601" y="1752600"/>
            <a:ext cx="7696200" cy="3693319"/>
          </a:xfrm>
          <a:prstGeom prst="rect">
            <a:avLst/>
          </a:prstGeom>
          <a:noFill/>
        </p:spPr>
        <p:txBody>
          <a:bodyPr wrap="square" rtlCol="0">
            <a:spAutoFit/>
          </a:bodyPr>
          <a:lstStyle/>
          <a:p>
            <a:r>
              <a:rPr lang="id-ID" b="1" dirty="0" smtClean="0"/>
              <a:t>Three main types:</a:t>
            </a:r>
          </a:p>
          <a:p>
            <a:r>
              <a:rPr lang="id-ID" b="1" dirty="0" smtClean="0"/>
              <a:t>Undesired Outcomes, problems and characteristics </a:t>
            </a:r>
            <a:r>
              <a:rPr lang="id-ID" dirty="0" smtClean="0"/>
              <a:t>– pain are functional (such as ‘a solution doesn’t work well’), social (such as ‘i look bad doing this’), emotional (such as ‘i feel bad everytime i do this’), or ancillar (such as ‘it is annoying to go there at this time.”) </a:t>
            </a:r>
          </a:p>
          <a:p>
            <a:endParaRPr lang="id-ID" dirty="0"/>
          </a:p>
          <a:p>
            <a:r>
              <a:rPr lang="id-ID" b="1" dirty="0" smtClean="0"/>
              <a:t>Obstacles </a:t>
            </a:r>
            <a:r>
              <a:rPr lang="id-ID" dirty="0" smtClean="0"/>
              <a:t>– There things are the the things that could prevent customers from even getting started with a job or that slow them down (such as ‘ i lack of time to get this job done accurately’).</a:t>
            </a:r>
          </a:p>
          <a:p>
            <a:endParaRPr lang="id-ID" dirty="0"/>
          </a:p>
          <a:p>
            <a:r>
              <a:rPr lang="id-ID" b="1" dirty="0" smtClean="0"/>
              <a:t>Risks (Undesired potential income)</a:t>
            </a:r>
            <a:r>
              <a:rPr lang="id-ID" dirty="0" smtClean="0"/>
              <a:t> – what could go wrong and we have important negative consequences such as ‘as i think  might lose credibitly when using this type of solustions).</a:t>
            </a:r>
            <a:endParaRPr lang="id-ID" dirty="0"/>
          </a:p>
        </p:txBody>
      </p:sp>
    </p:spTree>
    <p:extLst>
      <p:ext uri="{BB962C8B-B14F-4D97-AF65-F5344CB8AC3E}">
        <p14:creationId xmlns:p14="http://schemas.microsoft.com/office/powerpoint/2010/main" val="3079877173"/>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3738</TotalTime>
  <Words>1045</Words>
  <Application>Microsoft Office PowerPoint</Application>
  <PresentationFormat>On-screen Show (4:3)</PresentationFormat>
  <Paragraphs>84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Template PPT 2015</vt:lpstr>
      <vt:lpstr>PowerPoint Presentation</vt:lpstr>
      <vt:lpstr>LO 1 : Identify Innovative  Business Ideas LO 2: Describe the Value Propositon of the Created Business Idea</vt:lpstr>
      <vt:lpstr>PowerPoint Presentation</vt:lpstr>
      <vt:lpstr> Customers’ Jobs, Pains and Gains</vt:lpstr>
      <vt:lpstr>PowerPoint Presentation</vt:lpstr>
      <vt:lpstr>PowerPoint Presentation</vt:lpstr>
      <vt:lpstr>PowerPoint Presentation</vt:lpstr>
      <vt:lpstr>PowerPoint Presentation</vt:lpstr>
      <vt:lpstr>PowerPoint Presentation</vt:lpstr>
      <vt:lpstr>PowerPoint Presentation</vt:lpstr>
      <vt:lpstr> Step Into the Customer’s Shoes</vt:lpstr>
      <vt:lpstr>PowerPoint Presentation</vt:lpstr>
      <vt:lpstr>PowerPoint Presentation</vt:lpstr>
      <vt:lpstr> The Dos and the Don’ts in Customer Profiling</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FC</cp:lastModifiedBy>
  <cp:revision>150</cp:revision>
  <dcterms:created xsi:type="dcterms:W3CDTF">2015-05-04T03:33:03Z</dcterms:created>
  <dcterms:modified xsi:type="dcterms:W3CDTF">2017-12-10T02:17:31Z</dcterms:modified>
</cp:coreProperties>
</file>