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62" r:id="rId20"/>
    <p:sldId id="263" r:id="rId21"/>
    <p:sldId id="264" r:id="rId22"/>
    <p:sldId id="265" r:id="rId23"/>
    <p:sldId id="266" r:id="rId24"/>
    <p:sldId id="260" r:id="rId25"/>
    <p:sldId id="268" r:id="rId26"/>
    <p:sldId id="287" r:id="rId27"/>
    <p:sldId id="261" r:id="rId28"/>
    <p:sldId id="270" r:id="rId29"/>
    <p:sldId id="271" r:id="rId30"/>
    <p:sldId id="288" r:id="rId31"/>
    <p:sldId id="289" r:id="rId32"/>
    <p:sldId id="290" r:id="rId33"/>
    <p:sldId id="272" r:id="rId3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57"/>
            <p14:sldId id="258"/>
            <p14:sldId id="259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62"/>
            <p14:sldId id="263"/>
            <p14:sldId id="264"/>
            <p14:sldId id="265"/>
            <p14:sldId id="266"/>
            <p14:sldId id="260"/>
            <p14:sldId id="268"/>
            <p14:sldId id="287"/>
            <p14:sldId id="261"/>
            <p14:sldId id="270"/>
            <p14:sldId id="271"/>
            <p14:sldId id="288"/>
            <p14:sldId id="289"/>
            <p14:sldId id="290"/>
          </p14:sldIdLst>
        </p14:section>
        <p14:section name="REFERENCE" id="{82098E28-DACF-4424-86A1-E861B2DCC6FF}">
          <p14:sldIdLst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EB8F15"/>
    <a:srgbClr val="008FD5"/>
    <a:srgbClr val="F7F7F7"/>
    <a:srgbClr val="558FD5"/>
    <a:srgbClr val="0079B8"/>
    <a:srgbClr val="00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24" autoAdjust="0"/>
  </p:normalViewPr>
  <p:slideViewPr>
    <p:cSldViewPr>
      <p:cViewPr>
        <p:scale>
          <a:sx n="75" d="100"/>
          <a:sy n="75" d="100"/>
        </p:scale>
        <p:origin x="-1152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47AD-4C68-40F0-A7FE-7B388326E828}" type="datetimeFigureOut">
              <a:rPr lang="id-ID" smtClean="0"/>
              <a:t>10/12/2017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3A927-6C38-4632-942C-2C21A01C7D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395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13479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666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7.png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9.png"/><Relationship Id="rId4" Type="http://schemas.microsoft.com/office/2007/relationships/hdphoto" Target="../media/hdphoto5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5" Type="http://schemas.openxmlformats.org/officeDocument/2006/relationships/image" Target="../media/image23.png"/><Relationship Id="rId4" Type="http://schemas.microsoft.com/office/2007/relationships/hdphoto" Target="../media/hdphoto7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5" Type="http://schemas.openxmlformats.org/officeDocument/2006/relationships/image" Target="../media/image25.png"/><Relationship Id="rId4" Type="http://schemas.microsoft.com/office/2007/relationships/hdphoto" Target="../media/hdphoto9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45794" y="3436928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id-ID" sz="3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11990" y="3572297"/>
            <a:ext cx="1907596" cy="1042375"/>
            <a:chOff x="3804379" y="5085184"/>
            <a:chExt cx="1907596" cy="1042375"/>
          </a:xfrm>
        </p:grpSpPr>
        <p:sp>
          <p:nvSpPr>
            <p:cNvPr id="12" name="TextBox 11"/>
            <p:cNvSpPr txBox="1"/>
            <p:nvPr/>
          </p:nvSpPr>
          <p:spPr>
            <a:xfrm>
              <a:off x="5527245" y="5085184"/>
              <a:ext cx="184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id-ID" sz="3200" dirty="0">
                <a:latin typeface="Eras Demi ITC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04379" y="5542784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d-ID" sz="3200" dirty="0">
                <a:latin typeface="Eras Demi ITC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446867" y="2926685"/>
            <a:ext cx="4322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600" dirty="0" smtClean="0">
                <a:latin typeface="Eras Demi ITC" pitchFamily="34" charset="0"/>
              </a:rPr>
              <a:t>“Value Proposition</a:t>
            </a:r>
          </a:p>
          <a:p>
            <a:pPr algn="ctr"/>
            <a:r>
              <a:rPr lang="id-ID" sz="3600" dirty="0" smtClean="0">
                <a:latin typeface="Eras Demi ITC" pitchFamily="34" charset="0"/>
              </a:rPr>
              <a:t>And VP Design</a:t>
            </a:r>
            <a:r>
              <a:rPr lang="id-ID" sz="3600" dirty="0" smtClean="0">
                <a:latin typeface="Eras Demi ITC" pitchFamily="34" charset="0"/>
              </a:rPr>
              <a:t>” (L)</a:t>
            </a:r>
            <a:endParaRPr lang="id-ID" sz="3600" dirty="0" smtClean="0">
              <a:latin typeface="Eras Demi ITC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763688" y="1844824"/>
            <a:ext cx="8497888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dirty="0">
                <a:cs typeface="Arial" pitchFamily="34" charset="0"/>
              </a:rPr>
              <a:t>Course		: </a:t>
            </a:r>
            <a:r>
              <a:rPr lang="en-US" sz="2400" dirty="0" smtClean="0"/>
              <a:t>EN</a:t>
            </a:r>
            <a:r>
              <a:rPr lang="id-ID" sz="2400" dirty="0" smtClean="0"/>
              <a:t>TR6003</a:t>
            </a:r>
            <a:r>
              <a:rPr lang="en-US" sz="2400" dirty="0" smtClean="0">
                <a:cs typeface="Arial" pitchFamily="34" charset="0"/>
              </a:rPr>
              <a:t> – Entrepreneurship 1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4176" y="474895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3600" dirty="0" smtClean="0">
                <a:latin typeface="Eras Demi ITC" pitchFamily="34" charset="0"/>
              </a:rPr>
              <a:t>Session </a:t>
            </a:r>
            <a:r>
              <a:rPr lang="id-ID" sz="3600" dirty="0" smtClean="0">
                <a:latin typeface="Eras Demi ITC" pitchFamily="34" charset="0"/>
              </a:rPr>
              <a:t>4</a:t>
            </a:r>
            <a:endParaRPr lang="en-AU" sz="3600" dirty="0" smtClean="0">
              <a:latin typeface="Eras Demi ITC" pitchFamily="34" charset="0"/>
            </a:endParaRPr>
          </a:p>
          <a:p>
            <a:pPr algn="ctr"/>
            <a:r>
              <a:rPr lang="en-AU" sz="3600" dirty="0" smtClean="0">
                <a:latin typeface="Eras Demi ITC" pitchFamily="34" charset="0"/>
              </a:rPr>
              <a:t>F2F</a:t>
            </a:r>
            <a:endParaRPr lang="en-US" sz="3600" dirty="0">
              <a:latin typeface="Eras Demi ITC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79506" y="2165592"/>
            <a:ext cx="42500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dirty="0" smtClean="0">
                <a:cs typeface="Arial" pitchFamily="34" charset="0"/>
              </a:rPr>
              <a:t>Year		: September 201</a:t>
            </a:r>
            <a:r>
              <a:rPr lang="id-ID" sz="2400" dirty="0" smtClean="0">
                <a:cs typeface="Arial" pitchFamily="34" charset="0"/>
              </a:rPr>
              <a:t>7</a:t>
            </a:r>
            <a:endParaRPr lang="en-US" sz="2400" dirty="0"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773023" y="3359692"/>
            <a:ext cx="2901001" cy="2726216"/>
            <a:chOff x="5715000" y="3032584"/>
            <a:chExt cx="3441192" cy="323386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000" y="3032584"/>
              <a:ext cx="3233861" cy="323386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1950" y="4060377"/>
              <a:ext cx="2184242" cy="21842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014" y="838200"/>
            <a:ext cx="4792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0" b="1" dirty="0" smtClean="0"/>
              <a:t>Types of Value Propositions (Cont’d)</a:t>
            </a:r>
          </a:p>
          <a:p>
            <a:endParaRPr lang="id-ID" sz="2400" b="1" dirty="0" smtClean="0"/>
          </a:p>
        </p:txBody>
      </p:sp>
      <p:sp>
        <p:nvSpPr>
          <p:cNvPr id="3" name="AutoShape 2" descr="https://quicksprout-wpengine.netdna-ssl.com/wp-content/themes/quicksprout/ucp-guide/images/01-17.png"/>
          <p:cNvSpPr>
            <a:spLocks noChangeAspect="1" noChangeArrowheads="1"/>
          </p:cNvSpPr>
          <p:nvPr/>
        </p:nvSpPr>
        <p:spPr bwMode="auto">
          <a:xfrm>
            <a:off x="28575" y="-701675"/>
            <a:ext cx="8477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2050" name="Picture 2" descr="https://quicksprout-wpengine.netdna-ssl.com/wp-content/themes/quicksprout/ucp-guide/images/01-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-939800"/>
            <a:ext cx="9144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71600" y="2062877"/>
            <a:ext cx="73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/>
              <a:t>“Getting the job done”</a:t>
            </a:r>
          </a:p>
          <a:p>
            <a:r>
              <a:rPr lang="en-US" dirty="0"/>
              <a:t>Value can be created simply by helping a </a:t>
            </a:r>
            <a:r>
              <a:rPr lang="en-US" dirty="0" smtClean="0"/>
              <a:t>customer</a:t>
            </a:r>
            <a:r>
              <a:rPr lang="id-ID" dirty="0" smtClean="0"/>
              <a:t> </a:t>
            </a:r>
            <a:r>
              <a:rPr lang="en-US" dirty="0" smtClean="0"/>
              <a:t>get </a:t>
            </a:r>
            <a:r>
              <a:rPr lang="en-US" dirty="0"/>
              <a:t>certain jobs done. Rolls-Royce understands </a:t>
            </a:r>
            <a:r>
              <a:rPr lang="en-US" dirty="0" smtClean="0"/>
              <a:t>this</a:t>
            </a:r>
            <a:r>
              <a:rPr lang="id-ID" dirty="0" smtClean="0"/>
              <a:t> </a:t>
            </a:r>
            <a:r>
              <a:rPr lang="en-US" dirty="0" smtClean="0"/>
              <a:t>very </a:t>
            </a:r>
            <a:r>
              <a:rPr lang="en-US" dirty="0"/>
              <a:t>well: its airline customers rely entirely on </a:t>
            </a:r>
            <a:r>
              <a:rPr lang="en-US" dirty="0" smtClean="0"/>
              <a:t>Rolls-</a:t>
            </a:r>
            <a:r>
              <a:rPr lang="id-ID" dirty="0" smtClean="0"/>
              <a:t> </a:t>
            </a:r>
            <a:r>
              <a:rPr lang="en-US" dirty="0" smtClean="0"/>
              <a:t>Royce </a:t>
            </a:r>
            <a:r>
              <a:rPr lang="en-US" dirty="0"/>
              <a:t>to manufacture and service </a:t>
            </a:r>
            <a:endParaRPr lang="id-ID" dirty="0" smtClean="0"/>
          </a:p>
          <a:p>
            <a:r>
              <a:rPr lang="en-US" dirty="0" smtClean="0"/>
              <a:t>their </a:t>
            </a:r>
            <a:r>
              <a:rPr lang="en-US" dirty="0"/>
              <a:t>jet engines.</a:t>
            </a:r>
          </a:p>
          <a:p>
            <a:endParaRPr lang="id-ID" dirty="0" smtClean="0"/>
          </a:p>
          <a:p>
            <a:r>
              <a:rPr lang="en-US" dirty="0" smtClean="0"/>
              <a:t>This </a:t>
            </a:r>
            <a:r>
              <a:rPr lang="en-US" dirty="0"/>
              <a:t>arrangement allows customers to focus </a:t>
            </a:r>
            <a:endParaRPr lang="id-ID" dirty="0" smtClean="0"/>
          </a:p>
          <a:p>
            <a:r>
              <a:rPr lang="en-US" dirty="0" smtClean="0"/>
              <a:t>On</a:t>
            </a:r>
            <a:r>
              <a:rPr lang="id-ID" dirty="0" smtClean="0"/>
              <a:t> </a:t>
            </a:r>
            <a:r>
              <a:rPr lang="en-US" dirty="0" smtClean="0"/>
              <a:t>running </a:t>
            </a:r>
            <a:r>
              <a:rPr lang="en-US" dirty="0"/>
              <a:t>their airlines. In return, </a:t>
            </a:r>
            <a:endParaRPr lang="id-ID" dirty="0" smtClean="0"/>
          </a:p>
          <a:p>
            <a:r>
              <a:rPr lang="en-US" dirty="0" smtClean="0"/>
              <a:t>the </a:t>
            </a:r>
            <a:r>
              <a:rPr lang="en-US" dirty="0"/>
              <a:t>airlines </a:t>
            </a:r>
            <a:r>
              <a:rPr lang="en-US" dirty="0" smtClean="0"/>
              <a:t>pay</a:t>
            </a:r>
            <a:r>
              <a:rPr lang="id-ID" dirty="0" smtClean="0"/>
              <a:t> </a:t>
            </a:r>
            <a:r>
              <a:rPr lang="en-US" dirty="0" smtClean="0"/>
              <a:t>Rolls-Royce </a:t>
            </a:r>
            <a:r>
              <a:rPr lang="en-US" dirty="0"/>
              <a:t>a fee </a:t>
            </a:r>
            <a:endParaRPr lang="id-ID" smtClean="0"/>
          </a:p>
          <a:p>
            <a:r>
              <a:rPr lang="en-US" smtClean="0"/>
              <a:t>for </a:t>
            </a:r>
            <a:r>
              <a:rPr lang="en-US" dirty="0"/>
              <a:t>every hour an engine runs.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5687313" y="2460089"/>
            <a:ext cx="3822222" cy="382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31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014" y="838200"/>
            <a:ext cx="4792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0" b="1" dirty="0" smtClean="0"/>
              <a:t>Types of Value Propositions (Cont’d)</a:t>
            </a:r>
          </a:p>
          <a:p>
            <a:endParaRPr lang="id-ID" sz="2400" b="1" dirty="0" smtClean="0"/>
          </a:p>
        </p:txBody>
      </p:sp>
      <p:sp>
        <p:nvSpPr>
          <p:cNvPr id="3" name="AutoShape 2" descr="https://quicksprout-wpengine.netdna-ssl.com/wp-content/themes/quicksprout/ucp-guide/images/01-17.png"/>
          <p:cNvSpPr>
            <a:spLocks noChangeAspect="1" noChangeArrowheads="1"/>
          </p:cNvSpPr>
          <p:nvPr/>
        </p:nvSpPr>
        <p:spPr bwMode="auto">
          <a:xfrm>
            <a:off x="28575" y="-701675"/>
            <a:ext cx="8477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2050" name="Picture 2" descr="https://quicksprout-wpengine.netdna-ssl.com/wp-content/themes/quicksprout/ucp-guide/images/01-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-939800"/>
            <a:ext cx="9144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71600" y="1752600"/>
            <a:ext cx="7391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 smtClean="0"/>
              <a:t>“Design”</a:t>
            </a:r>
            <a:endParaRPr lang="id-ID" b="1" dirty="0"/>
          </a:p>
          <a:p>
            <a:r>
              <a:rPr lang="en-US" dirty="0"/>
              <a:t>Design is an </a:t>
            </a:r>
            <a:r>
              <a:rPr lang="en-US" dirty="0" smtClean="0"/>
              <a:t>important</a:t>
            </a:r>
            <a:r>
              <a:rPr lang="id-ID" dirty="0" smtClean="0"/>
              <a:t> element in a business. Somehow it is considered as a kind of </a:t>
            </a:r>
            <a:r>
              <a:rPr lang="en-US" dirty="0" smtClean="0"/>
              <a:t>di</a:t>
            </a:r>
            <a:r>
              <a:rPr lang="id-ID" dirty="0" smtClean="0"/>
              <a:t>ff</a:t>
            </a:r>
            <a:r>
              <a:rPr lang="en-US" dirty="0" err="1" smtClean="0"/>
              <a:t>icult</a:t>
            </a:r>
            <a:r>
              <a:rPr lang="en-US" dirty="0" smtClean="0"/>
              <a:t> element</a:t>
            </a:r>
            <a:r>
              <a:rPr lang="id-ID" dirty="0" smtClean="0"/>
              <a:t>s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id-ID" dirty="0" smtClean="0"/>
              <a:t>be </a:t>
            </a:r>
            <a:r>
              <a:rPr lang="en-US" dirty="0" smtClean="0"/>
              <a:t>measure</a:t>
            </a:r>
            <a:r>
              <a:rPr lang="id-ID" dirty="0" smtClean="0"/>
              <a:t>d</a:t>
            </a:r>
            <a:r>
              <a:rPr lang="en-US" dirty="0" smtClean="0"/>
              <a:t>.</a:t>
            </a:r>
            <a:endParaRPr lang="en-US" dirty="0"/>
          </a:p>
          <a:p>
            <a:endParaRPr lang="id-ID" dirty="0" smtClean="0"/>
          </a:p>
          <a:p>
            <a:r>
              <a:rPr lang="id-ID" dirty="0" smtClean="0"/>
              <a:t>In business market, there would be many factors</a:t>
            </a:r>
          </a:p>
          <a:p>
            <a:r>
              <a:rPr lang="id-ID" dirty="0"/>
              <a:t>t</a:t>
            </a:r>
            <a:r>
              <a:rPr lang="id-ID" dirty="0" smtClean="0"/>
              <a:t>hat could be considered of why a product/service</a:t>
            </a:r>
          </a:p>
          <a:p>
            <a:r>
              <a:rPr lang="id-ID" dirty="0"/>
              <a:t>c</a:t>
            </a:r>
            <a:r>
              <a:rPr lang="id-ID" dirty="0" smtClean="0"/>
              <a:t>ould stay ‘alive’ for quite sometimes, </a:t>
            </a:r>
          </a:p>
          <a:p>
            <a:r>
              <a:rPr lang="id-ID" dirty="0"/>
              <a:t>l</a:t>
            </a:r>
            <a:r>
              <a:rPr lang="id-ID" dirty="0" smtClean="0"/>
              <a:t>onger that its similar competitors.</a:t>
            </a:r>
          </a:p>
          <a:p>
            <a:endParaRPr lang="id-ID" dirty="0"/>
          </a:p>
          <a:p>
            <a:r>
              <a:rPr lang="id-ID" dirty="0" smtClean="0"/>
              <a:t>The factor is Design. </a:t>
            </a:r>
            <a:r>
              <a:rPr lang="en-US" dirty="0" smtClean="0"/>
              <a:t>A </a:t>
            </a:r>
            <a:r>
              <a:rPr lang="en-US" dirty="0"/>
              <a:t>product may </a:t>
            </a:r>
            <a:endParaRPr lang="id-ID" dirty="0" smtClean="0"/>
          </a:p>
          <a:p>
            <a:r>
              <a:rPr lang="en-US" dirty="0" smtClean="0"/>
              <a:t>stand </a:t>
            </a:r>
            <a:r>
              <a:rPr lang="en-US" dirty="0"/>
              <a:t>out because of </a:t>
            </a:r>
            <a:r>
              <a:rPr lang="en-US" dirty="0" smtClean="0"/>
              <a:t>superior</a:t>
            </a:r>
            <a:r>
              <a:rPr lang="id-ID" dirty="0" smtClean="0"/>
              <a:t> </a:t>
            </a:r>
            <a:r>
              <a:rPr lang="en-US" dirty="0" smtClean="0"/>
              <a:t>design</a:t>
            </a:r>
            <a:r>
              <a:rPr lang="en-US" dirty="0"/>
              <a:t>. </a:t>
            </a:r>
            <a:endParaRPr lang="id-ID" dirty="0" smtClean="0"/>
          </a:p>
          <a:p>
            <a:r>
              <a:rPr lang="id-ID" dirty="0" smtClean="0"/>
              <a:t>For example </a:t>
            </a:r>
            <a:r>
              <a:rPr lang="id-ID" dirty="0"/>
              <a:t>i</a:t>
            </a:r>
            <a:r>
              <a:rPr lang="en-US" dirty="0" smtClean="0"/>
              <a:t>n </a:t>
            </a:r>
            <a:r>
              <a:rPr lang="en-US" dirty="0"/>
              <a:t>the fashion and consumer </a:t>
            </a:r>
            <a:endParaRPr lang="id-ID" dirty="0" smtClean="0"/>
          </a:p>
          <a:p>
            <a:r>
              <a:rPr lang="en-US" dirty="0" smtClean="0"/>
              <a:t>Electronics</a:t>
            </a:r>
            <a:r>
              <a:rPr lang="id-ID" dirty="0" smtClean="0"/>
              <a:t> </a:t>
            </a:r>
            <a:r>
              <a:rPr lang="en-US" dirty="0" smtClean="0"/>
              <a:t>industries</a:t>
            </a:r>
            <a:r>
              <a:rPr lang="en-US" dirty="0"/>
              <a:t>, design can </a:t>
            </a:r>
            <a:r>
              <a:rPr lang="en-US" dirty="0" smtClean="0"/>
              <a:t>be</a:t>
            </a:r>
            <a:r>
              <a:rPr lang="id-ID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particularly </a:t>
            </a:r>
            <a:endParaRPr lang="id-ID" dirty="0" smtClean="0"/>
          </a:p>
          <a:p>
            <a:r>
              <a:rPr lang="en-US" dirty="0" smtClean="0"/>
              <a:t>important</a:t>
            </a:r>
            <a:r>
              <a:rPr lang="id-ID" dirty="0" smtClean="0"/>
              <a:t> </a:t>
            </a:r>
            <a:r>
              <a:rPr lang="en-US" dirty="0" smtClean="0"/>
              <a:t>part </a:t>
            </a:r>
            <a:r>
              <a:rPr lang="en-US" dirty="0"/>
              <a:t>of the Value Proposition.</a:t>
            </a:r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5662327" y="3444487"/>
            <a:ext cx="2926942" cy="2368301"/>
            <a:chOff x="5662327" y="3754764"/>
            <a:chExt cx="2926942" cy="236830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astelsSmoot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8400" y="3754764"/>
              <a:ext cx="2340869" cy="234086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encil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2327" y="3797570"/>
              <a:ext cx="2325495" cy="23254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9851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014" y="838200"/>
            <a:ext cx="4792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0" b="1" dirty="0" smtClean="0"/>
              <a:t>Types of Value Propositions (Cont’d)</a:t>
            </a:r>
          </a:p>
          <a:p>
            <a:endParaRPr lang="id-ID" sz="2400" b="1" dirty="0" smtClean="0"/>
          </a:p>
        </p:txBody>
      </p:sp>
      <p:sp>
        <p:nvSpPr>
          <p:cNvPr id="3" name="AutoShape 2" descr="https://quicksprout-wpengine.netdna-ssl.com/wp-content/themes/quicksprout/ucp-guide/images/01-17.png"/>
          <p:cNvSpPr>
            <a:spLocks noChangeAspect="1" noChangeArrowheads="1"/>
          </p:cNvSpPr>
          <p:nvPr/>
        </p:nvSpPr>
        <p:spPr bwMode="auto">
          <a:xfrm>
            <a:off x="28575" y="-701675"/>
            <a:ext cx="8477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2050" name="Picture 2" descr="https://quicksprout-wpengine.netdna-ssl.com/wp-content/themes/quicksprout/ucp-guide/images/01-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-939800"/>
            <a:ext cx="9144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159764" y="1512075"/>
            <a:ext cx="7481316" cy="4058443"/>
            <a:chOff x="1159764" y="1512075"/>
            <a:chExt cx="7481316" cy="4058443"/>
          </a:xfrm>
        </p:grpSpPr>
        <p:sp>
          <p:nvSpPr>
            <p:cNvPr id="2" name="Rectangle 1"/>
            <p:cNvSpPr/>
            <p:nvPr/>
          </p:nvSpPr>
          <p:spPr>
            <a:xfrm>
              <a:off x="1249680" y="1600200"/>
              <a:ext cx="7391400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id-ID" b="1" dirty="0" smtClean="0"/>
                <a:t>“Brand/Status”</a:t>
              </a:r>
            </a:p>
            <a:p>
              <a:pPr algn="r"/>
              <a:endParaRPr lang="id-ID" b="1" dirty="0"/>
            </a:p>
            <a:p>
              <a:pPr algn="r"/>
              <a:r>
                <a:rPr lang="id-ID" dirty="0" smtClean="0"/>
                <a:t>As we have discussed in the earlier chapter, one of </a:t>
              </a:r>
            </a:p>
            <a:p>
              <a:pPr algn="r"/>
              <a:r>
                <a:rPr lang="id-ID" dirty="0" smtClean="0"/>
                <a:t>the factors that could determine the desire to </a:t>
              </a:r>
            </a:p>
            <a:p>
              <a:pPr algn="r"/>
              <a:r>
                <a:rPr lang="id-ID" dirty="0" smtClean="0"/>
                <a:t>consume/buy something is“the social impact”. </a:t>
              </a:r>
            </a:p>
            <a:p>
              <a:pPr algn="r"/>
              <a:r>
                <a:rPr lang="id-ID" dirty="0" smtClean="0"/>
                <a:t>In this case, brand/status is the form of the </a:t>
              </a:r>
            </a:p>
            <a:p>
              <a:pPr algn="r"/>
              <a:r>
                <a:rPr lang="id-ID" dirty="0" smtClean="0"/>
                <a:t>social impact.</a:t>
              </a:r>
            </a:p>
            <a:p>
              <a:pPr algn="r"/>
              <a:endParaRPr lang="id-ID" dirty="0"/>
            </a:p>
            <a:p>
              <a:pPr algn="r"/>
              <a:r>
                <a:rPr lang="en-US" dirty="0"/>
                <a:t>Customers may </a:t>
              </a:r>
              <a:r>
                <a:rPr lang="en-US" dirty="0" smtClean="0"/>
                <a:t>find </a:t>
              </a:r>
              <a:r>
                <a:rPr lang="en-US" dirty="0"/>
                <a:t>value in the simple </a:t>
              </a:r>
              <a:endParaRPr lang="id-ID" dirty="0" smtClean="0"/>
            </a:p>
            <a:p>
              <a:pPr algn="r"/>
              <a:r>
                <a:rPr lang="en-US" dirty="0" smtClean="0"/>
                <a:t>act </a:t>
              </a:r>
              <a:r>
                <a:rPr lang="en-US" dirty="0"/>
                <a:t>of </a:t>
              </a:r>
              <a:r>
                <a:rPr lang="en-US" dirty="0" smtClean="0"/>
                <a:t>using</a:t>
              </a:r>
              <a:r>
                <a:rPr lang="id-ID" dirty="0" smtClean="0"/>
                <a:t> </a:t>
              </a:r>
              <a:r>
                <a:rPr lang="en-US" dirty="0" smtClean="0"/>
                <a:t>and </a:t>
              </a:r>
              <a:r>
                <a:rPr lang="en-US" dirty="0"/>
                <a:t>displaying a </a:t>
              </a:r>
              <a:r>
                <a:rPr lang="en-US" dirty="0" smtClean="0"/>
                <a:t>specific </a:t>
              </a:r>
              <a:r>
                <a:rPr lang="en-US" dirty="0"/>
                <a:t>brand. </a:t>
              </a:r>
              <a:endParaRPr lang="id-ID" dirty="0" smtClean="0"/>
            </a:p>
            <a:p>
              <a:pPr algn="r"/>
              <a:r>
                <a:rPr lang="id-ID" dirty="0" smtClean="0"/>
                <a:t>For example, </a:t>
              </a:r>
              <a:r>
                <a:rPr lang="id-ID" dirty="0"/>
                <a:t>w</a:t>
              </a:r>
              <a:r>
                <a:rPr lang="en-US" dirty="0" smtClean="0"/>
                <a:t>earing </a:t>
              </a:r>
              <a:r>
                <a:rPr lang="en-US" dirty="0"/>
                <a:t>a </a:t>
              </a:r>
              <a:r>
                <a:rPr lang="en-US" dirty="0" smtClean="0"/>
                <a:t>Rolex</a:t>
              </a:r>
              <a:r>
                <a:rPr lang="id-ID" dirty="0" smtClean="0"/>
                <a:t> </a:t>
              </a:r>
              <a:r>
                <a:rPr lang="en-US" dirty="0" smtClean="0"/>
                <a:t>watch signifies </a:t>
              </a:r>
              <a:endParaRPr lang="id-ID" dirty="0" smtClean="0"/>
            </a:p>
            <a:p>
              <a:pPr algn="r"/>
              <a:r>
                <a:rPr lang="en-US" dirty="0" smtClean="0"/>
                <a:t>wealth. On </a:t>
              </a:r>
              <a:r>
                <a:rPr lang="en-US" dirty="0"/>
                <a:t>the other </a:t>
              </a:r>
              <a:r>
                <a:rPr lang="en-US" dirty="0" smtClean="0"/>
                <a:t>end</a:t>
              </a:r>
              <a:r>
                <a:rPr lang="id-ID" dirty="0" smtClean="0"/>
                <a:t> </a:t>
              </a:r>
              <a:r>
                <a:rPr lang="en-US" dirty="0" smtClean="0"/>
                <a:t>of </a:t>
              </a:r>
              <a:r>
                <a:rPr lang="en-US" dirty="0"/>
                <a:t>the spectrum, </a:t>
              </a:r>
              <a:endParaRPr lang="id-ID" dirty="0" smtClean="0"/>
            </a:p>
            <a:p>
              <a:pPr algn="r"/>
              <a:r>
                <a:rPr lang="en-US" dirty="0" smtClean="0"/>
                <a:t>skateboarders </a:t>
              </a:r>
              <a:r>
                <a:rPr lang="en-US" dirty="0"/>
                <a:t>may wear the </a:t>
              </a:r>
              <a:r>
                <a:rPr lang="en-US" dirty="0" smtClean="0"/>
                <a:t>latest</a:t>
              </a:r>
              <a:r>
                <a:rPr lang="id-ID" dirty="0" smtClean="0"/>
                <a:t> </a:t>
              </a:r>
              <a:r>
                <a:rPr lang="en-US" dirty="0" smtClean="0"/>
                <a:t>“</a:t>
              </a:r>
              <a:r>
                <a:rPr lang="en-US" dirty="0"/>
                <a:t>underground” </a:t>
              </a:r>
              <a:endParaRPr lang="id-ID" dirty="0" smtClean="0"/>
            </a:p>
            <a:p>
              <a:pPr algn="r"/>
              <a:r>
                <a:rPr lang="en-US" dirty="0" smtClean="0"/>
                <a:t>brands </a:t>
              </a:r>
              <a:r>
                <a:rPr lang="en-US" dirty="0"/>
                <a:t>to show that they are “in.”</a:t>
              </a:r>
              <a:endParaRPr lang="en-US" dirty="0" smtClean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159764" y="1512075"/>
              <a:ext cx="3869550" cy="3313481"/>
              <a:chOff x="1159764" y="1512075"/>
              <a:chExt cx="3869550" cy="3313481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LineDrawing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9200" y="1512075"/>
                <a:ext cx="2514600" cy="251460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astelsSmooth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9764" y="2632811"/>
                <a:ext cx="3869550" cy="219274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43544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014" y="838200"/>
            <a:ext cx="4792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0" b="1" dirty="0" smtClean="0"/>
              <a:t>Types of Value Propositions (Cont’d)</a:t>
            </a:r>
          </a:p>
          <a:p>
            <a:endParaRPr lang="id-ID" sz="2400" b="1" dirty="0" smtClean="0"/>
          </a:p>
        </p:txBody>
      </p:sp>
      <p:sp>
        <p:nvSpPr>
          <p:cNvPr id="3" name="AutoShape 2" descr="https://quicksprout-wpengine.netdna-ssl.com/wp-content/themes/quicksprout/ucp-guide/images/01-17.png"/>
          <p:cNvSpPr>
            <a:spLocks noChangeAspect="1" noChangeArrowheads="1"/>
          </p:cNvSpPr>
          <p:nvPr/>
        </p:nvSpPr>
        <p:spPr bwMode="auto">
          <a:xfrm>
            <a:off x="28575" y="-701675"/>
            <a:ext cx="8477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2050" name="Picture 2" descr="https://quicksprout-wpengine.netdna-ssl.com/wp-content/themes/quicksprout/ucp-guide/images/01-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-939800"/>
            <a:ext cx="9144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00200" y="1669197"/>
            <a:ext cx="7010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 smtClean="0"/>
              <a:t>“Price”</a:t>
            </a:r>
          </a:p>
          <a:p>
            <a:endParaRPr lang="id-ID" b="1" dirty="0"/>
          </a:p>
          <a:p>
            <a:r>
              <a:rPr lang="en-US" dirty="0" smtClean="0"/>
              <a:t>O</a:t>
            </a:r>
            <a:r>
              <a:rPr lang="id-ID" dirty="0" smtClean="0"/>
              <a:t>ff</a:t>
            </a:r>
            <a:r>
              <a:rPr lang="en-US" dirty="0" err="1" smtClean="0"/>
              <a:t>ering</a:t>
            </a:r>
            <a:r>
              <a:rPr lang="en-US" dirty="0" smtClean="0"/>
              <a:t> </a:t>
            </a:r>
            <a:r>
              <a:rPr lang="en-US" dirty="0"/>
              <a:t>similar value at a lower price is a </a:t>
            </a:r>
            <a:r>
              <a:rPr lang="en-US" dirty="0" smtClean="0"/>
              <a:t>common</a:t>
            </a:r>
            <a:r>
              <a:rPr lang="id-ID" dirty="0" smtClean="0"/>
              <a:t> </a:t>
            </a:r>
            <a:r>
              <a:rPr lang="en-US" dirty="0" smtClean="0"/>
              <a:t>way </a:t>
            </a:r>
            <a:r>
              <a:rPr lang="en-US" dirty="0"/>
              <a:t>to satisfy the needs of price-sensitive </a:t>
            </a:r>
            <a:r>
              <a:rPr lang="en-US" dirty="0" smtClean="0"/>
              <a:t>Customer</a:t>
            </a:r>
            <a:r>
              <a:rPr lang="id-ID" dirty="0" smtClean="0"/>
              <a:t> </a:t>
            </a:r>
            <a:r>
              <a:rPr lang="en-US" dirty="0" smtClean="0"/>
              <a:t>Segments</a:t>
            </a:r>
            <a:r>
              <a:rPr lang="en-US" dirty="0"/>
              <a:t>. But low-price Value </a:t>
            </a:r>
            <a:r>
              <a:rPr lang="en-US" dirty="0" smtClean="0"/>
              <a:t>Propositions</a:t>
            </a:r>
            <a:r>
              <a:rPr lang="id-ID" dirty="0" smtClean="0"/>
              <a:t> </a:t>
            </a:r>
            <a:r>
              <a:rPr lang="en-US" dirty="0" smtClean="0"/>
              <a:t>have </a:t>
            </a:r>
            <a:r>
              <a:rPr lang="en-US" dirty="0"/>
              <a:t>important implications for the rest of a business</a:t>
            </a:r>
          </a:p>
          <a:p>
            <a:r>
              <a:rPr lang="en-US" dirty="0"/>
              <a:t>model. </a:t>
            </a:r>
            <a:r>
              <a:rPr lang="en-US" dirty="0" smtClean="0"/>
              <a:t>An</a:t>
            </a:r>
            <a:r>
              <a:rPr lang="id-ID" dirty="0" smtClean="0"/>
              <a:t> </a:t>
            </a:r>
            <a:r>
              <a:rPr lang="en-US" dirty="0" smtClean="0"/>
              <a:t>example </a:t>
            </a:r>
            <a:r>
              <a:rPr lang="en-US" dirty="0"/>
              <a:t>of a price-based </a:t>
            </a:r>
            <a:r>
              <a:rPr lang="en-US" dirty="0" smtClean="0"/>
              <a:t>Value</a:t>
            </a:r>
            <a:r>
              <a:rPr lang="id-ID" dirty="0" smtClean="0"/>
              <a:t> </a:t>
            </a:r>
            <a:r>
              <a:rPr lang="en-US" dirty="0" smtClean="0"/>
              <a:t>Proposition</a:t>
            </a:r>
            <a:r>
              <a:rPr lang="id-ID" dirty="0" smtClean="0"/>
              <a:t> </a:t>
            </a:r>
            <a:r>
              <a:rPr lang="en-US" dirty="0" smtClean="0"/>
              <a:t>can </a:t>
            </a:r>
            <a:r>
              <a:rPr lang="en-US" dirty="0"/>
              <a:t>be seen in </a:t>
            </a:r>
            <a:r>
              <a:rPr lang="id-ID" dirty="0" smtClean="0"/>
              <a:t>			</a:t>
            </a:r>
            <a:r>
              <a:rPr lang="en-US" dirty="0" smtClean="0"/>
              <a:t>the </a:t>
            </a:r>
            <a:r>
              <a:rPr lang="en-US" dirty="0"/>
              <a:t>Nano, a new car </a:t>
            </a:r>
            <a:r>
              <a:rPr lang="en-US" dirty="0" smtClean="0"/>
              <a:t>designed</a:t>
            </a:r>
            <a:r>
              <a:rPr lang="id-ID" dirty="0" smtClean="0"/>
              <a:t> </a:t>
            </a:r>
            <a:r>
              <a:rPr lang="en-US" dirty="0" smtClean="0"/>
              <a:t>and </a:t>
            </a:r>
            <a:r>
              <a:rPr lang="id-ID" dirty="0" smtClean="0"/>
              <a:t>				</a:t>
            </a:r>
            <a:r>
              <a:rPr lang="en-US" dirty="0" smtClean="0"/>
              <a:t>manufactured </a:t>
            </a:r>
            <a:r>
              <a:rPr lang="en-US" dirty="0"/>
              <a:t>by the Indian </a:t>
            </a:r>
            <a:r>
              <a:rPr lang="en-US" dirty="0" smtClean="0"/>
              <a:t>conglomerate </a:t>
            </a:r>
            <a:r>
              <a:rPr lang="id-ID" dirty="0" smtClean="0"/>
              <a:t>			</a:t>
            </a:r>
            <a:r>
              <a:rPr lang="en-US" dirty="0" smtClean="0"/>
              <a:t>Tata</a:t>
            </a:r>
            <a:r>
              <a:rPr lang="en-US" dirty="0"/>
              <a:t>.</a:t>
            </a:r>
          </a:p>
          <a:p>
            <a:r>
              <a:rPr lang="id-ID" dirty="0" smtClean="0"/>
              <a:t>			</a:t>
            </a:r>
          </a:p>
          <a:p>
            <a:r>
              <a:rPr lang="id-ID" dirty="0" smtClean="0"/>
              <a:t>			</a:t>
            </a:r>
            <a:r>
              <a:rPr lang="en-US" dirty="0" smtClean="0"/>
              <a:t>Its </a:t>
            </a:r>
            <a:r>
              <a:rPr lang="en-US" dirty="0"/>
              <a:t>surprisingly low price makes the </a:t>
            </a:r>
            <a:r>
              <a:rPr lang="id-ID" dirty="0" smtClean="0"/>
              <a:t>				</a:t>
            </a:r>
            <a:r>
              <a:rPr lang="en-US" dirty="0" smtClean="0"/>
              <a:t>automobile</a:t>
            </a:r>
            <a:r>
              <a:rPr lang="id-ID" dirty="0" smtClean="0"/>
              <a:t> </a:t>
            </a:r>
            <a:r>
              <a:rPr lang="en-US" dirty="0" smtClean="0"/>
              <a:t>a</a:t>
            </a:r>
            <a:r>
              <a:rPr lang="id-ID" dirty="0" smtClean="0"/>
              <a:t>ff</a:t>
            </a:r>
            <a:r>
              <a:rPr lang="en-US" dirty="0" err="1" smtClean="0"/>
              <a:t>ordable</a:t>
            </a:r>
            <a:r>
              <a:rPr lang="en-US" dirty="0" smtClean="0"/>
              <a:t> </a:t>
            </a:r>
            <a:r>
              <a:rPr lang="en-US" dirty="0"/>
              <a:t>to a whole new </a:t>
            </a:r>
            <a:r>
              <a:rPr lang="id-ID" dirty="0" smtClean="0"/>
              <a:t>				</a:t>
            </a:r>
            <a:r>
              <a:rPr lang="en-US" dirty="0" smtClean="0"/>
              <a:t>segment </a:t>
            </a:r>
            <a:r>
              <a:rPr lang="en-US" dirty="0"/>
              <a:t>of the </a:t>
            </a:r>
            <a:r>
              <a:rPr lang="en-US" dirty="0" smtClean="0"/>
              <a:t>Indian</a:t>
            </a:r>
            <a:r>
              <a:rPr lang="id-ID" dirty="0" smtClean="0"/>
              <a:t> </a:t>
            </a:r>
            <a:r>
              <a:rPr lang="en-US" dirty="0" smtClean="0"/>
              <a:t>population</a:t>
            </a:r>
            <a:r>
              <a:rPr lang="en-US" dirty="0"/>
              <a:t>. </a:t>
            </a:r>
            <a:r>
              <a:rPr lang="id-ID" dirty="0" smtClean="0"/>
              <a:t>				</a:t>
            </a:r>
            <a:endParaRPr lang="id-ID" dirty="0"/>
          </a:p>
        </p:txBody>
      </p:sp>
      <p:grpSp>
        <p:nvGrpSpPr>
          <p:cNvPr id="12" name="Group 11"/>
          <p:cNvGrpSpPr/>
          <p:nvPr/>
        </p:nvGrpSpPr>
        <p:grpSpPr>
          <a:xfrm>
            <a:off x="1303782" y="3581400"/>
            <a:ext cx="2734818" cy="2657475"/>
            <a:chOff x="1066800" y="3733800"/>
            <a:chExt cx="2734818" cy="265747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FilmGrain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3886200"/>
              <a:ext cx="2505075" cy="25050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FilmGrain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0968" y="3733800"/>
              <a:ext cx="1390650" cy="2447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243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014" y="838200"/>
            <a:ext cx="4792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0" b="1" dirty="0" smtClean="0"/>
              <a:t>Types of Value Propositions (Cont’d)</a:t>
            </a:r>
          </a:p>
          <a:p>
            <a:endParaRPr lang="id-ID" sz="2400" b="1" dirty="0" smtClean="0"/>
          </a:p>
        </p:txBody>
      </p:sp>
      <p:sp>
        <p:nvSpPr>
          <p:cNvPr id="3" name="AutoShape 2" descr="https://quicksprout-wpengine.netdna-ssl.com/wp-content/themes/quicksprout/ucp-guide/images/01-17.png"/>
          <p:cNvSpPr>
            <a:spLocks noChangeAspect="1" noChangeArrowheads="1"/>
          </p:cNvSpPr>
          <p:nvPr/>
        </p:nvSpPr>
        <p:spPr bwMode="auto">
          <a:xfrm>
            <a:off x="28575" y="-701675"/>
            <a:ext cx="8477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2050" name="Picture 2" descr="https://quicksprout-wpengine.netdna-ssl.com/wp-content/themes/quicksprout/ucp-guide/images/01-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-939800"/>
            <a:ext cx="9144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00200" y="1669197"/>
            <a:ext cx="7010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/>
              <a:t>Cost </a:t>
            </a:r>
            <a:r>
              <a:rPr lang="id-ID" b="1" dirty="0" smtClean="0"/>
              <a:t>reduction</a:t>
            </a:r>
          </a:p>
          <a:p>
            <a:endParaRPr lang="id-ID" b="1" dirty="0"/>
          </a:p>
          <a:p>
            <a:r>
              <a:rPr lang="en-US" dirty="0"/>
              <a:t>Helping customers reduce costs is an </a:t>
            </a:r>
            <a:r>
              <a:rPr lang="en-US" dirty="0" smtClean="0"/>
              <a:t>important</a:t>
            </a:r>
            <a:r>
              <a:rPr lang="id-ID" dirty="0" smtClean="0"/>
              <a:t> </a:t>
            </a:r>
            <a:r>
              <a:rPr lang="en-US" dirty="0" smtClean="0"/>
              <a:t>way </a:t>
            </a:r>
            <a:r>
              <a:rPr lang="en-US" dirty="0"/>
              <a:t>to create value. </a:t>
            </a:r>
            <a:r>
              <a:rPr lang="id-ID" dirty="0" smtClean="0"/>
              <a:t>F</a:t>
            </a:r>
            <a:r>
              <a:rPr lang="en-US" dirty="0" smtClean="0"/>
              <a:t>or </a:t>
            </a:r>
            <a:r>
              <a:rPr lang="en-US" dirty="0"/>
              <a:t>example</a:t>
            </a:r>
            <a:r>
              <a:rPr lang="en-US" dirty="0" smtClean="0"/>
              <a:t>,</a:t>
            </a:r>
            <a:r>
              <a:rPr lang="id-ID" dirty="0" smtClean="0"/>
              <a:t> a producer of an online selling system that is called themselves as Salesforce.com, has decided to sell </a:t>
            </a:r>
            <a:r>
              <a:rPr lang="en-US" dirty="0" smtClean="0"/>
              <a:t>a </a:t>
            </a:r>
            <a:r>
              <a:rPr lang="en-US" dirty="0"/>
              <a:t>hosted Customer Relationship </a:t>
            </a:r>
            <a:r>
              <a:rPr lang="en-US" dirty="0" smtClean="0"/>
              <a:t>management</a:t>
            </a:r>
            <a:r>
              <a:rPr lang="id-ID" dirty="0" smtClean="0"/>
              <a:t> </a:t>
            </a:r>
            <a:r>
              <a:rPr lang="en-US" dirty="0" smtClean="0"/>
              <a:t>(</a:t>
            </a:r>
            <a:r>
              <a:rPr lang="en-US" dirty="0"/>
              <a:t>CRM) application. </a:t>
            </a:r>
            <a:endParaRPr lang="id-ID" dirty="0" smtClean="0"/>
          </a:p>
          <a:p>
            <a:endParaRPr lang="id-ID" dirty="0"/>
          </a:p>
          <a:p>
            <a:r>
              <a:rPr lang="id-ID" dirty="0" smtClean="0"/>
              <a:t>This action has impacts. The impact was, </a:t>
            </a:r>
          </a:p>
          <a:p>
            <a:r>
              <a:rPr lang="id-ID" dirty="0" smtClean="0"/>
              <a:t>it</a:t>
            </a:r>
            <a:r>
              <a:rPr lang="en-US" dirty="0" smtClean="0"/>
              <a:t> </a:t>
            </a:r>
            <a:r>
              <a:rPr lang="en-US" dirty="0"/>
              <a:t>relieves buyers from </a:t>
            </a:r>
            <a:r>
              <a:rPr lang="en-US" dirty="0" smtClean="0"/>
              <a:t>the</a:t>
            </a:r>
            <a:r>
              <a:rPr lang="id-ID" dirty="0" smtClean="0"/>
              <a:t> </a:t>
            </a:r>
            <a:r>
              <a:rPr lang="en-US" dirty="0" smtClean="0"/>
              <a:t>expense </a:t>
            </a:r>
            <a:endParaRPr lang="id-ID" dirty="0" smtClean="0"/>
          </a:p>
          <a:p>
            <a:r>
              <a:rPr lang="en-US" dirty="0" smtClean="0"/>
              <a:t>and </a:t>
            </a:r>
            <a:r>
              <a:rPr lang="en-US" dirty="0"/>
              <a:t>trouble of having to buy, install, and</a:t>
            </a:r>
          </a:p>
          <a:p>
            <a:r>
              <a:rPr lang="id-ID" dirty="0"/>
              <a:t>manage CRM software themselves.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138928" y="3132245"/>
            <a:ext cx="3726422" cy="3374810"/>
            <a:chOff x="5138928" y="3132245"/>
            <a:chExt cx="3726422" cy="337481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4895" y="3132245"/>
              <a:ext cx="3230455" cy="323045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8928" y="4343400"/>
              <a:ext cx="2163655" cy="21636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324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014" y="838200"/>
            <a:ext cx="4792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0" b="1" dirty="0" smtClean="0"/>
              <a:t>Types of Value Propositions (Cont’d)</a:t>
            </a:r>
          </a:p>
          <a:p>
            <a:endParaRPr lang="id-ID" sz="2400" b="1" dirty="0" smtClean="0"/>
          </a:p>
        </p:txBody>
      </p:sp>
      <p:sp>
        <p:nvSpPr>
          <p:cNvPr id="3" name="AutoShape 2" descr="https://quicksprout-wpengine.netdna-ssl.com/wp-content/themes/quicksprout/ucp-guide/images/01-17.png"/>
          <p:cNvSpPr>
            <a:spLocks noChangeAspect="1" noChangeArrowheads="1"/>
          </p:cNvSpPr>
          <p:nvPr/>
        </p:nvSpPr>
        <p:spPr bwMode="auto">
          <a:xfrm>
            <a:off x="28575" y="-701675"/>
            <a:ext cx="8477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2050" name="Picture 2" descr="https://quicksprout-wpengine.netdna-ssl.com/wp-content/themes/quicksprout/ucp-guide/images/01-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-939800"/>
            <a:ext cx="9144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00200" y="1669197"/>
            <a:ext cx="7010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d-ID" b="1" dirty="0"/>
              <a:t>Risk </a:t>
            </a:r>
            <a:r>
              <a:rPr lang="id-ID" b="1" dirty="0" smtClean="0"/>
              <a:t>reduction</a:t>
            </a:r>
          </a:p>
          <a:p>
            <a:pPr algn="r"/>
            <a:endParaRPr lang="id-ID" b="1" dirty="0"/>
          </a:p>
          <a:p>
            <a:pPr algn="r"/>
            <a:r>
              <a:rPr lang="en-US" dirty="0"/>
              <a:t>Customers value reducing the risks they </a:t>
            </a:r>
            <a:r>
              <a:rPr lang="en-US" dirty="0" smtClean="0"/>
              <a:t>incur</a:t>
            </a:r>
            <a:r>
              <a:rPr lang="id-ID" dirty="0" smtClean="0"/>
              <a:t> </a:t>
            </a:r>
            <a:r>
              <a:rPr lang="en-US" dirty="0" smtClean="0"/>
              <a:t>when </a:t>
            </a:r>
            <a:r>
              <a:rPr lang="en-US" dirty="0"/>
              <a:t>purchasing products or services. For a </a:t>
            </a:r>
            <a:r>
              <a:rPr lang="id-ID" dirty="0" smtClean="0"/>
              <a:t>simple expample, if you were a used car buyer, what would you search? Of course, an affordable used car that</a:t>
            </a:r>
          </a:p>
          <a:p>
            <a:pPr algn="r"/>
            <a:r>
              <a:rPr lang="id-ID" dirty="0"/>
              <a:t>h</a:t>
            </a:r>
            <a:r>
              <a:rPr lang="id-ID" dirty="0" smtClean="0"/>
              <a:t>as lower risk for you. As a used car buyer, you have </a:t>
            </a:r>
          </a:p>
          <a:p>
            <a:pPr algn="r"/>
            <a:r>
              <a:rPr lang="id-ID" dirty="0" smtClean="0"/>
              <a:t>already known that having a used car could  be a risky </a:t>
            </a:r>
          </a:p>
          <a:p>
            <a:pPr algn="r"/>
            <a:r>
              <a:rPr lang="id-ID" dirty="0"/>
              <a:t>t</a:t>
            </a:r>
            <a:r>
              <a:rPr lang="id-ID" dirty="0" smtClean="0"/>
              <a:t>hing to be done, but considering that would be </a:t>
            </a:r>
          </a:p>
          <a:p>
            <a:pPr algn="r"/>
            <a:r>
              <a:rPr lang="id-ID" dirty="0" smtClean="0"/>
              <a:t>the only plausible option, you took tt anyway. </a:t>
            </a:r>
            <a:endParaRPr lang="id-ID" dirty="0"/>
          </a:p>
          <a:p>
            <a:pPr algn="r"/>
            <a:endParaRPr lang="id-ID" dirty="0" smtClean="0"/>
          </a:p>
          <a:p>
            <a:pPr algn="r"/>
            <a:r>
              <a:rPr lang="id-ID" dirty="0" smtClean="0"/>
              <a:t>As a</a:t>
            </a:r>
            <a:r>
              <a:rPr lang="en-US" dirty="0" smtClean="0"/>
              <a:t>used</a:t>
            </a:r>
            <a:r>
              <a:rPr lang="id-ID" dirty="0" smtClean="0"/>
              <a:t> </a:t>
            </a:r>
            <a:r>
              <a:rPr lang="en-US" dirty="0" smtClean="0"/>
              <a:t>car </a:t>
            </a:r>
            <a:r>
              <a:rPr lang="en-US" dirty="0"/>
              <a:t>buyer, a one-year service </a:t>
            </a:r>
            <a:endParaRPr lang="id-ID" dirty="0" smtClean="0"/>
          </a:p>
          <a:p>
            <a:pPr algn="r"/>
            <a:r>
              <a:rPr lang="en-US" dirty="0" smtClean="0"/>
              <a:t>guarantee reduces</a:t>
            </a:r>
            <a:r>
              <a:rPr lang="id-ID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risk of post-purchase </a:t>
            </a:r>
            <a:endParaRPr lang="id-ID" dirty="0" smtClean="0"/>
          </a:p>
          <a:p>
            <a:pPr algn="r"/>
            <a:r>
              <a:rPr lang="en-US" dirty="0" smtClean="0"/>
              <a:t>breakdowns </a:t>
            </a:r>
            <a:r>
              <a:rPr lang="en-US" dirty="0"/>
              <a:t>and repairs</a:t>
            </a:r>
            <a:r>
              <a:rPr lang="en-US" dirty="0" smtClean="0"/>
              <a:t>.</a:t>
            </a:r>
            <a:r>
              <a:rPr lang="id-ID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service-level </a:t>
            </a:r>
            <a:endParaRPr lang="id-ID" dirty="0" smtClean="0"/>
          </a:p>
          <a:p>
            <a:pPr algn="r"/>
            <a:r>
              <a:rPr lang="en-US" dirty="0" smtClean="0"/>
              <a:t>Guarantee</a:t>
            </a:r>
            <a:r>
              <a:rPr lang="id-ID" dirty="0" smtClean="0"/>
              <a:t> </a:t>
            </a:r>
            <a:r>
              <a:rPr lang="en-US" dirty="0" smtClean="0"/>
              <a:t>partially </a:t>
            </a:r>
            <a:r>
              <a:rPr lang="en-US" dirty="0"/>
              <a:t>reduces </a:t>
            </a:r>
            <a:r>
              <a:rPr lang="en-US" dirty="0" smtClean="0"/>
              <a:t>the</a:t>
            </a:r>
            <a:r>
              <a:rPr lang="id-ID" dirty="0" smtClean="0"/>
              <a:t> </a:t>
            </a:r>
            <a:r>
              <a:rPr lang="en-US" dirty="0" smtClean="0"/>
              <a:t>risk </a:t>
            </a:r>
            <a:r>
              <a:rPr lang="en-US" dirty="0"/>
              <a:t>undertaken </a:t>
            </a:r>
            <a:endParaRPr lang="id-ID" dirty="0" smtClean="0"/>
          </a:p>
          <a:p>
            <a:pPr algn="r"/>
            <a:r>
              <a:rPr lang="en-US" dirty="0" smtClean="0"/>
              <a:t>by </a:t>
            </a:r>
            <a:r>
              <a:rPr lang="en-US" dirty="0"/>
              <a:t>a purchaser of outsourced </a:t>
            </a:r>
            <a:r>
              <a:rPr lang="en-US" dirty="0" smtClean="0"/>
              <a:t>IT</a:t>
            </a:r>
            <a:r>
              <a:rPr lang="id-ID" dirty="0" smtClean="0"/>
              <a:t> services</a:t>
            </a:r>
            <a:r>
              <a:rPr lang="id-ID" dirty="0"/>
              <a:t>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38225" y="2869609"/>
            <a:ext cx="2847879" cy="2819400"/>
            <a:chOff x="1371600" y="3453384"/>
            <a:chExt cx="2438400" cy="241401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as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3453384"/>
              <a:ext cx="2381250" cy="238125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Cemen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550" y="3790950"/>
              <a:ext cx="2076450" cy="2076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686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014" y="838200"/>
            <a:ext cx="4792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0" b="1" dirty="0" smtClean="0"/>
              <a:t>Types of Value Propositions (Cont’d)</a:t>
            </a:r>
          </a:p>
          <a:p>
            <a:endParaRPr lang="id-ID" sz="2400" b="1" dirty="0" smtClean="0"/>
          </a:p>
        </p:txBody>
      </p:sp>
      <p:sp>
        <p:nvSpPr>
          <p:cNvPr id="3" name="AutoShape 2" descr="https://quicksprout-wpengine.netdna-ssl.com/wp-content/themes/quicksprout/ucp-guide/images/01-17.png"/>
          <p:cNvSpPr>
            <a:spLocks noChangeAspect="1" noChangeArrowheads="1"/>
          </p:cNvSpPr>
          <p:nvPr/>
        </p:nvSpPr>
        <p:spPr bwMode="auto">
          <a:xfrm>
            <a:off x="28575" y="-701675"/>
            <a:ext cx="8477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2050" name="Picture 2" descr="https://quicksprout-wpengine.netdna-ssl.com/wp-content/themes/quicksprout/ucp-guide/images/01-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-939800"/>
            <a:ext cx="9144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00200" y="1669197"/>
            <a:ext cx="7010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 smtClean="0"/>
              <a:t>Accessibility</a:t>
            </a:r>
          </a:p>
          <a:p>
            <a:endParaRPr lang="id-ID" b="1" dirty="0"/>
          </a:p>
          <a:p>
            <a:r>
              <a:rPr lang="en-US" dirty="0"/>
              <a:t>Making products and services available </a:t>
            </a:r>
            <a:endParaRPr lang="id-ID" dirty="0" smtClean="0"/>
          </a:p>
          <a:p>
            <a:r>
              <a:rPr lang="en-US" dirty="0" smtClean="0"/>
              <a:t>to customers</a:t>
            </a:r>
            <a:r>
              <a:rPr lang="id-ID" dirty="0" smtClean="0"/>
              <a:t> </a:t>
            </a:r>
            <a:r>
              <a:rPr lang="en-US" dirty="0" smtClean="0"/>
              <a:t>who </a:t>
            </a:r>
            <a:r>
              <a:rPr lang="en-US" dirty="0"/>
              <a:t>previously lacked access </a:t>
            </a:r>
            <a:endParaRPr lang="id-ID" dirty="0" smtClean="0"/>
          </a:p>
          <a:p>
            <a:r>
              <a:rPr lang="en-US" dirty="0" smtClean="0"/>
              <a:t>to </a:t>
            </a:r>
            <a:r>
              <a:rPr lang="en-US" dirty="0"/>
              <a:t>them is </a:t>
            </a:r>
            <a:r>
              <a:rPr lang="en-US" dirty="0" smtClean="0"/>
              <a:t>another</a:t>
            </a:r>
            <a:r>
              <a:rPr lang="id-ID" dirty="0" smtClean="0"/>
              <a:t> </a:t>
            </a:r>
            <a:r>
              <a:rPr lang="en-US" dirty="0" smtClean="0"/>
              <a:t>way </a:t>
            </a:r>
            <a:r>
              <a:rPr lang="en-US" dirty="0"/>
              <a:t>to create value. This </a:t>
            </a:r>
            <a:endParaRPr lang="id-ID" dirty="0" smtClean="0"/>
          </a:p>
          <a:p>
            <a:r>
              <a:rPr lang="en-US" dirty="0" smtClean="0"/>
              <a:t>can </a:t>
            </a:r>
            <a:r>
              <a:rPr lang="en-US" dirty="0"/>
              <a:t>result from </a:t>
            </a:r>
            <a:r>
              <a:rPr lang="en-US" dirty="0" smtClean="0"/>
              <a:t>business</a:t>
            </a:r>
            <a:r>
              <a:rPr lang="id-ID" dirty="0" smtClean="0"/>
              <a:t> model </a:t>
            </a:r>
            <a:r>
              <a:rPr lang="id-ID" dirty="0"/>
              <a:t>innovation, </a:t>
            </a:r>
            <a:endParaRPr lang="id-ID" dirty="0" smtClean="0"/>
          </a:p>
          <a:p>
            <a:r>
              <a:rPr lang="id-ID" dirty="0" smtClean="0"/>
              <a:t>new </a:t>
            </a:r>
            <a:r>
              <a:rPr lang="id-ID" dirty="0"/>
              <a:t>technologies, or a </a:t>
            </a:r>
            <a:r>
              <a:rPr lang="id-ID" dirty="0" smtClean="0"/>
              <a:t>combination </a:t>
            </a:r>
            <a:r>
              <a:rPr lang="en-US" dirty="0" smtClean="0"/>
              <a:t>of </a:t>
            </a:r>
            <a:r>
              <a:rPr lang="en-US" dirty="0"/>
              <a:t>both. </a:t>
            </a:r>
            <a:endParaRPr lang="id-ID" dirty="0" smtClean="0"/>
          </a:p>
          <a:p>
            <a:endParaRPr lang="id-ID" dirty="0"/>
          </a:p>
          <a:p>
            <a:r>
              <a:rPr lang="en-US" dirty="0" err="1" smtClean="0"/>
              <a:t>NetJets</a:t>
            </a:r>
            <a:r>
              <a:rPr lang="en-US" dirty="0"/>
              <a:t>, for instance, popularized </a:t>
            </a:r>
            <a:r>
              <a:rPr lang="en-US" dirty="0" smtClean="0"/>
              <a:t>the</a:t>
            </a:r>
            <a:r>
              <a:rPr lang="id-ID" dirty="0" smtClean="0"/>
              <a:t> </a:t>
            </a:r>
            <a:r>
              <a:rPr lang="en-US" dirty="0" smtClean="0"/>
              <a:t>concept </a:t>
            </a:r>
            <a:endParaRPr lang="id-ID" dirty="0" smtClean="0"/>
          </a:p>
          <a:p>
            <a:r>
              <a:rPr lang="en-US" dirty="0" smtClean="0"/>
              <a:t>of </a:t>
            </a:r>
            <a:r>
              <a:rPr lang="en-US" dirty="0"/>
              <a:t>fractional private jet ownership. Using </a:t>
            </a:r>
            <a:r>
              <a:rPr lang="en-US" dirty="0" smtClean="0"/>
              <a:t>an</a:t>
            </a:r>
            <a:r>
              <a:rPr lang="id-ID" dirty="0" smtClean="0"/>
              <a:t> </a:t>
            </a:r>
            <a:endParaRPr lang="en-US" dirty="0"/>
          </a:p>
          <a:p>
            <a:r>
              <a:rPr lang="id-ID" dirty="0"/>
              <a:t>innovative business model, NetJets </a:t>
            </a:r>
            <a:r>
              <a:rPr lang="id-ID" dirty="0" smtClean="0"/>
              <a:t>offers </a:t>
            </a:r>
          </a:p>
          <a:p>
            <a:r>
              <a:rPr lang="id-ID" dirty="0" smtClean="0"/>
              <a:t>Individuals </a:t>
            </a:r>
            <a:r>
              <a:rPr lang="en-US" dirty="0" smtClean="0"/>
              <a:t>and </a:t>
            </a:r>
            <a:r>
              <a:rPr lang="en-US" dirty="0"/>
              <a:t>corporations access to private jets, a </a:t>
            </a:r>
            <a:r>
              <a:rPr lang="en-US" dirty="0" smtClean="0"/>
              <a:t>service</a:t>
            </a:r>
            <a:r>
              <a:rPr lang="id-ID" dirty="0" smtClean="0"/>
              <a:t> that </a:t>
            </a:r>
            <a:r>
              <a:rPr lang="en-US" dirty="0" smtClean="0"/>
              <a:t>previously </a:t>
            </a:r>
            <a:r>
              <a:rPr lang="en-US" dirty="0" err="1" smtClean="0"/>
              <a:t>una</a:t>
            </a:r>
            <a:r>
              <a:rPr lang="id-ID" dirty="0" smtClean="0"/>
              <a:t>ff</a:t>
            </a:r>
            <a:r>
              <a:rPr lang="en-US" dirty="0" err="1" smtClean="0"/>
              <a:t>ordable</a:t>
            </a:r>
            <a:r>
              <a:rPr lang="en-US" dirty="0" smtClean="0"/>
              <a:t> </a:t>
            </a:r>
            <a:r>
              <a:rPr lang="en-US" dirty="0"/>
              <a:t>to most customers. </a:t>
            </a:r>
            <a:r>
              <a:rPr lang="en-US" dirty="0" smtClean="0"/>
              <a:t>Mutual</a:t>
            </a:r>
            <a:r>
              <a:rPr lang="id-ID" dirty="0" smtClean="0"/>
              <a:t> </a:t>
            </a:r>
            <a:r>
              <a:rPr lang="en-US" dirty="0" smtClean="0"/>
              <a:t>funds </a:t>
            </a:r>
            <a:r>
              <a:rPr lang="en-US" dirty="0"/>
              <a:t>provide another example of value </a:t>
            </a:r>
            <a:r>
              <a:rPr lang="en-US" dirty="0" smtClean="0"/>
              <a:t>creation</a:t>
            </a:r>
            <a:r>
              <a:rPr lang="id-ID" dirty="0" smtClean="0"/>
              <a:t> </a:t>
            </a:r>
            <a:r>
              <a:rPr lang="en-US" dirty="0" smtClean="0"/>
              <a:t>through </a:t>
            </a:r>
            <a:r>
              <a:rPr lang="en-US" dirty="0"/>
              <a:t>increased accessibility. This </a:t>
            </a:r>
            <a:r>
              <a:rPr lang="en-US" dirty="0" smtClean="0"/>
              <a:t>innovative</a:t>
            </a:r>
            <a:r>
              <a:rPr lang="id-ID" dirty="0" smtClean="0"/>
              <a:t> </a:t>
            </a:r>
            <a:r>
              <a:rPr lang="en-US" dirty="0" smtClean="0"/>
              <a:t>financial </a:t>
            </a:r>
            <a:r>
              <a:rPr lang="en-US" dirty="0"/>
              <a:t>product made it possible even for </a:t>
            </a:r>
            <a:r>
              <a:rPr lang="en-US" dirty="0" smtClean="0"/>
              <a:t>those</a:t>
            </a:r>
            <a:r>
              <a:rPr lang="id-ID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modest wealth to build diversified </a:t>
            </a:r>
            <a:r>
              <a:rPr lang="en-US" dirty="0" smtClean="0"/>
              <a:t>investment</a:t>
            </a:r>
            <a:r>
              <a:rPr lang="id-ID" dirty="0" smtClean="0"/>
              <a:t>portfolios</a:t>
            </a:r>
            <a:r>
              <a:rPr lang="id-ID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8" y="1669197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40" y="2819400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0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9000" y="990600"/>
            <a:ext cx="4230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/>
              <a:t>Assessing the Value Proposition</a:t>
            </a:r>
            <a:endParaRPr lang="id-ID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99688" y="1822704"/>
            <a:ext cx="243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ASK THESE QUESTIONS:</a:t>
            </a:r>
            <a:endParaRPr lang="id-ID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62456" y="2438400"/>
            <a:ext cx="3124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1400" dirty="0" smtClean="0"/>
              <a:t>Is it embedded to a great business model?</a:t>
            </a:r>
          </a:p>
          <a:p>
            <a:pPr algn="r"/>
            <a:endParaRPr lang="id-ID" sz="1400" dirty="0"/>
          </a:p>
          <a:p>
            <a:pPr algn="r"/>
            <a:r>
              <a:rPr lang="id-ID" sz="1400" dirty="0" smtClean="0"/>
              <a:t>Does it focus on the most important jobs, most extreme pains, and most essential gains?</a:t>
            </a:r>
          </a:p>
          <a:p>
            <a:pPr algn="r"/>
            <a:endParaRPr lang="id-ID" sz="1400" dirty="0"/>
          </a:p>
          <a:p>
            <a:pPr algn="r"/>
            <a:r>
              <a:rPr lang="id-ID" sz="1400" dirty="0" smtClean="0"/>
              <a:t>Does it focus on unsatisfied jobs, unresolved pains and unrealized gains?</a:t>
            </a:r>
          </a:p>
          <a:p>
            <a:pPr algn="r"/>
            <a:endParaRPr lang="id-ID" sz="1400" dirty="0"/>
          </a:p>
          <a:p>
            <a:pPr algn="r"/>
            <a:r>
              <a:rPr lang="id-ID" sz="1400" dirty="0" smtClean="0"/>
              <a:t>Does it concentrate on only few pain reliever and gain creators but does it extremely well?</a:t>
            </a:r>
          </a:p>
          <a:p>
            <a:pPr algn="r"/>
            <a:endParaRPr lang="id-ID" sz="1400" dirty="0"/>
          </a:p>
          <a:p>
            <a:pPr algn="r"/>
            <a:r>
              <a:rPr lang="id-ID" sz="1400" dirty="0" smtClean="0"/>
              <a:t>Does it address functional, emotional, and social jobs all together?</a:t>
            </a:r>
            <a:endParaRPr lang="id-ID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849252" y="2590800"/>
            <a:ext cx="3124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Does it align with how cutomers measure success?</a:t>
            </a:r>
          </a:p>
          <a:p>
            <a:endParaRPr lang="id-ID" sz="1400" dirty="0"/>
          </a:p>
          <a:p>
            <a:r>
              <a:rPr lang="id-ID" sz="1400" dirty="0" smtClean="0"/>
              <a:t>Does it focus on jobs, pains, or gains that a large number of customers have or for which a small number are willing to pay a lot of money?</a:t>
            </a:r>
          </a:p>
          <a:p>
            <a:endParaRPr lang="id-ID" sz="1400" dirty="0"/>
          </a:p>
          <a:p>
            <a:r>
              <a:rPr lang="id-ID" sz="1400" dirty="0" smtClean="0"/>
              <a:t>Does it differentiate from competition i a meaningful way?</a:t>
            </a:r>
          </a:p>
          <a:p>
            <a:endParaRPr lang="id-ID" sz="1400" dirty="0"/>
          </a:p>
          <a:p>
            <a:r>
              <a:rPr lang="id-ID" sz="1400" dirty="0" smtClean="0"/>
              <a:t>Does it outperform competition substantially on at least one dimension?</a:t>
            </a:r>
          </a:p>
          <a:p>
            <a:endParaRPr lang="id-ID" sz="1400" dirty="0"/>
          </a:p>
          <a:p>
            <a:r>
              <a:rPr lang="id-ID" sz="1400" dirty="0" smtClean="0"/>
              <a:t>Is it difficult to copy?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2093136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5400" y="2743200"/>
            <a:ext cx="7067128" cy="1143000"/>
          </a:xfrm>
        </p:spPr>
        <p:txBody>
          <a:bodyPr>
            <a:normAutofit/>
          </a:bodyPr>
          <a:lstStyle/>
          <a:p>
            <a:pPr marL="285750" indent="-285750"/>
            <a:r>
              <a:rPr lang="id-ID" sz="2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</a:t>
            </a:r>
            <a:r>
              <a:rPr lang="id-ID" sz="2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alue Proposition</a:t>
            </a:r>
            <a:endParaRPr lang="id-ID" sz="28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4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sil gambar untuk value proposition canv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1828800"/>
            <a:ext cx="6934200" cy="327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53000" y="838200"/>
            <a:ext cx="348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Value Proposition Canvas</a:t>
            </a:r>
            <a:endParaRPr lang="id-ID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5257800"/>
            <a:ext cx="7217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It contains of two parts; the Value Map – the square on the left side, and the Customer Profile map – the circle on the right side. We are going to discuss about the customer profile map further.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6490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981200"/>
            <a:ext cx="7065714" cy="792088"/>
          </a:xfrm>
        </p:spPr>
        <p:txBody>
          <a:bodyPr>
            <a:noAutofit/>
          </a:bodyPr>
          <a:lstStyle/>
          <a:p>
            <a:r>
              <a:rPr lang="id-ID" sz="2000" b="0" dirty="0" smtClean="0">
                <a:solidFill>
                  <a:schemeClr val="tx1"/>
                </a:solidFill>
                <a:latin typeface="+mj-lt"/>
              </a:rPr>
              <a:t>LO </a:t>
            </a:r>
            <a:r>
              <a:rPr lang="id-ID" sz="2000" b="0" dirty="0" smtClean="0">
                <a:solidFill>
                  <a:schemeClr val="tx1"/>
                </a:solidFill>
                <a:latin typeface="+mj-lt"/>
              </a:rPr>
              <a:t>2: Describe the Value Propositon of the Created Business Idea</a:t>
            </a:r>
            <a:endParaRPr lang="id-ID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5267" y="961698"/>
            <a:ext cx="3765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17058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78746" y="457200"/>
            <a:ext cx="3143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Gain Creators,</a:t>
            </a:r>
          </a:p>
          <a:p>
            <a:pPr algn="r"/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Products and Services,</a:t>
            </a:r>
          </a:p>
          <a:p>
            <a:pPr algn="r"/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and Pain Relievers</a:t>
            </a:r>
            <a:endParaRPr lang="id-ID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10200" y="2021681"/>
            <a:ext cx="3200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Gain Creators</a:t>
            </a:r>
            <a:endParaRPr lang="id-ID" b="1" dirty="0" smtClean="0"/>
          </a:p>
          <a:p>
            <a:r>
              <a:rPr lang="id-ID" dirty="0" smtClean="0"/>
              <a:t>Describe how the products and services create customer gains.</a:t>
            </a:r>
            <a:endParaRPr lang="id-ID" dirty="0" smtClean="0"/>
          </a:p>
          <a:p>
            <a:endParaRPr lang="id-ID" dirty="0"/>
          </a:p>
          <a:p>
            <a:r>
              <a:rPr lang="id-ID" b="1" dirty="0" smtClean="0"/>
              <a:t>Products and Services</a:t>
            </a:r>
            <a:endParaRPr lang="id-ID" b="1" dirty="0" smtClean="0"/>
          </a:p>
          <a:p>
            <a:r>
              <a:rPr lang="id-ID" dirty="0" smtClean="0"/>
              <a:t>Show a list of all the products and services a value propositions built around.</a:t>
            </a:r>
            <a:endParaRPr lang="id-ID" dirty="0" smtClean="0"/>
          </a:p>
          <a:p>
            <a:endParaRPr lang="id-ID" dirty="0"/>
          </a:p>
          <a:p>
            <a:r>
              <a:rPr lang="id-ID" b="1" dirty="0" smtClean="0"/>
              <a:t>Pain Relievers</a:t>
            </a:r>
            <a:endParaRPr lang="id-ID" b="1" dirty="0" smtClean="0"/>
          </a:p>
          <a:p>
            <a:r>
              <a:rPr lang="id-ID" dirty="0" smtClean="0"/>
              <a:t>Describe </a:t>
            </a:r>
            <a:r>
              <a:rPr lang="id-ID" dirty="0" smtClean="0"/>
              <a:t>how the products (and services) alleviate customer pains.</a:t>
            </a:r>
            <a:endParaRPr lang="id-ID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00"/>
            <a:ext cx="329565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7404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81246" y="971490"/>
            <a:ext cx="2153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Gain Creators</a:t>
            </a:r>
            <a:endParaRPr lang="id-ID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1" y="1752600"/>
            <a:ext cx="7696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It describes:</a:t>
            </a:r>
          </a:p>
          <a:p>
            <a:r>
              <a:rPr lang="id-ID" dirty="0" smtClean="0"/>
              <a:t>How the products and services create customers gains. </a:t>
            </a:r>
          </a:p>
          <a:p>
            <a:endParaRPr lang="id-ID" dirty="0"/>
          </a:p>
          <a:p>
            <a:r>
              <a:rPr lang="id-ID" b="1" dirty="0" smtClean="0"/>
              <a:t>Questions to be asked: Could your products/services ...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id-ID" dirty="0" smtClean="0"/>
              <a:t>create savings that pleased customers? In term money, time and effort?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id-ID" dirty="0" smtClean="0"/>
              <a:t>Produce outcomes your customers expect or that even better than what they have expected? By offering better quality, more on somethings, etc.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id-ID" dirty="0" smtClean="0"/>
              <a:t>outperform current VP and delight the customers?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id-ID" dirty="0" smtClean="0"/>
              <a:t>Make the customers’ life easier?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id-ID" dirty="0" smtClean="0"/>
              <a:t>Create positive social consequences?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id-ID" dirty="0" smtClean="0"/>
              <a:t>Do something specific that the customers have been searching for?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id-ID" dirty="0" smtClean="0"/>
              <a:t>Fulfill a desire customers dream about?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id-ID" dirty="0" smtClean="0"/>
              <a:t>Produce positive outcomes mathing the customers’ success and failure criteria?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id-ID" dirty="0" smtClean="0"/>
              <a:t>Help make adoption easier? By offering lower cost, fewer investments, lower risk etc?</a:t>
            </a:r>
          </a:p>
          <a:p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81811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74090" y="97149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Pain Relievers</a:t>
            </a:r>
            <a:endParaRPr lang="id-ID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1" y="1752600"/>
            <a:ext cx="7696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It describes: </a:t>
            </a:r>
            <a:endParaRPr lang="id-ID" dirty="0"/>
          </a:p>
          <a:p>
            <a:r>
              <a:rPr lang="id-ID" dirty="0" smtClean="0"/>
              <a:t>How exactly your products and service alleviate specific customer pains. </a:t>
            </a:r>
          </a:p>
          <a:p>
            <a:endParaRPr lang="id-ID" dirty="0" smtClean="0"/>
          </a:p>
          <a:p>
            <a:r>
              <a:rPr lang="id-ID" b="1" dirty="0"/>
              <a:t>Questions to be asked: Could your products/services ...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id-ID" dirty="0" smtClean="0"/>
              <a:t>Produce savings?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id-ID" dirty="0" smtClean="0"/>
              <a:t>Make your costumer feel better? By killing frustrations, annoyances, etc.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id-ID" dirty="0" smtClean="0"/>
              <a:t>Fix underperforming solutions? By introducing new features, etc.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id-ID" dirty="0" smtClean="0"/>
              <a:t>Put an end to difficulties and challenges that the customers encounter?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id-ID" dirty="0" smtClean="0"/>
              <a:t>Wipe out negative social consequences or fear?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id-ID" dirty="0" smtClean="0"/>
              <a:t>Elimitate risks that most customers worry about?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id-ID" dirty="0" smtClean="0"/>
              <a:t>Help the customers have better sleep during the night?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id-ID" dirty="0" smtClean="0"/>
              <a:t>Limit, or eradicate the common mistakes that customers make?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id-ID" dirty="0" smtClean="0"/>
              <a:t>Eliminate barriers that are keeping your customers from adopting the new Value Propositions?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12156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62600" y="971490"/>
            <a:ext cx="3377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Products and Services</a:t>
            </a:r>
            <a:endParaRPr lang="id-ID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1" y="1752600"/>
            <a:ext cx="769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This is simply the part that the business offers.</a:t>
            </a:r>
          </a:p>
          <a:p>
            <a:endParaRPr lang="id-ID" b="1" dirty="0"/>
          </a:p>
          <a:p>
            <a:r>
              <a:rPr lang="id-ID" b="1" dirty="0" smtClean="0"/>
              <a:t>Various types of VP:</a:t>
            </a:r>
            <a:endParaRPr lang="id-ID" b="1" dirty="0" smtClean="0"/>
          </a:p>
          <a:p>
            <a:r>
              <a:rPr lang="id-ID" b="1" dirty="0" smtClean="0"/>
              <a:t>Physical/Tangible  </a:t>
            </a:r>
            <a:r>
              <a:rPr lang="id-ID" dirty="0" smtClean="0"/>
              <a:t>– </a:t>
            </a:r>
            <a:r>
              <a:rPr lang="id-ID" dirty="0" smtClean="0"/>
              <a:t>goods, such as manufactured products.</a:t>
            </a:r>
          </a:p>
          <a:p>
            <a:r>
              <a:rPr lang="id-ID" b="1" dirty="0" smtClean="0"/>
              <a:t>Intangible </a:t>
            </a:r>
            <a:r>
              <a:rPr lang="id-ID" dirty="0" smtClean="0"/>
              <a:t>– </a:t>
            </a:r>
            <a:r>
              <a:rPr lang="id-ID" dirty="0" smtClean="0"/>
              <a:t>Products such as copyrights or services such asafter-sales assistane.</a:t>
            </a:r>
            <a:endParaRPr lang="id-ID" dirty="0" smtClean="0"/>
          </a:p>
          <a:p>
            <a:r>
              <a:rPr lang="id-ID" b="1" dirty="0" smtClean="0"/>
              <a:t>Digital</a:t>
            </a:r>
            <a:r>
              <a:rPr lang="id-ID" dirty="0" smtClean="0"/>
              <a:t> </a:t>
            </a:r>
            <a:r>
              <a:rPr lang="id-ID" dirty="0" smtClean="0"/>
              <a:t>– </a:t>
            </a:r>
            <a:r>
              <a:rPr lang="id-ID" dirty="0" smtClean="0"/>
              <a:t>productions such as music downloads or services such as online recommendations.</a:t>
            </a:r>
          </a:p>
          <a:p>
            <a:r>
              <a:rPr lang="id-ID" b="1" dirty="0" smtClean="0"/>
              <a:t>Financial</a:t>
            </a:r>
            <a:r>
              <a:rPr lang="id-ID" dirty="0" smtClean="0"/>
              <a:t> </a:t>
            </a:r>
            <a:r>
              <a:rPr lang="id-ID" dirty="0"/>
              <a:t>– </a:t>
            </a:r>
            <a:r>
              <a:rPr lang="id-ID" dirty="0" smtClean="0"/>
              <a:t>products such as investments funds and insurances or services such as the financing of a purchase.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79877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743200"/>
            <a:ext cx="7067128" cy="1143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id-ID" sz="2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Mapping the Value Proposition</a:t>
            </a:r>
            <a:endParaRPr lang="id-ID" sz="28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33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91200" y="971490"/>
            <a:ext cx="2438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Mapping the VP</a:t>
            </a:r>
            <a:endParaRPr lang="id-ID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5400" y="1905000"/>
            <a:ext cx="739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Things to Remembers:</a:t>
            </a:r>
            <a:endParaRPr lang="id-ID" b="1" dirty="0" smtClean="0"/>
          </a:p>
          <a:p>
            <a:r>
              <a:rPr lang="id-ID" dirty="0" smtClean="0"/>
              <a:t>Remarkable Value Propositions focus on jobs, pains and gains that matter to customers and achieve those exceedingly well. </a:t>
            </a:r>
          </a:p>
          <a:p>
            <a:endParaRPr lang="id-ID" dirty="0"/>
          </a:p>
          <a:p>
            <a:r>
              <a:rPr lang="id-ID" dirty="0" smtClean="0"/>
              <a:t>The whole – if possible – pains and gains of the customers should be addressed. Focusing on these would make some differences for the customers.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64214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48312" y="762000"/>
            <a:ext cx="2438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Mapping the VP</a:t>
            </a:r>
            <a:endParaRPr lang="id-ID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514600"/>
            <a:ext cx="329565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5791200" y="1524000"/>
            <a:ext cx="2667000" cy="1524000"/>
          </a:xfrm>
          <a:prstGeom prst="wedgeRoundRectCallout">
            <a:avLst>
              <a:gd name="adj1" fmla="val -56071"/>
              <a:gd name="adj2" fmla="val 8041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solidFill>
                  <a:schemeClr val="tx1"/>
                </a:solidFill>
              </a:rPr>
              <a:t>Gain creators highlight how exactly the products &amp; services help customers achiave gain. Each gain creator addressed at least one of more pains or gains. 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791200" y="4724400"/>
            <a:ext cx="2743200" cy="1676400"/>
          </a:xfrm>
          <a:prstGeom prst="wedgeRoundRectCallout">
            <a:avLst>
              <a:gd name="adj1" fmla="val -65277"/>
              <a:gd name="adj2" fmla="val -42803"/>
              <a:gd name="adj3" fmla="val 1666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solidFill>
                  <a:schemeClr val="tx1"/>
                </a:solidFill>
              </a:rPr>
              <a:t>Pain relievers outline how exactly the products &amp; service kill customers pains. Each pain reliever addresses at least one or more pains or gains.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1143000" y="2286000"/>
            <a:ext cx="2057400" cy="2209800"/>
          </a:xfrm>
          <a:prstGeom prst="wedgeRoundRectCallout">
            <a:avLst>
              <a:gd name="adj1" fmla="val 50772"/>
              <a:gd name="adj2" fmla="val 68922"/>
              <a:gd name="adj3" fmla="val 16667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solidFill>
                  <a:schemeClr val="tx1"/>
                </a:solidFill>
              </a:rPr>
              <a:t>The list of the products and services that the value propositions builds on the specific customer segment.</a:t>
            </a:r>
            <a:endParaRPr lang="id-ID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449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743200"/>
            <a:ext cx="7067128" cy="1143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400" b="0" dirty="0" smtClean="0">
                <a:solidFill>
                  <a:schemeClr val="tx1"/>
                </a:solidFill>
                <a:latin typeface="Arial Black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id-ID" sz="240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Mapping How the Products Create Value</a:t>
            </a:r>
          </a:p>
        </p:txBody>
      </p:sp>
    </p:spTree>
    <p:extLst>
      <p:ext uri="{BB962C8B-B14F-4D97-AF65-F5344CB8AC3E}">
        <p14:creationId xmlns:p14="http://schemas.microsoft.com/office/powerpoint/2010/main" val="151733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89391" y="838200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Objective</a:t>
            </a:r>
            <a:endParaRPr lang="id-ID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38" name="Picture 14" descr="Hasil gambar untuk describe icon transpar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924193" y="2959268"/>
            <a:ext cx="31303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2000" dirty="0" smtClean="0"/>
              <a:t>Giving the clear description, explicitly how the product and services create value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888114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1905000"/>
            <a:ext cx="1143000" cy="1136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350007"/>
            <a:ext cx="1143000" cy="1136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05000"/>
            <a:ext cx="1143000" cy="1136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21344" y="83820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Steps</a:t>
            </a:r>
            <a:endParaRPr lang="id-ID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8400" y="49530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Outline pain reliever. </a:t>
            </a:r>
            <a:endParaRPr lang="id-ID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438400" y="1914275"/>
            <a:ext cx="167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List all products &amp; </a:t>
            </a:r>
          </a:p>
          <a:p>
            <a:r>
              <a:rPr lang="id-ID" sz="1400" dirty="0" smtClean="0"/>
              <a:t>services of your existing value proposition.</a:t>
            </a:r>
            <a:endParaRPr lang="id-ID" sz="1400" dirty="0"/>
          </a:p>
        </p:txBody>
      </p:sp>
      <p:pic>
        <p:nvPicPr>
          <p:cNvPr id="5124" name="Picture 4" descr="Hasil gambar untuk sticky note icon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395" y="2260769"/>
            <a:ext cx="217642" cy="20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asil gambar untuk sticky note icon transpar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623" y="1661123"/>
            <a:ext cx="249339" cy="24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asil gambar untuk sticky note icon transparen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39792" y="5334000"/>
            <a:ext cx="2364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asil gambar untuk sticky note icon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2034"/>
            <a:ext cx="217642" cy="20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Hasil gambar untuk sticky note icon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37" y="2475553"/>
            <a:ext cx="217642" cy="20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Hasil gambar untuk sticky note icon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595" y="2491248"/>
            <a:ext cx="217642" cy="20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Hasil gambar untuk sticky note icon transparen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189216" y="5223003"/>
            <a:ext cx="2364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Hasil gambar untuk sticky note icon transparen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158033" y="4860218"/>
            <a:ext cx="2364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Hasil gambar untuk sticky note icon transpar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230" y="2150301"/>
            <a:ext cx="249339" cy="24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Hasil gambar untuk sticky note icon transpar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326" y="1965923"/>
            <a:ext cx="249339" cy="24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6324600" y="2491248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Outline gain creators</a:t>
            </a:r>
            <a:endParaRPr lang="id-ID" sz="1400" dirty="0"/>
          </a:p>
        </p:txBody>
      </p:sp>
      <p:pic>
        <p:nvPicPr>
          <p:cNvPr id="5130" name="Picture 10" descr="Hasil gambar untuk rank icon transparen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197" y="4270232"/>
            <a:ext cx="1529403" cy="152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6400800" y="4800600"/>
            <a:ext cx="167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Rank it all, </a:t>
            </a:r>
          </a:p>
          <a:p>
            <a:r>
              <a:rPr lang="id-ID" sz="1400" dirty="0" smtClean="0"/>
              <a:t>by order of importance.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2352301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03648" y="2059394"/>
            <a:ext cx="66064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id-ID" dirty="0" smtClean="0"/>
              <a:t>What is Value Proposition?</a:t>
            </a:r>
            <a:endParaRPr lang="id-ID" dirty="0"/>
          </a:p>
          <a:p>
            <a:pPr marL="285750" indent="-285750">
              <a:buFontTx/>
              <a:buChar char="-"/>
            </a:pPr>
            <a:r>
              <a:rPr lang="id-ID" dirty="0" smtClean="0"/>
              <a:t>Value Proposition Map</a:t>
            </a:r>
            <a:endParaRPr lang="id-ID" dirty="0"/>
          </a:p>
          <a:p>
            <a:pPr marL="285750" indent="-285750">
              <a:buFontTx/>
              <a:buChar char="-"/>
            </a:pPr>
            <a:r>
              <a:rPr lang="id-ID" dirty="0" smtClean="0"/>
              <a:t>Mapping the Value Proposition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Mapping How the Products Create Value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Value Proposition Fit – Three Kinds of Fit 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3742241" y="903938"/>
            <a:ext cx="204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Sub Topics</a:t>
            </a:r>
            <a:endParaRPr lang="id-ID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97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743200"/>
            <a:ext cx="7067128" cy="1143000"/>
          </a:xfrm>
        </p:spPr>
        <p:txBody>
          <a:bodyPr>
            <a:normAutofit fontScale="90000"/>
          </a:bodyPr>
          <a:lstStyle/>
          <a:p>
            <a:pPr marL="285750" indent="-285750"/>
            <a:r>
              <a:rPr lang="en-US" sz="2400" b="0" dirty="0" smtClean="0">
                <a:solidFill>
                  <a:schemeClr val="tx1"/>
                </a:solidFill>
                <a:latin typeface="Arial Black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id-ID" sz="2400" dirty="0">
                <a:solidFill>
                  <a:schemeClr val="tx1"/>
                </a:solidFill>
                <a:latin typeface="Arial Black" pitchFamily="34" charset="0"/>
              </a:rPr>
              <a:t>Value Proposition Fit – Three Kinds of Fit </a:t>
            </a:r>
            <a:br>
              <a:rPr lang="id-ID" sz="2400" dirty="0">
                <a:solidFill>
                  <a:schemeClr val="tx1"/>
                </a:solidFill>
                <a:latin typeface="Arial Black" pitchFamily="34" charset="0"/>
              </a:rPr>
            </a:br>
            <a:endParaRPr lang="id-ID" sz="2400" dirty="0">
              <a:solidFill>
                <a:schemeClr val="tx1"/>
              </a:solidFill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03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48600" y="102286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Fit</a:t>
            </a:r>
            <a:endParaRPr lang="id-ID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46" name="Picture 2" descr="Hasil gambar untuk value proposition canv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41041"/>
            <a:ext cx="7333053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99353" y="2064841"/>
            <a:ext cx="1219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 smtClean="0"/>
              <a:t>Are you addressing essential customer gains?</a:t>
            </a:r>
            <a:endParaRPr lang="id-ID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12052" y="4815244"/>
            <a:ext cx="1219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 smtClean="0"/>
              <a:t>Are you addressing extreme customer pains?</a:t>
            </a:r>
            <a:endParaRPr lang="id-ID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55700" y="1600200"/>
            <a:ext cx="3053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100" dirty="0" smtClean="0"/>
              <a:t>Customer expect &amp; desire a lot from the products &amp; services, so they also know they can’t have it all. Focus on the gains that matter most, and make the difference.</a:t>
            </a:r>
            <a:endParaRPr lang="id-ID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1117600" y="5473700"/>
            <a:ext cx="30531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100" dirty="0" smtClean="0"/>
              <a:t>Customer have a lot of pains. No organizations could address all of them, Focus on the headache that matter most and are insufficiently addressed.</a:t>
            </a:r>
            <a:endParaRPr lang="id-ID" sz="1100" dirty="0"/>
          </a:p>
        </p:txBody>
      </p:sp>
    </p:spTree>
    <p:extLst>
      <p:ext uri="{BB962C8B-B14F-4D97-AF65-F5344CB8AC3E}">
        <p14:creationId xmlns:p14="http://schemas.microsoft.com/office/powerpoint/2010/main" val="640045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48400" y="914400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Three Kinds of Fits</a:t>
            </a:r>
            <a:endParaRPr lang="id-ID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170" name="Picture 2" descr="Hasil gambar untuk on paper icon transpar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592" y="2133600"/>
            <a:ext cx="1215986" cy="121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Gambar terka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192" y="21336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asil gambar untuk bank icon transpar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977986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hevron 1"/>
          <p:cNvSpPr/>
          <p:nvPr/>
        </p:nvSpPr>
        <p:spPr>
          <a:xfrm>
            <a:off x="2808192" y="2438400"/>
            <a:ext cx="1371600" cy="685800"/>
          </a:xfrm>
          <a:prstGeom prst="chevron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5703792" y="2438400"/>
            <a:ext cx="1371600" cy="685800"/>
          </a:xfrm>
          <a:prstGeom prst="chevron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3892" y="1792069"/>
            <a:ext cx="1087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On-Paper</a:t>
            </a:r>
          </a:p>
          <a:p>
            <a:endParaRPr lang="id-ID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94207" y="1553170"/>
            <a:ext cx="8804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smtClean="0"/>
              <a:t>In the </a:t>
            </a:r>
          </a:p>
          <a:p>
            <a:pPr algn="ctr"/>
            <a:r>
              <a:rPr lang="id-ID" b="1" dirty="0" smtClean="0"/>
              <a:t>Market</a:t>
            </a:r>
          </a:p>
          <a:p>
            <a:endParaRPr lang="id-ID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239000" y="1745902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In the Bank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0" y="3454380"/>
            <a:ext cx="19129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AutoNum type="arabicPeriod"/>
            </a:pPr>
            <a:r>
              <a:rPr lang="id-ID" sz="1200" b="1" dirty="0" smtClean="0"/>
              <a:t>Problem-Solution Fit</a:t>
            </a:r>
          </a:p>
          <a:p>
            <a:r>
              <a:rPr lang="id-ID" sz="1200" dirty="0" smtClean="0"/>
              <a:t>It fits when you:</a:t>
            </a:r>
          </a:p>
          <a:p>
            <a:pPr marL="88900" indent="-88900">
              <a:buFontTx/>
              <a:buChar char="-"/>
            </a:pPr>
            <a:r>
              <a:rPr lang="id-ID" sz="1200" i="1" dirty="0" smtClean="0"/>
              <a:t>Have evidence that customers care about certain jobs, pains and gains.</a:t>
            </a:r>
          </a:p>
          <a:p>
            <a:pPr marL="88900" indent="-88900">
              <a:buFontTx/>
              <a:buChar char="-"/>
            </a:pPr>
            <a:r>
              <a:rPr lang="id-ID" sz="1200" i="1" dirty="0" smtClean="0"/>
              <a:t>Designed a value proposition that addresses those jobs and gains</a:t>
            </a:r>
          </a:p>
          <a:p>
            <a:pPr marL="285750" indent="-285750">
              <a:buFontTx/>
              <a:buChar char="-"/>
            </a:pPr>
            <a:endParaRPr lang="id-ID" sz="1200" dirty="0"/>
          </a:p>
          <a:p>
            <a:r>
              <a:rPr lang="id-ID" sz="1200" dirty="0" smtClean="0"/>
              <a:t>No evidence that customer really care about your VP at this stage, not yet.</a:t>
            </a:r>
            <a:endParaRPr lang="id-ID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962400" y="3467080"/>
            <a:ext cx="19129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 smtClean="0"/>
              <a:t>2. Problem-Market Fit</a:t>
            </a:r>
          </a:p>
          <a:p>
            <a:r>
              <a:rPr lang="id-ID" sz="1200" dirty="0" smtClean="0"/>
              <a:t>It fits when you:</a:t>
            </a:r>
          </a:p>
          <a:p>
            <a:r>
              <a:rPr lang="id-ID" sz="1200" i="1" dirty="0" smtClean="0"/>
              <a:t>Have evidence that the products and services, pain relievers and gain creators are actually creating customer value and getting traction in the market.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73834" y="3503474"/>
            <a:ext cx="1912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 smtClean="0"/>
              <a:t>3. Business Model Fit</a:t>
            </a:r>
          </a:p>
          <a:p>
            <a:r>
              <a:rPr lang="id-ID" sz="1200" dirty="0" smtClean="0"/>
              <a:t>It fits when you:</a:t>
            </a:r>
          </a:p>
          <a:p>
            <a:r>
              <a:rPr lang="id-ID" sz="1200" i="1" dirty="0" smtClean="0"/>
              <a:t>Have evidence </a:t>
            </a:r>
            <a:r>
              <a:rPr lang="id-ID" sz="1200" i="1" smtClean="0"/>
              <a:t>that your value proposition can be embedded in a profitable and scallable business.</a:t>
            </a:r>
            <a:endParaRPr lang="id-ID" sz="1200" i="1" dirty="0" smtClean="0"/>
          </a:p>
        </p:txBody>
      </p:sp>
    </p:spTree>
    <p:extLst>
      <p:ext uri="{BB962C8B-B14F-4D97-AF65-F5344CB8AC3E}">
        <p14:creationId xmlns:p14="http://schemas.microsoft.com/office/powerpoint/2010/main" val="3226246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749822" y="838200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References</a:t>
            </a:r>
            <a:endParaRPr lang="id-ID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5401" y="20574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Alexander O, Yves P, Greg B, and Alan S (2014), Value Proposition Design. John Wiley &amp; Co, New Jersey. ISBN: 978-1-118-96805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017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5400" y="2743200"/>
            <a:ext cx="7067128" cy="1143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id-ID" sz="2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What is V</a:t>
            </a:r>
            <a:r>
              <a:rPr lang="id-ID" sz="2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alue Proposition?</a:t>
            </a:r>
            <a:endParaRPr lang="id-ID" sz="28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85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0861" y="838200"/>
            <a:ext cx="2960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 smtClean="0"/>
              <a:t>Value Propositions</a:t>
            </a:r>
            <a:endParaRPr lang="id-ID" sz="28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756599" y="1066800"/>
            <a:ext cx="2901001" cy="2726216"/>
            <a:chOff x="5715000" y="3032584"/>
            <a:chExt cx="3441192" cy="323386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000" y="3032584"/>
              <a:ext cx="3233861" cy="323386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1950" y="4060377"/>
              <a:ext cx="2184242" cy="2184242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1143000" y="3940076"/>
            <a:ext cx="762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Each </a:t>
            </a:r>
            <a:r>
              <a:rPr lang="en-US" dirty="0"/>
              <a:t>Value Proposition consists of a </a:t>
            </a:r>
            <a:r>
              <a:rPr lang="en-US" dirty="0" smtClean="0"/>
              <a:t>selected</a:t>
            </a:r>
            <a:r>
              <a:rPr lang="id-ID" dirty="0" smtClean="0"/>
              <a:t> </a:t>
            </a:r>
            <a:r>
              <a:rPr lang="en-US" dirty="0" smtClean="0"/>
              <a:t>bundle </a:t>
            </a:r>
            <a:r>
              <a:rPr lang="en-US" dirty="0"/>
              <a:t>of products and/or </a:t>
            </a:r>
            <a:r>
              <a:rPr lang="en-US" dirty="0" smtClean="0"/>
              <a:t>services </a:t>
            </a:r>
            <a:r>
              <a:rPr lang="en-US" dirty="0"/>
              <a:t>that caters to the </a:t>
            </a:r>
            <a:r>
              <a:rPr lang="en-US" dirty="0" smtClean="0"/>
              <a:t>requirements</a:t>
            </a:r>
            <a:r>
              <a:rPr lang="id-ID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a </a:t>
            </a:r>
            <a:r>
              <a:rPr lang="en-US" dirty="0" smtClean="0"/>
              <a:t>specific </a:t>
            </a:r>
            <a:r>
              <a:rPr lang="en-US" dirty="0"/>
              <a:t>Customer Segment. </a:t>
            </a:r>
            <a:r>
              <a:rPr lang="id-ID" dirty="0" smtClean="0"/>
              <a:t> So</a:t>
            </a:r>
            <a:r>
              <a:rPr lang="en-US" dirty="0" smtClean="0"/>
              <a:t>, </a:t>
            </a:r>
            <a:r>
              <a:rPr lang="en-US" dirty="0"/>
              <a:t>the Value </a:t>
            </a:r>
            <a:r>
              <a:rPr lang="en-US" dirty="0" smtClean="0"/>
              <a:t>Proposition</a:t>
            </a:r>
            <a:r>
              <a:rPr lang="id-ID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an aggregation, or bundle, of </a:t>
            </a:r>
            <a:r>
              <a:rPr lang="en-US" dirty="0" smtClean="0"/>
              <a:t>benefits </a:t>
            </a:r>
            <a:r>
              <a:rPr lang="en-US" dirty="0"/>
              <a:t>that a </a:t>
            </a:r>
            <a:r>
              <a:rPr lang="en-US" dirty="0" smtClean="0"/>
              <a:t>company</a:t>
            </a:r>
            <a:r>
              <a:rPr lang="id-ID" dirty="0" smtClean="0"/>
              <a:t> offers </a:t>
            </a:r>
            <a:r>
              <a:rPr lang="id-ID" dirty="0"/>
              <a:t>customers</a:t>
            </a:r>
            <a:r>
              <a:rPr lang="id-ID" dirty="0" smtClean="0"/>
              <a:t>.</a:t>
            </a:r>
          </a:p>
          <a:p>
            <a:endParaRPr lang="id-ID" dirty="0"/>
          </a:p>
          <a:p>
            <a:r>
              <a:rPr lang="en-US" dirty="0"/>
              <a:t>Some Value Propositions may be innovative and represent </a:t>
            </a:r>
            <a:r>
              <a:rPr lang="en-US" dirty="0" smtClean="0"/>
              <a:t>a</a:t>
            </a:r>
            <a:r>
              <a:rPr lang="id-ID" dirty="0" smtClean="0"/>
              <a:t> </a:t>
            </a:r>
            <a:r>
              <a:rPr lang="en-US" dirty="0" smtClean="0"/>
              <a:t>new </a:t>
            </a:r>
            <a:r>
              <a:rPr lang="en-US" dirty="0"/>
              <a:t>or disruptive </a:t>
            </a:r>
            <a:r>
              <a:rPr lang="en-US" dirty="0" smtClean="0"/>
              <a:t>o</a:t>
            </a:r>
            <a:r>
              <a:rPr lang="id-ID" dirty="0" smtClean="0"/>
              <a:t>ff</a:t>
            </a:r>
            <a:r>
              <a:rPr lang="en-US" dirty="0" err="1" smtClean="0"/>
              <a:t>er</a:t>
            </a:r>
            <a:r>
              <a:rPr lang="en-US" dirty="0"/>
              <a:t>. Others may be similar to existing </a:t>
            </a:r>
            <a:r>
              <a:rPr lang="en-US" dirty="0" smtClean="0"/>
              <a:t>market</a:t>
            </a:r>
            <a:r>
              <a:rPr lang="id-ID" dirty="0" smtClean="0"/>
              <a:t> </a:t>
            </a:r>
            <a:r>
              <a:rPr lang="en-US" dirty="0" smtClean="0"/>
              <a:t>o</a:t>
            </a:r>
            <a:r>
              <a:rPr lang="id-ID" dirty="0" smtClean="0"/>
              <a:t>ff</a:t>
            </a:r>
            <a:r>
              <a:rPr lang="en-US" dirty="0" err="1" smtClean="0"/>
              <a:t>ers</a:t>
            </a:r>
            <a:r>
              <a:rPr lang="en-US" dirty="0"/>
              <a:t>, but with added features and attributes.</a:t>
            </a:r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4114800" y="1844906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/>
              <a:t>The </a:t>
            </a:r>
            <a:r>
              <a:rPr lang="en-US" sz="2000" b="1" dirty="0"/>
              <a:t>Value Proposition </a:t>
            </a:r>
            <a:r>
              <a:rPr lang="en-US" sz="2000" dirty="0"/>
              <a:t>is the reason why customers turn to </a:t>
            </a:r>
            <a:r>
              <a:rPr lang="en-US" sz="2000" dirty="0" smtClean="0"/>
              <a:t>one</a:t>
            </a:r>
            <a:r>
              <a:rPr lang="id-ID" sz="2000" dirty="0" smtClean="0"/>
              <a:t> </a:t>
            </a:r>
            <a:r>
              <a:rPr lang="en-US" sz="2000" dirty="0" smtClean="0"/>
              <a:t>company </a:t>
            </a:r>
            <a:r>
              <a:rPr lang="en-US" sz="2000" dirty="0"/>
              <a:t>over another.</a:t>
            </a:r>
            <a:endParaRPr lang="id-ID" sz="2000" dirty="0"/>
          </a:p>
        </p:txBody>
      </p:sp>
      <p:sp>
        <p:nvSpPr>
          <p:cNvPr id="12" name="Rectangle 11"/>
          <p:cNvSpPr/>
          <p:nvPr/>
        </p:nvSpPr>
        <p:spPr>
          <a:xfrm>
            <a:off x="4191000" y="3124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It solves a customer problem or </a:t>
            </a:r>
            <a:r>
              <a:rPr lang="en-US" dirty="0" smtClean="0"/>
              <a:t>satisfies</a:t>
            </a:r>
            <a:endParaRPr lang="en-US" dirty="0"/>
          </a:p>
          <a:p>
            <a:pPr algn="ctr"/>
            <a:r>
              <a:rPr lang="en-US" dirty="0"/>
              <a:t>a customer need.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6542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200" y="827782"/>
            <a:ext cx="37779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/>
              <a:t>The Questions to Ask</a:t>
            </a:r>
          </a:p>
          <a:p>
            <a:endParaRPr lang="id-ID" sz="3200" b="1" dirty="0" smtClean="0"/>
          </a:p>
        </p:txBody>
      </p:sp>
      <p:sp>
        <p:nvSpPr>
          <p:cNvPr id="3" name="AutoShape 2" descr="https://quicksprout-wpengine.netdna-ssl.com/wp-content/themes/quicksprout/ucp-guide/images/01-17.png"/>
          <p:cNvSpPr>
            <a:spLocks noChangeAspect="1" noChangeArrowheads="1"/>
          </p:cNvSpPr>
          <p:nvPr/>
        </p:nvSpPr>
        <p:spPr bwMode="auto">
          <a:xfrm>
            <a:off x="28575" y="-701675"/>
            <a:ext cx="8477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586" y="4800600"/>
            <a:ext cx="1333616" cy="13336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92" y="1676641"/>
            <a:ext cx="1829240" cy="17523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47800" y="4590871"/>
            <a:ext cx="487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 smtClean="0"/>
              <a:t>What </a:t>
            </a:r>
            <a:r>
              <a:rPr lang="en-US" sz="2400" dirty="0"/>
              <a:t>bundles of products and services are we </a:t>
            </a:r>
            <a:r>
              <a:rPr lang="en-US" sz="2400" dirty="0" smtClean="0"/>
              <a:t>o</a:t>
            </a:r>
            <a:r>
              <a:rPr lang="id-ID" sz="2400" dirty="0" smtClean="0"/>
              <a:t>ff</a:t>
            </a:r>
            <a:r>
              <a:rPr lang="en-US" sz="2400" dirty="0" err="1" smtClean="0"/>
              <a:t>ering</a:t>
            </a:r>
            <a:r>
              <a:rPr lang="id-ID" sz="2400" dirty="0"/>
              <a:t> </a:t>
            </a:r>
            <a:r>
              <a:rPr lang="id-ID" sz="2400" dirty="0" smtClean="0"/>
              <a:t>to </a:t>
            </a:r>
            <a:r>
              <a:rPr lang="id-ID" sz="2400" dirty="0"/>
              <a:t>each Customer Segment?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76578" y="2106253"/>
            <a:ext cx="49578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What value do we deliver to the customer?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00400" y="2914471"/>
            <a:ext cx="502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Which one of our customer’s problems are we helping</a:t>
            </a:r>
            <a:r>
              <a:rPr lang="id-ID" sz="2400" dirty="0"/>
              <a:t> </a:t>
            </a:r>
            <a:r>
              <a:rPr lang="en-US" sz="2400" dirty="0"/>
              <a:t>to solve? </a:t>
            </a:r>
            <a:endParaRPr lang="id-ID" sz="2400" dirty="0"/>
          </a:p>
        </p:txBody>
      </p:sp>
      <p:sp>
        <p:nvSpPr>
          <p:cNvPr id="12" name="Rectangle 11"/>
          <p:cNvSpPr/>
          <p:nvPr/>
        </p:nvSpPr>
        <p:spPr>
          <a:xfrm>
            <a:off x="1981200" y="3886200"/>
            <a:ext cx="5687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Which customer needs are we satisfying?</a:t>
            </a:r>
          </a:p>
        </p:txBody>
      </p:sp>
    </p:spTree>
    <p:extLst>
      <p:ext uri="{BB962C8B-B14F-4D97-AF65-F5344CB8AC3E}">
        <p14:creationId xmlns:p14="http://schemas.microsoft.com/office/powerpoint/2010/main" val="12411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1413" y="838200"/>
            <a:ext cx="37001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0" b="1" dirty="0" smtClean="0"/>
              <a:t>Types of Value Propositions</a:t>
            </a:r>
          </a:p>
          <a:p>
            <a:endParaRPr lang="id-ID" sz="2400" b="1" dirty="0" smtClean="0"/>
          </a:p>
        </p:txBody>
      </p:sp>
      <p:sp>
        <p:nvSpPr>
          <p:cNvPr id="3" name="AutoShape 2" descr="https://quicksprout-wpengine.netdna-ssl.com/wp-content/themes/quicksprout/ucp-guide/images/01-17.png"/>
          <p:cNvSpPr>
            <a:spLocks noChangeAspect="1" noChangeArrowheads="1"/>
          </p:cNvSpPr>
          <p:nvPr/>
        </p:nvSpPr>
        <p:spPr bwMode="auto">
          <a:xfrm>
            <a:off x="28575" y="-701675"/>
            <a:ext cx="8477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2050" name="Picture 2" descr="https://quicksprout-wpengine.netdna-ssl.com/wp-content/themes/quicksprout/ucp-guide/images/01-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-939800"/>
            <a:ext cx="9144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19200" y="1669197"/>
            <a:ext cx="7391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/>
              <a:t>Newness</a:t>
            </a:r>
          </a:p>
          <a:p>
            <a:r>
              <a:rPr lang="en-US" dirty="0"/>
              <a:t>Some Value Propositions satisfy an entirely new </a:t>
            </a:r>
            <a:r>
              <a:rPr lang="en-US" dirty="0" smtClean="0"/>
              <a:t>set</a:t>
            </a:r>
            <a:r>
              <a:rPr lang="id-ID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needs that customers previously didn’t </a:t>
            </a:r>
            <a:r>
              <a:rPr lang="en-US" dirty="0" smtClean="0"/>
              <a:t>perceive</a:t>
            </a:r>
            <a:r>
              <a:rPr lang="id-ID" dirty="0" smtClean="0"/>
              <a:t> </a:t>
            </a:r>
            <a:r>
              <a:rPr lang="en-US" dirty="0" smtClean="0"/>
              <a:t>because </a:t>
            </a:r>
            <a:r>
              <a:rPr lang="en-US" dirty="0"/>
              <a:t>there was no similar </a:t>
            </a:r>
            <a:r>
              <a:rPr lang="en-US" dirty="0" smtClean="0"/>
              <a:t>o</a:t>
            </a:r>
            <a:r>
              <a:rPr lang="id-ID" dirty="0" smtClean="0"/>
              <a:t>ff</a:t>
            </a:r>
            <a:r>
              <a:rPr lang="en-US" dirty="0" err="1" smtClean="0"/>
              <a:t>ering</a:t>
            </a:r>
            <a:r>
              <a:rPr lang="en-US" dirty="0"/>
              <a:t>. </a:t>
            </a:r>
            <a:endParaRPr lang="id-ID" dirty="0" smtClean="0"/>
          </a:p>
          <a:p>
            <a:endParaRPr lang="id-ID" dirty="0"/>
          </a:p>
          <a:p>
            <a:r>
              <a:rPr lang="en-US" dirty="0" smtClean="0"/>
              <a:t>This </a:t>
            </a:r>
            <a:r>
              <a:rPr lang="en-US" dirty="0"/>
              <a:t>is often</a:t>
            </a:r>
            <a:r>
              <a:rPr lang="en-US" dirty="0" smtClean="0"/>
              <a:t>,</a:t>
            </a:r>
            <a:r>
              <a:rPr lang="id-ID" dirty="0" smtClean="0"/>
              <a:t> </a:t>
            </a:r>
            <a:r>
              <a:rPr lang="en-US" dirty="0" smtClean="0"/>
              <a:t>but </a:t>
            </a:r>
            <a:r>
              <a:rPr lang="en-US" dirty="0"/>
              <a:t>not always, technology related. </a:t>
            </a:r>
            <a:endParaRPr lang="id-ID" dirty="0" smtClean="0"/>
          </a:p>
          <a:p>
            <a:r>
              <a:rPr lang="en-US" dirty="0" smtClean="0"/>
              <a:t>Cell phones,</a:t>
            </a:r>
            <a:r>
              <a:rPr lang="id-ID" dirty="0" smtClean="0"/>
              <a:t> f</a:t>
            </a:r>
            <a:r>
              <a:rPr lang="en-US" dirty="0" smtClean="0"/>
              <a:t>or </a:t>
            </a:r>
            <a:r>
              <a:rPr lang="en-US" dirty="0"/>
              <a:t>instance, created a whole new </a:t>
            </a:r>
            <a:endParaRPr lang="id-ID" dirty="0" smtClean="0"/>
          </a:p>
          <a:p>
            <a:r>
              <a:rPr lang="en-US" dirty="0" smtClean="0"/>
              <a:t>industry around</a:t>
            </a:r>
            <a:r>
              <a:rPr lang="id-ID" dirty="0" smtClean="0"/>
              <a:t> </a:t>
            </a:r>
            <a:r>
              <a:rPr lang="en-US" dirty="0" smtClean="0"/>
              <a:t>mobile </a:t>
            </a:r>
            <a:r>
              <a:rPr lang="en-US" dirty="0"/>
              <a:t>telecommunication. </a:t>
            </a:r>
            <a:endParaRPr lang="id-ID" dirty="0" smtClean="0"/>
          </a:p>
          <a:p>
            <a:endParaRPr lang="x-none" dirty="0"/>
          </a:p>
          <a:p>
            <a:r>
              <a:rPr lang="x-none" smtClean="0"/>
              <a:t>Another example is iPod. It was a new way</a:t>
            </a:r>
          </a:p>
          <a:p>
            <a:r>
              <a:rPr lang="id-ID" dirty="0"/>
              <a:t>o</a:t>
            </a:r>
            <a:r>
              <a:rPr lang="x-none" smtClean="0"/>
              <a:t>f having fun with music, which it was </a:t>
            </a:r>
          </a:p>
          <a:p>
            <a:r>
              <a:rPr lang="id-ID" dirty="0"/>
              <a:t>s</a:t>
            </a:r>
            <a:r>
              <a:rPr lang="x-none" smtClean="0"/>
              <a:t>uddenly “removed” most of music </a:t>
            </a:r>
          </a:p>
          <a:p>
            <a:r>
              <a:rPr lang="x-none" smtClean="0"/>
              <a:t>industry’s technology, and change the </a:t>
            </a:r>
          </a:p>
          <a:p>
            <a:r>
              <a:rPr lang="id-ID" dirty="0"/>
              <a:t>m</a:t>
            </a:r>
            <a:r>
              <a:rPr lang="x-none" smtClean="0"/>
              <a:t>indset of user to use the digital music.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5549871" y="3139891"/>
            <a:ext cx="2989687" cy="294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0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014" y="838200"/>
            <a:ext cx="4792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0" b="1" dirty="0" smtClean="0"/>
              <a:t>Types of Value Propositions (Cont’d)</a:t>
            </a:r>
          </a:p>
          <a:p>
            <a:endParaRPr lang="id-ID" sz="2400" b="1" dirty="0" smtClean="0"/>
          </a:p>
        </p:txBody>
      </p:sp>
      <p:sp>
        <p:nvSpPr>
          <p:cNvPr id="3" name="AutoShape 2" descr="https://quicksprout-wpengine.netdna-ssl.com/wp-content/themes/quicksprout/ucp-guide/images/01-17.png"/>
          <p:cNvSpPr>
            <a:spLocks noChangeAspect="1" noChangeArrowheads="1"/>
          </p:cNvSpPr>
          <p:nvPr/>
        </p:nvSpPr>
        <p:spPr bwMode="auto">
          <a:xfrm>
            <a:off x="28575" y="-701675"/>
            <a:ext cx="8477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2050" name="Picture 2" descr="https://quicksprout-wpengine.netdna-ssl.com/wp-content/themes/quicksprout/ucp-guide/images/01-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-939800"/>
            <a:ext cx="9144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19200" y="1669197"/>
            <a:ext cx="7391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/>
              <a:t>Performance</a:t>
            </a:r>
          </a:p>
          <a:p>
            <a:r>
              <a:rPr lang="en-US" dirty="0"/>
              <a:t>Improving product or service performance </a:t>
            </a:r>
            <a:r>
              <a:rPr lang="en-US" dirty="0" smtClean="0"/>
              <a:t>has</a:t>
            </a:r>
            <a:r>
              <a:rPr lang="id-ID" dirty="0" smtClean="0"/>
              <a:t> </a:t>
            </a:r>
            <a:r>
              <a:rPr lang="en-US" dirty="0" smtClean="0"/>
              <a:t>traditionally </a:t>
            </a:r>
            <a:r>
              <a:rPr lang="en-US" dirty="0"/>
              <a:t>been a common way to create value</a:t>
            </a:r>
            <a:r>
              <a:rPr lang="en-US" dirty="0" smtClean="0"/>
              <a:t>.</a:t>
            </a:r>
            <a:r>
              <a:rPr lang="id-ID" dirty="0" smtClean="0"/>
              <a:t> </a:t>
            </a:r>
          </a:p>
          <a:p>
            <a:endParaRPr lang="id-ID" dirty="0"/>
          </a:p>
          <a:p>
            <a:r>
              <a:rPr lang="id-ID" dirty="0" smtClean="0"/>
              <a:t>For example: </a:t>
            </a:r>
            <a:r>
              <a:rPr lang="en-US" dirty="0" smtClean="0"/>
              <a:t>The </a:t>
            </a:r>
            <a:r>
              <a:rPr lang="en-US" dirty="0"/>
              <a:t>PC sector has traditionally relied on this </a:t>
            </a:r>
            <a:r>
              <a:rPr lang="en-US" dirty="0" smtClean="0"/>
              <a:t>factor</a:t>
            </a:r>
            <a:r>
              <a:rPr lang="id-ID" dirty="0" smtClean="0"/>
              <a:t> </a:t>
            </a:r>
            <a:r>
              <a:rPr lang="en-US" dirty="0" smtClean="0"/>
              <a:t>by </a:t>
            </a:r>
            <a:r>
              <a:rPr lang="en-US" dirty="0"/>
              <a:t>bringing more powerful machines to market</a:t>
            </a:r>
            <a:r>
              <a:rPr lang="en-US" dirty="0" smtClean="0"/>
              <a:t>.</a:t>
            </a:r>
            <a:r>
              <a:rPr lang="id-ID" dirty="0" smtClean="0"/>
              <a:t> </a:t>
            </a:r>
            <a:r>
              <a:rPr lang="en-US" dirty="0" smtClean="0"/>
              <a:t>But </a:t>
            </a:r>
            <a:r>
              <a:rPr lang="en-US" dirty="0"/>
              <a:t>improved performance has its limits. In </a:t>
            </a:r>
            <a:r>
              <a:rPr lang="en-US" dirty="0" smtClean="0"/>
              <a:t>recent</a:t>
            </a:r>
            <a:r>
              <a:rPr lang="id-ID" dirty="0" smtClean="0"/>
              <a:t> </a:t>
            </a:r>
            <a:r>
              <a:rPr lang="en-US" dirty="0" smtClean="0"/>
              <a:t>years</a:t>
            </a:r>
            <a:r>
              <a:rPr lang="en-US" dirty="0"/>
              <a:t>, </a:t>
            </a:r>
            <a:endParaRPr lang="id-ID" dirty="0" smtClean="0"/>
          </a:p>
          <a:p>
            <a:r>
              <a:rPr lang="en-US" dirty="0" smtClean="0"/>
              <a:t>for </a:t>
            </a:r>
            <a:r>
              <a:rPr lang="en-US" dirty="0"/>
              <a:t>example, faster PCs, more disk </a:t>
            </a:r>
            <a:endParaRPr lang="id-ID" dirty="0" smtClean="0"/>
          </a:p>
          <a:p>
            <a:r>
              <a:rPr lang="id-ID" dirty="0"/>
              <a:t>s</a:t>
            </a:r>
            <a:r>
              <a:rPr lang="en-US" dirty="0" err="1" smtClean="0"/>
              <a:t>torage</a:t>
            </a:r>
            <a:r>
              <a:rPr lang="id-ID" dirty="0" smtClean="0"/>
              <a:t> </a:t>
            </a:r>
            <a:r>
              <a:rPr lang="en-US" dirty="0" smtClean="0"/>
              <a:t>space</a:t>
            </a:r>
            <a:r>
              <a:rPr lang="en-US" dirty="0"/>
              <a:t>, and better </a:t>
            </a:r>
            <a:endParaRPr lang="id-ID" dirty="0" smtClean="0"/>
          </a:p>
          <a:p>
            <a:r>
              <a:rPr lang="en-US" dirty="0" smtClean="0"/>
              <a:t>graphics </a:t>
            </a:r>
            <a:r>
              <a:rPr lang="en-US" dirty="0"/>
              <a:t>have failed to produce</a:t>
            </a:r>
          </a:p>
          <a:p>
            <a:r>
              <a:rPr lang="en-US" dirty="0"/>
              <a:t>corresponding growth </a:t>
            </a:r>
            <a:endParaRPr lang="id-ID" dirty="0" smtClean="0"/>
          </a:p>
          <a:p>
            <a:r>
              <a:rPr lang="en-US" dirty="0" smtClean="0"/>
              <a:t>in </a:t>
            </a:r>
            <a:r>
              <a:rPr lang="en-US" dirty="0"/>
              <a:t>customer demand.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123" y="3657600"/>
            <a:ext cx="4725477" cy="283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01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014" y="838200"/>
            <a:ext cx="4792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0" b="1" dirty="0" smtClean="0"/>
              <a:t>Types of Value Propositions (Cont’d)</a:t>
            </a:r>
          </a:p>
          <a:p>
            <a:endParaRPr lang="id-ID" sz="2400" b="1" dirty="0" smtClean="0"/>
          </a:p>
        </p:txBody>
      </p:sp>
      <p:sp>
        <p:nvSpPr>
          <p:cNvPr id="3" name="AutoShape 2" descr="https://quicksprout-wpengine.netdna-ssl.com/wp-content/themes/quicksprout/ucp-guide/images/01-17.png"/>
          <p:cNvSpPr>
            <a:spLocks noChangeAspect="1" noChangeArrowheads="1"/>
          </p:cNvSpPr>
          <p:nvPr/>
        </p:nvSpPr>
        <p:spPr bwMode="auto">
          <a:xfrm>
            <a:off x="28575" y="-701675"/>
            <a:ext cx="8477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2050" name="Picture 2" descr="https://quicksprout-wpengine.netdna-ssl.com/wp-content/themes/quicksprout/ucp-guide/images/01-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-939800"/>
            <a:ext cx="9144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71600" y="2062877"/>
            <a:ext cx="7391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/>
              <a:t>Customization</a:t>
            </a:r>
          </a:p>
          <a:p>
            <a:r>
              <a:rPr lang="en-US" dirty="0"/>
              <a:t>Tailoring products and services to the </a:t>
            </a:r>
            <a:r>
              <a:rPr lang="en-US" dirty="0" smtClean="0"/>
              <a:t>specific</a:t>
            </a:r>
            <a:r>
              <a:rPr lang="id-ID" dirty="0" smtClean="0"/>
              <a:t> </a:t>
            </a:r>
            <a:r>
              <a:rPr lang="en-US" dirty="0" smtClean="0"/>
              <a:t>needs </a:t>
            </a:r>
            <a:r>
              <a:rPr lang="en-US" dirty="0"/>
              <a:t>of individual customers or </a:t>
            </a:r>
            <a:r>
              <a:rPr lang="en-US" dirty="0" smtClean="0"/>
              <a:t>Customer</a:t>
            </a:r>
            <a:r>
              <a:rPr lang="id-ID" dirty="0" smtClean="0"/>
              <a:t> </a:t>
            </a:r>
            <a:r>
              <a:rPr lang="en-US" dirty="0" smtClean="0"/>
              <a:t>Segments </a:t>
            </a:r>
            <a:r>
              <a:rPr lang="en-US" dirty="0"/>
              <a:t>creates value. </a:t>
            </a:r>
            <a:endParaRPr lang="id-ID" dirty="0" smtClean="0"/>
          </a:p>
          <a:p>
            <a:endParaRPr lang="id-ID" dirty="0"/>
          </a:p>
          <a:p>
            <a:r>
              <a:rPr lang="id-ID" dirty="0" smtClean="0"/>
              <a:t>Recently</a:t>
            </a:r>
            <a:r>
              <a:rPr lang="en-US" dirty="0" smtClean="0"/>
              <a:t>, the</a:t>
            </a:r>
            <a:r>
              <a:rPr lang="id-ID" dirty="0" smtClean="0"/>
              <a:t> </a:t>
            </a:r>
            <a:r>
              <a:rPr lang="en-US" dirty="0" smtClean="0"/>
              <a:t>concepts </a:t>
            </a:r>
            <a:r>
              <a:rPr lang="en-US" dirty="0"/>
              <a:t>of mass customization and customer</a:t>
            </a:r>
          </a:p>
          <a:p>
            <a:r>
              <a:rPr lang="en-US" dirty="0"/>
              <a:t>co-creation have gained importance. </a:t>
            </a:r>
            <a:endParaRPr lang="id-ID" dirty="0" smtClean="0"/>
          </a:p>
          <a:p>
            <a:r>
              <a:rPr lang="en-US" dirty="0" smtClean="0"/>
              <a:t>This approach</a:t>
            </a:r>
            <a:r>
              <a:rPr lang="id-ID" dirty="0" smtClean="0"/>
              <a:t> </a:t>
            </a:r>
            <a:r>
              <a:rPr lang="en-US" dirty="0" smtClean="0"/>
              <a:t>allows </a:t>
            </a:r>
            <a:r>
              <a:rPr lang="en-US" dirty="0"/>
              <a:t>for customized products </a:t>
            </a:r>
            <a:endParaRPr lang="id-ID" dirty="0" smtClean="0"/>
          </a:p>
          <a:p>
            <a:r>
              <a:rPr lang="en-US" dirty="0" smtClean="0"/>
              <a:t>and services,</a:t>
            </a:r>
            <a:r>
              <a:rPr lang="id-ID" dirty="0" smtClean="0"/>
              <a:t> </a:t>
            </a:r>
            <a:r>
              <a:rPr lang="en-US" dirty="0" smtClean="0"/>
              <a:t>while </a:t>
            </a:r>
            <a:r>
              <a:rPr lang="en-US" dirty="0"/>
              <a:t>still taking advantage </a:t>
            </a:r>
            <a:endParaRPr lang="id-ID" dirty="0" smtClean="0"/>
          </a:p>
          <a:p>
            <a:r>
              <a:rPr lang="en-US" dirty="0" smtClean="0"/>
              <a:t>of </a:t>
            </a:r>
            <a:r>
              <a:rPr lang="en-US" dirty="0"/>
              <a:t>economies of scale.</a:t>
            </a:r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5869800" y="3433800"/>
            <a:ext cx="2969400" cy="2814600"/>
            <a:chOff x="5869800" y="3433800"/>
            <a:chExt cx="2969400" cy="28146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800" y="3433800"/>
              <a:ext cx="1978800" cy="19788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800" y="3810000"/>
              <a:ext cx="2438400" cy="243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635158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3828</TotalTime>
  <Words>2104</Words>
  <Application>Microsoft Office PowerPoint</Application>
  <PresentationFormat>On-screen Show (4:3)</PresentationFormat>
  <Paragraphs>255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Template PPT 2015</vt:lpstr>
      <vt:lpstr>PowerPoint Presentation</vt:lpstr>
      <vt:lpstr>LO 2: Describe the Value Propositon of the Created Business Idea</vt:lpstr>
      <vt:lpstr>PowerPoint Presentation</vt:lpstr>
      <vt:lpstr> What is Value Proposition?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Value Proposition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Mapping the Value Proposition</vt:lpstr>
      <vt:lpstr>PowerPoint Presentation</vt:lpstr>
      <vt:lpstr>PowerPoint Presentation</vt:lpstr>
      <vt:lpstr> Mapping How the Products Create Value</vt:lpstr>
      <vt:lpstr>PowerPoint Presentation</vt:lpstr>
      <vt:lpstr>PowerPoint Presentation</vt:lpstr>
      <vt:lpstr> Value Proposition Fit – Three Kinds of Fit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FC</cp:lastModifiedBy>
  <cp:revision>161</cp:revision>
  <dcterms:created xsi:type="dcterms:W3CDTF">2015-05-04T03:33:03Z</dcterms:created>
  <dcterms:modified xsi:type="dcterms:W3CDTF">2017-12-10T03:47:17Z</dcterms:modified>
</cp:coreProperties>
</file>