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64" r:id="rId4"/>
    <p:sldId id="265" r:id="rId5"/>
    <p:sldId id="259" r:id="rId6"/>
    <p:sldId id="260" r:id="rId7"/>
    <p:sldId id="261" r:id="rId8"/>
    <p:sldId id="262" r:id="rId9"/>
    <p:sldId id="263" r:id="rId10"/>
    <p:sldId id="266" r:id="rId11"/>
    <p:sldId id="257" r:id="rId12"/>
    <p:sldId id="269" r:id="rId13"/>
    <p:sldId id="268" r:id="rId14"/>
    <p:sldId id="270" r:id="rId15"/>
    <p:sldId id="271" r:id="rId16"/>
    <p:sldId id="272" r:id="rId17"/>
    <p:sldId id="273" r:id="rId18"/>
    <p:sldId id="274" r:id="rId19"/>
    <p:sldId id="275" r:id="rId20"/>
    <p:sldId id="276" r:id="rId21"/>
    <p:sldId id="277" r:id="rId22"/>
    <p:sldId id="267" r:id="rId2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58"/>
            <p14:sldId id="264"/>
            <p14:sldId id="265"/>
            <p14:sldId id="259"/>
            <p14:sldId id="260"/>
            <p14:sldId id="261"/>
            <p14:sldId id="262"/>
            <p14:sldId id="263"/>
            <p14:sldId id="266"/>
            <p14:sldId id="257"/>
            <p14:sldId id="269"/>
            <p14:sldId id="268"/>
            <p14:sldId id="270"/>
            <p14:sldId id="271"/>
            <p14:sldId id="272"/>
            <p14:sldId id="273"/>
            <p14:sldId id="274"/>
            <p14:sldId id="275"/>
            <p14:sldId id="276"/>
            <p14:sldId id="277"/>
          </p14:sldIdLst>
        </p14:section>
        <p14:section name="REFERENCE" id="{82098E28-DACF-4424-86A1-E861B2DCC6FF}">
          <p14:sldIdLst>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EB8F15"/>
    <a:srgbClr val="008FD5"/>
    <a:srgbClr val="F7F7F7"/>
    <a:srgbClr val="558FD5"/>
    <a:srgbClr val="0079B8"/>
    <a:srgbClr val="00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2724" autoAdjust="0"/>
  </p:normalViewPr>
  <p:slideViewPr>
    <p:cSldViewPr>
      <p:cViewPr>
        <p:scale>
          <a:sx n="75" d="100"/>
          <a:sy n="75" d="100"/>
        </p:scale>
        <p:origin x="-1146"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E347AD-4C68-40F0-A7FE-7B388326E828}" type="datetimeFigureOut">
              <a:rPr lang="id-ID" smtClean="0"/>
              <a:t>10/12/2017</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3A927-6C38-4632-942C-2C21A01C7D94}" type="slidenum">
              <a:rPr lang="id-ID" smtClean="0"/>
              <a:t>‹#›</a:t>
            </a:fld>
            <a:endParaRPr lang="id-ID"/>
          </a:p>
        </p:txBody>
      </p:sp>
    </p:spTree>
    <p:extLst>
      <p:ext uri="{BB962C8B-B14F-4D97-AF65-F5344CB8AC3E}">
        <p14:creationId xmlns:p14="http://schemas.microsoft.com/office/powerpoint/2010/main" val="3493954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smtClean="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340524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10/12/2017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smtClean="0"/>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10/12/2017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smtClean="0"/>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10/12/2017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visage.co/fix-5-worst-fonts/?hvid=3PDqn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olourlovers.com/" TargetMode="External"/><Relationship Id="rId2" Type="http://schemas.openxmlformats.org/officeDocument/2006/relationships/hyperlink" Target="http://kuler.adobe.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indtools.com/pages/article/newCS_92.htm" TargetMode="External"/><Relationship Id="rId2" Type="http://schemas.openxmlformats.org/officeDocument/2006/relationships/hyperlink" Target="https://www.mindtools.com/pages/article/newCDV_96.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visage.co/11-design-tips-beautiful-presentations/" TargetMode="External"/><Relationship Id="rId2" Type="http://schemas.openxmlformats.org/officeDocument/2006/relationships/hyperlink" Target="https://www.inc.com/geoffrey-james/how-to-fix-your-presentations-21-tips.html" TargetMode="External"/><Relationship Id="rId1" Type="http://schemas.openxmlformats.org/officeDocument/2006/relationships/slideLayout" Target="../slideLayouts/slideLayout2.xml"/><Relationship Id="rId4" Type="http://schemas.openxmlformats.org/officeDocument/2006/relationships/hyperlink" Target="https://www.mindtools.com/pages/article/essential-negotiation.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045794" y="3436928"/>
            <a:ext cx="184731" cy="584775"/>
          </a:xfrm>
          <a:prstGeom prst="rect">
            <a:avLst/>
          </a:prstGeom>
        </p:spPr>
        <p:txBody>
          <a:bodyPr wrap="none">
            <a:spAutoFit/>
          </a:bodyPr>
          <a:lstStyle/>
          <a:p>
            <a:endParaRPr lang="id-ID" sz="3200" dirty="0"/>
          </a:p>
        </p:txBody>
      </p:sp>
      <p:grpSp>
        <p:nvGrpSpPr>
          <p:cNvPr id="11" name="Group 10"/>
          <p:cNvGrpSpPr/>
          <p:nvPr/>
        </p:nvGrpSpPr>
        <p:grpSpPr>
          <a:xfrm>
            <a:off x="2811990" y="3572297"/>
            <a:ext cx="1907596" cy="1042375"/>
            <a:chOff x="3804379" y="5085184"/>
            <a:chExt cx="1907596" cy="1042375"/>
          </a:xfrm>
        </p:grpSpPr>
        <p:sp>
          <p:nvSpPr>
            <p:cNvPr id="12" name="TextBox 11"/>
            <p:cNvSpPr txBox="1"/>
            <p:nvPr/>
          </p:nvSpPr>
          <p:spPr>
            <a:xfrm>
              <a:off x="5527245" y="5085184"/>
              <a:ext cx="184730" cy="584775"/>
            </a:xfrm>
            <a:prstGeom prst="rect">
              <a:avLst/>
            </a:prstGeom>
            <a:noFill/>
          </p:spPr>
          <p:txBody>
            <a:bodyPr wrap="none" rtlCol="0">
              <a:spAutoFit/>
            </a:bodyPr>
            <a:lstStyle/>
            <a:p>
              <a:pPr algn="ctr"/>
              <a:endParaRPr lang="id-ID" sz="3200" dirty="0">
                <a:latin typeface="Eras Demi ITC" pitchFamily="34" charset="0"/>
              </a:endParaRPr>
            </a:p>
          </p:txBody>
        </p:sp>
        <p:sp>
          <p:nvSpPr>
            <p:cNvPr id="13" name="TextBox 12"/>
            <p:cNvSpPr txBox="1"/>
            <p:nvPr/>
          </p:nvSpPr>
          <p:spPr>
            <a:xfrm>
              <a:off x="3804379" y="5542784"/>
              <a:ext cx="184731" cy="584775"/>
            </a:xfrm>
            <a:prstGeom prst="rect">
              <a:avLst/>
            </a:prstGeom>
            <a:noFill/>
          </p:spPr>
          <p:txBody>
            <a:bodyPr wrap="none" rtlCol="0">
              <a:spAutoFit/>
            </a:bodyPr>
            <a:lstStyle/>
            <a:p>
              <a:endParaRPr lang="id-ID" sz="3200" dirty="0">
                <a:latin typeface="Eras Demi ITC" pitchFamily="34" charset="0"/>
              </a:endParaRPr>
            </a:p>
          </p:txBody>
        </p:sp>
      </p:grpSp>
      <p:grpSp>
        <p:nvGrpSpPr>
          <p:cNvPr id="5" name="Group 4"/>
          <p:cNvGrpSpPr/>
          <p:nvPr/>
        </p:nvGrpSpPr>
        <p:grpSpPr>
          <a:xfrm>
            <a:off x="1739900" y="3278431"/>
            <a:ext cx="4440125" cy="785569"/>
            <a:chOff x="1981200" y="3602335"/>
            <a:chExt cx="4440125" cy="785569"/>
          </a:xfrm>
        </p:grpSpPr>
        <p:sp>
          <p:nvSpPr>
            <p:cNvPr id="8" name="TextBox 7"/>
            <p:cNvSpPr txBox="1"/>
            <p:nvPr/>
          </p:nvSpPr>
          <p:spPr>
            <a:xfrm>
              <a:off x="1981200" y="3602335"/>
              <a:ext cx="4410374" cy="461665"/>
            </a:xfrm>
            <a:prstGeom prst="rect">
              <a:avLst/>
            </a:prstGeom>
            <a:noFill/>
          </p:spPr>
          <p:txBody>
            <a:bodyPr wrap="none" rtlCol="0">
              <a:spAutoFit/>
            </a:bodyPr>
            <a:lstStyle/>
            <a:p>
              <a:pPr algn="r"/>
              <a:r>
                <a:rPr lang="id-ID" sz="2400" b="1" dirty="0" smtClean="0">
                  <a:latin typeface="Verdana" pitchFamily="34" charset="0"/>
                  <a:ea typeface="Verdana" pitchFamily="34" charset="0"/>
                  <a:cs typeface="Verdana" pitchFamily="34" charset="0"/>
                </a:rPr>
                <a:t>Effective Presentation</a:t>
              </a:r>
              <a:endParaRPr lang="id-ID" sz="2400" b="1" dirty="0">
                <a:latin typeface="Verdana" pitchFamily="34" charset="0"/>
                <a:ea typeface="Verdana" pitchFamily="34" charset="0"/>
                <a:cs typeface="Verdana" pitchFamily="34" charset="0"/>
              </a:endParaRPr>
            </a:p>
          </p:txBody>
        </p:sp>
        <p:sp>
          <p:nvSpPr>
            <p:cNvPr id="7" name="TextBox 6"/>
            <p:cNvSpPr txBox="1"/>
            <p:nvPr/>
          </p:nvSpPr>
          <p:spPr>
            <a:xfrm>
              <a:off x="2362200" y="3926239"/>
              <a:ext cx="4059125" cy="461665"/>
            </a:xfrm>
            <a:prstGeom prst="rect">
              <a:avLst/>
            </a:prstGeom>
            <a:noFill/>
          </p:spPr>
          <p:txBody>
            <a:bodyPr wrap="none" rtlCol="0">
              <a:spAutoFit/>
            </a:bodyPr>
            <a:lstStyle/>
            <a:p>
              <a:pPr algn="r"/>
              <a:r>
                <a:rPr lang="id-ID" sz="2400" b="1" dirty="0" smtClean="0">
                  <a:latin typeface="Verdana" pitchFamily="34" charset="0"/>
                  <a:ea typeface="Verdana" pitchFamily="34" charset="0"/>
                  <a:cs typeface="Verdana" pitchFamily="34" charset="0"/>
                </a:rPr>
                <a:t>&amp; Negotiation Skill (L)</a:t>
              </a:r>
              <a:endParaRPr lang="id-ID" sz="2400" b="1" dirty="0">
                <a:latin typeface="Verdana" pitchFamily="34" charset="0"/>
                <a:ea typeface="Verdana" pitchFamily="34" charset="0"/>
                <a:cs typeface="Verdana" pitchFamily="34" charset="0"/>
              </a:endParaRPr>
            </a:p>
          </p:txBody>
        </p:sp>
      </p:grpSp>
      <p:sp>
        <p:nvSpPr>
          <p:cNvPr id="9" name="Rectangle 7"/>
          <p:cNvSpPr>
            <a:spLocks noChangeArrowheads="1"/>
          </p:cNvSpPr>
          <p:nvPr/>
        </p:nvSpPr>
        <p:spPr bwMode="auto">
          <a:xfrm>
            <a:off x="1763688" y="1844824"/>
            <a:ext cx="8497888" cy="935038"/>
          </a:xfrm>
          <a:prstGeom prst="rect">
            <a:avLst/>
          </a:prstGeom>
          <a:noFill/>
          <a:ln w="9525">
            <a:noFill/>
            <a:miter lim="800000"/>
            <a:headEnd/>
            <a:tailEnd/>
          </a:ln>
        </p:spPr>
        <p:txBody>
          <a:bodyPr/>
          <a:lstStyle/>
          <a:p>
            <a:pPr>
              <a:spcBef>
                <a:spcPct val="20000"/>
              </a:spcBef>
              <a:tabLst>
                <a:tab pos="1320800" algn="l"/>
              </a:tabLst>
            </a:pPr>
            <a:r>
              <a:rPr lang="en-US" sz="2400" dirty="0">
                <a:cs typeface="Arial" pitchFamily="34" charset="0"/>
              </a:rPr>
              <a:t>Course		: </a:t>
            </a:r>
            <a:r>
              <a:rPr lang="en-US" sz="2400" dirty="0" smtClean="0"/>
              <a:t>EN</a:t>
            </a:r>
            <a:r>
              <a:rPr lang="id-ID" sz="2400" dirty="0" smtClean="0"/>
              <a:t>TR6003</a:t>
            </a:r>
            <a:r>
              <a:rPr lang="en-US" sz="2400" dirty="0" smtClean="0">
                <a:cs typeface="Arial" pitchFamily="34" charset="0"/>
              </a:rPr>
              <a:t> – Entrepreneurship 1</a:t>
            </a:r>
            <a:endParaRPr lang="en-US" sz="2400" dirty="0">
              <a:cs typeface="Arial" pitchFamily="34" charset="0"/>
            </a:endParaRPr>
          </a:p>
        </p:txBody>
      </p:sp>
      <p:sp>
        <p:nvSpPr>
          <p:cNvPr id="14" name="Rectangle 13"/>
          <p:cNvSpPr/>
          <p:nvPr/>
        </p:nvSpPr>
        <p:spPr>
          <a:xfrm>
            <a:off x="1779506" y="2165592"/>
            <a:ext cx="4250010" cy="461665"/>
          </a:xfrm>
          <a:prstGeom prst="rect">
            <a:avLst/>
          </a:prstGeom>
        </p:spPr>
        <p:txBody>
          <a:bodyPr wrap="none">
            <a:spAutoFit/>
          </a:bodyPr>
          <a:lstStyle/>
          <a:p>
            <a:pPr>
              <a:spcBef>
                <a:spcPct val="20000"/>
              </a:spcBef>
              <a:tabLst>
                <a:tab pos="1320800" algn="l"/>
              </a:tabLst>
            </a:pPr>
            <a:r>
              <a:rPr lang="en-US" sz="2400" dirty="0" smtClean="0">
                <a:cs typeface="Arial" pitchFamily="34" charset="0"/>
              </a:rPr>
              <a:t>Year		: September 201</a:t>
            </a:r>
            <a:r>
              <a:rPr lang="id-ID" sz="2400" dirty="0" smtClean="0">
                <a:cs typeface="Arial" pitchFamily="34" charset="0"/>
              </a:rPr>
              <a:t>7</a:t>
            </a:r>
            <a:endParaRPr lang="en-US" sz="2400" dirty="0">
              <a:cs typeface="Arial" pitchFamily="34" charset="0"/>
            </a:endParaRPr>
          </a:p>
        </p:txBody>
      </p:sp>
      <p:grpSp>
        <p:nvGrpSpPr>
          <p:cNvPr id="3" name="Group 2"/>
          <p:cNvGrpSpPr/>
          <p:nvPr/>
        </p:nvGrpSpPr>
        <p:grpSpPr>
          <a:xfrm>
            <a:off x="1752600" y="5029200"/>
            <a:ext cx="4572000" cy="872358"/>
            <a:chOff x="1440632" y="4614672"/>
            <a:chExt cx="4572000" cy="872358"/>
          </a:xfrm>
        </p:grpSpPr>
        <p:sp>
          <p:nvSpPr>
            <p:cNvPr id="15" name="Rectangle 14"/>
            <p:cNvSpPr/>
            <p:nvPr/>
          </p:nvSpPr>
          <p:spPr>
            <a:xfrm>
              <a:off x="1440632" y="4614672"/>
              <a:ext cx="4572000" cy="646331"/>
            </a:xfrm>
            <a:prstGeom prst="rect">
              <a:avLst/>
            </a:prstGeom>
          </p:spPr>
          <p:txBody>
            <a:bodyPr>
              <a:spAutoFit/>
            </a:bodyPr>
            <a:lstStyle/>
            <a:p>
              <a:pPr algn="ctr"/>
              <a:r>
                <a:rPr lang="en-AU" sz="2800" dirty="0" smtClean="0">
                  <a:latin typeface="Eras Demi ITC" pitchFamily="34" charset="0"/>
                </a:rPr>
                <a:t>Session</a:t>
              </a:r>
              <a:r>
                <a:rPr lang="en-AU" sz="3600" dirty="0" smtClean="0">
                  <a:latin typeface="Eras Demi ITC" pitchFamily="34" charset="0"/>
                </a:rPr>
                <a:t> </a:t>
              </a:r>
              <a:r>
                <a:rPr lang="id-ID" sz="3600" dirty="0">
                  <a:latin typeface="Eras Demi ITC" pitchFamily="34" charset="0"/>
                </a:rPr>
                <a:t>6</a:t>
              </a:r>
              <a:endParaRPr lang="en-AU" sz="3600" dirty="0" smtClean="0">
                <a:latin typeface="Eras Demi ITC" pitchFamily="34" charset="0"/>
              </a:endParaRPr>
            </a:p>
          </p:txBody>
        </p:sp>
        <p:sp>
          <p:nvSpPr>
            <p:cNvPr id="2" name="Rectangle 1"/>
            <p:cNvSpPr/>
            <p:nvPr/>
          </p:nvSpPr>
          <p:spPr>
            <a:xfrm>
              <a:off x="3166983" y="5003745"/>
              <a:ext cx="902811" cy="483285"/>
            </a:xfrm>
            <a:prstGeom prst="rect">
              <a:avLst/>
            </a:prstGeom>
          </p:spPr>
          <p:txBody>
            <a:bodyPr wrap="none">
              <a:spAutoFit/>
            </a:bodyPr>
            <a:lstStyle/>
            <a:p>
              <a:pPr algn="ctr"/>
              <a:r>
                <a:rPr lang="en-AU" sz="3200" dirty="0">
                  <a:latin typeface="Eras Demi ITC" pitchFamily="34" charset="0"/>
                </a:rPr>
                <a:t>F2F</a:t>
              </a:r>
              <a:endParaRPr lang="en-US" sz="3200" dirty="0">
                <a:latin typeface="Eras Demi ITC" pitchFamily="34" charset="0"/>
              </a:endParaRPr>
            </a:p>
          </p:txBody>
        </p:sp>
      </p:grpSp>
      <p:pic>
        <p:nvPicPr>
          <p:cNvPr id="1026" name="Picture 2" descr="Hasil gambar untuk negotiation icon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436928"/>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42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19672" y="2743200"/>
            <a:ext cx="7067128" cy="1143000"/>
          </a:xfrm>
        </p:spPr>
        <p:txBody>
          <a:bodyPr/>
          <a:lstStyle/>
          <a:p>
            <a:r>
              <a:rPr lang="id-ID" b="0" dirty="0" smtClean="0">
                <a:solidFill>
                  <a:schemeClr val="tx1"/>
                </a:solidFill>
                <a:latin typeface="Arial Black" pitchFamily="34" charset="0"/>
              </a:rPr>
              <a:t>Presentation Design</a:t>
            </a:r>
            <a:endParaRPr lang="id-ID" dirty="0">
              <a:solidFill>
                <a:schemeClr val="tx1"/>
              </a:solidFill>
              <a:latin typeface="Arial Black" pitchFamily="34" charset="0"/>
            </a:endParaRPr>
          </a:p>
        </p:txBody>
      </p:sp>
    </p:spTree>
    <p:extLst>
      <p:ext uri="{BB962C8B-B14F-4D97-AF65-F5344CB8AC3E}">
        <p14:creationId xmlns:p14="http://schemas.microsoft.com/office/powerpoint/2010/main" val="718672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0200" y="914400"/>
            <a:ext cx="3451586" cy="369332"/>
          </a:xfrm>
          <a:prstGeom prst="rect">
            <a:avLst/>
          </a:prstGeom>
          <a:noFill/>
        </p:spPr>
        <p:txBody>
          <a:bodyPr wrap="none" rtlCol="0">
            <a:spAutoFit/>
          </a:bodyPr>
          <a:lstStyle/>
          <a:p>
            <a:r>
              <a:rPr lang="id-ID" b="1" dirty="0" smtClean="0">
                <a:latin typeface="Verdana" pitchFamily="34" charset="0"/>
                <a:ea typeface="Verdana" pitchFamily="34" charset="0"/>
                <a:cs typeface="Verdana" pitchFamily="34" charset="0"/>
              </a:rPr>
              <a:t>Designing a Presentation</a:t>
            </a:r>
            <a:endParaRPr lang="id-ID" b="1" dirty="0">
              <a:latin typeface="Verdana" pitchFamily="34" charset="0"/>
              <a:ea typeface="Verdana" pitchFamily="34" charset="0"/>
              <a:cs typeface="Verdana" pitchFamily="34" charset="0"/>
            </a:endParaRPr>
          </a:p>
        </p:txBody>
      </p:sp>
      <p:sp>
        <p:nvSpPr>
          <p:cNvPr id="4" name="Rectangle 3"/>
          <p:cNvSpPr/>
          <p:nvPr/>
        </p:nvSpPr>
        <p:spPr>
          <a:xfrm>
            <a:off x="1328945" y="1580634"/>
            <a:ext cx="6948641" cy="3785652"/>
          </a:xfrm>
          <a:prstGeom prst="rect">
            <a:avLst/>
          </a:prstGeom>
        </p:spPr>
        <p:txBody>
          <a:bodyPr wrap="square">
            <a:spAutoFit/>
          </a:bodyPr>
          <a:lstStyle/>
          <a:p>
            <a:r>
              <a:rPr lang="en-US" sz="1600" b="1" dirty="0" smtClean="0"/>
              <a:t>Skip </a:t>
            </a:r>
            <a:r>
              <a:rPr lang="en-US" sz="1600" b="1" dirty="0"/>
              <a:t>the Stock </a:t>
            </a:r>
            <a:r>
              <a:rPr lang="en-US" sz="1600" b="1" dirty="0" smtClean="0"/>
              <a:t>Template</a:t>
            </a:r>
            <a:endParaRPr lang="id-ID" sz="1600" b="1" dirty="0" smtClean="0"/>
          </a:p>
          <a:p>
            <a:r>
              <a:rPr lang="en-US" sz="1600" dirty="0"/>
              <a:t>Using the slide themes included in your software is presentation death. They’re overused, boring and usually pretty ugly. Create cleaner presentations by starting with a clean presentation and building from there</a:t>
            </a:r>
            <a:r>
              <a:rPr lang="en-US" sz="1600" dirty="0" smtClean="0"/>
              <a:t>.</a:t>
            </a:r>
            <a:endParaRPr lang="id-ID" sz="1600" dirty="0" smtClean="0"/>
          </a:p>
          <a:p>
            <a:endParaRPr lang="id-ID" sz="1600" b="1" dirty="0" smtClean="0"/>
          </a:p>
          <a:p>
            <a:r>
              <a:rPr lang="en-US" sz="1600" b="1" dirty="0"/>
              <a:t>Don’t Use More than 6 Lines of </a:t>
            </a:r>
            <a:r>
              <a:rPr lang="en-US" sz="1600" b="1" dirty="0" smtClean="0"/>
              <a:t>Text</a:t>
            </a:r>
            <a:endParaRPr lang="id-ID" sz="1600" b="1" dirty="0" smtClean="0"/>
          </a:p>
          <a:p>
            <a:r>
              <a:rPr lang="en-US" sz="1600" dirty="0"/>
              <a:t>Packing too much information into a slide will completely undermine its purpose. Remember: The audience often has to process everything you say while they view the slide</a:t>
            </a:r>
            <a:r>
              <a:rPr lang="en-US" sz="1600" dirty="0" smtClean="0"/>
              <a:t>.</a:t>
            </a:r>
            <a:endParaRPr lang="id-ID" sz="1600" dirty="0" smtClean="0"/>
          </a:p>
          <a:p>
            <a:endParaRPr lang="id-ID" sz="1600" b="1" dirty="0" smtClean="0"/>
          </a:p>
          <a:p>
            <a:r>
              <a:rPr lang="id-ID" sz="1600" b="1" dirty="0" smtClean="0"/>
              <a:t>Ditch </a:t>
            </a:r>
            <a:r>
              <a:rPr lang="id-ID" sz="1600" b="1" dirty="0"/>
              <a:t>the Bullet </a:t>
            </a:r>
            <a:r>
              <a:rPr lang="id-ID" sz="1600" b="1" dirty="0" smtClean="0"/>
              <a:t>Points</a:t>
            </a:r>
          </a:p>
          <a:p>
            <a:r>
              <a:rPr lang="en-US" sz="1600" dirty="0"/>
              <a:t>Too many presentations are bullet point crazy. No one will remember 10 bullet points, but they will remember 10 compelling slides. Use each slide to build your case and incrementally tell your story. (Consider your slides to be an outline for what you’re saying.) Try to share one idea per slide.</a:t>
            </a:r>
            <a:endParaRPr lang="id-ID" sz="1600" dirty="0"/>
          </a:p>
        </p:txBody>
      </p:sp>
    </p:spTree>
    <p:extLst>
      <p:ext uri="{BB962C8B-B14F-4D97-AF65-F5344CB8AC3E}">
        <p14:creationId xmlns:p14="http://schemas.microsoft.com/office/powerpoint/2010/main" val="994908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0200" y="914400"/>
            <a:ext cx="3451586" cy="369332"/>
          </a:xfrm>
          <a:prstGeom prst="rect">
            <a:avLst/>
          </a:prstGeom>
          <a:noFill/>
        </p:spPr>
        <p:txBody>
          <a:bodyPr wrap="none" rtlCol="0">
            <a:spAutoFit/>
          </a:bodyPr>
          <a:lstStyle/>
          <a:p>
            <a:r>
              <a:rPr lang="id-ID" b="1" dirty="0" smtClean="0">
                <a:latin typeface="Verdana" pitchFamily="34" charset="0"/>
                <a:ea typeface="Verdana" pitchFamily="34" charset="0"/>
                <a:cs typeface="Verdana" pitchFamily="34" charset="0"/>
              </a:rPr>
              <a:t>Designing a Presentation</a:t>
            </a:r>
            <a:endParaRPr lang="id-ID" b="1" dirty="0">
              <a:latin typeface="Verdana" pitchFamily="34" charset="0"/>
              <a:ea typeface="Verdana" pitchFamily="34" charset="0"/>
              <a:cs typeface="Verdana" pitchFamily="34" charset="0"/>
            </a:endParaRPr>
          </a:p>
        </p:txBody>
      </p:sp>
      <p:sp>
        <p:nvSpPr>
          <p:cNvPr id="4" name="Rectangle 3"/>
          <p:cNvSpPr/>
          <p:nvPr/>
        </p:nvSpPr>
        <p:spPr>
          <a:xfrm>
            <a:off x="1328945" y="1580634"/>
            <a:ext cx="6948641" cy="3323987"/>
          </a:xfrm>
          <a:prstGeom prst="rect">
            <a:avLst/>
          </a:prstGeom>
        </p:spPr>
        <p:txBody>
          <a:bodyPr wrap="square">
            <a:spAutoFit/>
          </a:bodyPr>
          <a:lstStyle/>
          <a:p>
            <a:r>
              <a:rPr lang="id-ID" sz="1400" b="1" dirty="0"/>
              <a:t>Use Sans Serif </a:t>
            </a:r>
            <a:r>
              <a:rPr lang="id-ID" sz="1400" b="1" dirty="0" smtClean="0"/>
              <a:t>Fonts</a:t>
            </a:r>
          </a:p>
          <a:p>
            <a:r>
              <a:rPr lang="en-US" sz="1400" dirty="0"/>
              <a:t>With typography, go for legibility over fun. While you can use a creative font for a slide title, avoid using it for body text. Instead, stick to clean, </a:t>
            </a:r>
            <a:r>
              <a:rPr lang="en-US" sz="1400" dirty="0">
                <a:hlinkClick r:id="rId2"/>
              </a:rPr>
              <a:t>traditional typefaces</a:t>
            </a:r>
            <a:r>
              <a:rPr lang="en-US" sz="1400" dirty="0"/>
              <a:t> like Helvetica. And if you’re using a dark background, make the text bold for readability</a:t>
            </a:r>
            <a:r>
              <a:rPr lang="en-US" sz="1400" dirty="0" smtClean="0"/>
              <a:t>.</a:t>
            </a:r>
            <a:endParaRPr lang="id-ID" sz="1400" dirty="0" smtClean="0"/>
          </a:p>
          <a:p>
            <a:endParaRPr lang="id-ID" sz="1400" dirty="0"/>
          </a:p>
          <a:p>
            <a:r>
              <a:rPr lang="id-ID" sz="1400" b="1" dirty="0"/>
              <a:t>Size Fonts </a:t>
            </a:r>
            <a:r>
              <a:rPr lang="id-ID" sz="1400" b="1" dirty="0" smtClean="0"/>
              <a:t>Appropriately</a:t>
            </a:r>
          </a:p>
          <a:p>
            <a:r>
              <a:rPr lang="en-US" sz="1400" dirty="0"/>
              <a:t>Chances are you’re designing your presentation on a laptop—and that’s a much different size than the final presentation screen. When sizing your fonts, keep in mind that the text should be large enough to be read by the person in </a:t>
            </a:r>
            <a:r>
              <a:rPr lang="en-US" sz="1400" dirty="0" smtClean="0"/>
              <a:t>the </a:t>
            </a:r>
            <a:r>
              <a:rPr lang="en-US" sz="1400" dirty="0"/>
              <a:t>back of the room</a:t>
            </a:r>
            <a:r>
              <a:rPr lang="en-US" sz="1400" dirty="0" smtClean="0"/>
              <a:t>.</a:t>
            </a:r>
            <a:endParaRPr lang="id-ID" sz="1400" dirty="0" smtClean="0"/>
          </a:p>
          <a:p>
            <a:endParaRPr lang="id-ID" sz="1400" dirty="0"/>
          </a:p>
          <a:p>
            <a:endParaRPr lang="id-ID" sz="1400" dirty="0" smtClean="0"/>
          </a:p>
          <a:p>
            <a:endParaRPr lang="id-ID" sz="1400" dirty="0"/>
          </a:p>
          <a:p>
            <a:endParaRPr lang="id-ID" sz="1400" dirty="0" smtClean="0"/>
          </a:p>
          <a:p>
            <a:endParaRPr lang="id-ID" sz="1400" dirty="0"/>
          </a:p>
          <a:p>
            <a:endParaRPr lang="id-ID" sz="1400" dirty="0" smtClean="0"/>
          </a:p>
        </p:txBody>
      </p:sp>
      <p:pic>
        <p:nvPicPr>
          <p:cNvPr id="2050" name="Picture 2" descr="powerpoint_good_bad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657600"/>
            <a:ext cx="6194786" cy="2277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109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0200" y="914400"/>
            <a:ext cx="3451586" cy="369332"/>
          </a:xfrm>
          <a:prstGeom prst="rect">
            <a:avLst/>
          </a:prstGeom>
          <a:noFill/>
        </p:spPr>
        <p:txBody>
          <a:bodyPr wrap="none" rtlCol="0">
            <a:spAutoFit/>
          </a:bodyPr>
          <a:lstStyle/>
          <a:p>
            <a:r>
              <a:rPr lang="id-ID" b="1" dirty="0" smtClean="0">
                <a:latin typeface="Verdana" pitchFamily="34" charset="0"/>
                <a:ea typeface="Verdana" pitchFamily="34" charset="0"/>
                <a:cs typeface="Verdana" pitchFamily="34" charset="0"/>
              </a:rPr>
              <a:t>Designing a Presentation</a:t>
            </a:r>
            <a:endParaRPr lang="id-ID" b="1" dirty="0">
              <a:latin typeface="Verdana" pitchFamily="34" charset="0"/>
              <a:ea typeface="Verdana" pitchFamily="34" charset="0"/>
              <a:cs typeface="Verdana" pitchFamily="34" charset="0"/>
            </a:endParaRPr>
          </a:p>
        </p:txBody>
      </p:sp>
      <p:sp>
        <p:nvSpPr>
          <p:cNvPr id="4" name="Rectangle 3"/>
          <p:cNvSpPr/>
          <p:nvPr/>
        </p:nvSpPr>
        <p:spPr>
          <a:xfrm>
            <a:off x="1328945" y="1580634"/>
            <a:ext cx="6948641" cy="2246769"/>
          </a:xfrm>
          <a:prstGeom prst="rect">
            <a:avLst/>
          </a:prstGeom>
        </p:spPr>
        <p:txBody>
          <a:bodyPr wrap="square">
            <a:spAutoFit/>
          </a:bodyPr>
          <a:lstStyle/>
          <a:p>
            <a:r>
              <a:rPr lang="en-US" sz="1400" b="1" dirty="0"/>
              <a:t>Maintain a Strong Contrast Between Text and </a:t>
            </a:r>
            <a:r>
              <a:rPr lang="en-US" sz="1400" b="1" dirty="0" smtClean="0"/>
              <a:t>Background</a:t>
            </a:r>
            <a:endParaRPr lang="id-ID" sz="1400" b="1" dirty="0" smtClean="0"/>
          </a:p>
          <a:p>
            <a:r>
              <a:rPr lang="en-US" sz="1400" dirty="0"/>
              <a:t>In order for your message to pop, you need a high level of contrast between your text and the background. If your background image features a lot of variation, portions of your text may not be legible. In that case, a stylish bar of color behind the image can bring the legibility back while adding visual interest</a:t>
            </a:r>
            <a:r>
              <a:rPr lang="en-US" sz="1400" dirty="0" smtClean="0"/>
              <a:t>.</a:t>
            </a:r>
            <a:endParaRPr lang="id-ID" sz="1400" dirty="0" smtClean="0"/>
          </a:p>
          <a:p>
            <a:endParaRPr lang="id-ID" sz="1400" dirty="0"/>
          </a:p>
          <a:p>
            <a:r>
              <a:rPr lang="en-US" sz="1400" b="1" dirty="0"/>
              <a:t>Use No More than 5 </a:t>
            </a:r>
            <a:r>
              <a:rPr lang="en-US" sz="1400" b="1" dirty="0" smtClean="0"/>
              <a:t>Colors</a:t>
            </a:r>
            <a:endParaRPr lang="id-ID" sz="1400" b="1" dirty="0" smtClean="0"/>
          </a:p>
          <a:p>
            <a:r>
              <a:rPr lang="en-US" sz="1400" dirty="0"/>
              <a:t>A harmonious palette can easily enhance the look of your entire presentation. No need for complex gradients or textures here; you can get excellent results with just the right colors. Use a tool like Adobe’s </a:t>
            </a:r>
            <a:r>
              <a:rPr lang="en-US" sz="1400" dirty="0" err="1">
                <a:hlinkClick r:id="rId2"/>
              </a:rPr>
              <a:t>Kuler</a:t>
            </a:r>
            <a:r>
              <a:rPr lang="en-US" sz="1400" dirty="0"/>
              <a:t> or a site like </a:t>
            </a:r>
            <a:r>
              <a:rPr lang="en-US" sz="1400" dirty="0" err="1">
                <a:hlinkClick r:id="rId3"/>
              </a:rPr>
              <a:t>COLOURLovers</a:t>
            </a:r>
            <a:r>
              <a:rPr lang="en-US" sz="1400" dirty="0"/>
              <a:t> to choose a good selection.</a:t>
            </a:r>
            <a:endParaRPr lang="id-ID" sz="1400" dirty="0"/>
          </a:p>
        </p:txBody>
      </p:sp>
      <p:pic>
        <p:nvPicPr>
          <p:cNvPr id="3074" name="Picture 2" descr="powerpoint_good_bad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886200"/>
            <a:ext cx="6218928" cy="2286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109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0200" y="914400"/>
            <a:ext cx="3451586" cy="369332"/>
          </a:xfrm>
          <a:prstGeom prst="rect">
            <a:avLst/>
          </a:prstGeom>
          <a:noFill/>
        </p:spPr>
        <p:txBody>
          <a:bodyPr wrap="none" rtlCol="0">
            <a:spAutoFit/>
          </a:bodyPr>
          <a:lstStyle/>
          <a:p>
            <a:r>
              <a:rPr lang="id-ID" b="1" dirty="0" smtClean="0">
                <a:latin typeface="Verdana" pitchFamily="34" charset="0"/>
                <a:ea typeface="Verdana" pitchFamily="34" charset="0"/>
                <a:cs typeface="Verdana" pitchFamily="34" charset="0"/>
              </a:rPr>
              <a:t>Designing a Presentation</a:t>
            </a:r>
            <a:endParaRPr lang="id-ID" b="1" dirty="0">
              <a:latin typeface="Verdana" pitchFamily="34" charset="0"/>
              <a:ea typeface="Verdana" pitchFamily="34" charset="0"/>
              <a:cs typeface="Verdana" pitchFamily="34" charset="0"/>
            </a:endParaRPr>
          </a:p>
        </p:txBody>
      </p:sp>
      <p:sp>
        <p:nvSpPr>
          <p:cNvPr id="4" name="Rectangle 3"/>
          <p:cNvSpPr/>
          <p:nvPr/>
        </p:nvSpPr>
        <p:spPr>
          <a:xfrm>
            <a:off x="1328945" y="1580634"/>
            <a:ext cx="6948641" cy="738664"/>
          </a:xfrm>
          <a:prstGeom prst="rect">
            <a:avLst/>
          </a:prstGeom>
        </p:spPr>
        <p:txBody>
          <a:bodyPr wrap="square">
            <a:spAutoFit/>
          </a:bodyPr>
          <a:lstStyle/>
          <a:p>
            <a:r>
              <a:rPr lang="en-US" sz="1400" b="1" dirty="0"/>
              <a:t>Use Contrasting Text Colors to Draw </a:t>
            </a:r>
            <a:r>
              <a:rPr lang="en-US" sz="1400" b="1" dirty="0" smtClean="0"/>
              <a:t>Attention</a:t>
            </a:r>
            <a:endParaRPr lang="id-ID" sz="1400" b="1" dirty="0" smtClean="0"/>
          </a:p>
          <a:p>
            <a:r>
              <a:rPr lang="en-US" sz="1400" dirty="0"/>
              <a:t>It’s like bold and italic, but better. Use a single color in your selected palette to emphasize important points in your text. However, make sure not to overdo it.</a:t>
            </a:r>
            <a:endParaRPr lang="id-ID" sz="1400" dirty="0"/>
          </a:p>
        </p:txBody>
      </p:sp>
      <p:pic>
        <p:nvPicPr>
          <p:cNvPr id="4098" name="Picture 2" descr="powerpoint_good_bad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10649"/>
            <a:ext cx="5108065" cy="18779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331759" y="4519136"/>
            <a:ext cx="6948641" cy="954107"/>
          </a:xfrm>
          <a:prstGeom prst="rect">
            <a:avLst/>
          </a:prstGeom>
        </p:spPr>
        <p:txBody>
          <a:bodyPr wrap="square">
            <a:spAutoFit/>
          </a:bodyPr>
          <a:lstStyle/>
          <a:p>
            <a:r>
              <a:rPr lang="id-ID" sz="1400" b="1" dirty="0"/>
              <a:t>Use Single </a:t>
            </a:r>
            <a:r>
              <a:rPr lang="id-ID" sz="1400" b="1" dirty="0" smtClean="0"/>
              <a:t>Images</a:t>
            </a:r>
          </a:p>
          <a:p>
            <a:r>
              <a:rPr lang="en-US" sz="1400" dirty="0"/>
              <a:t>Images help make your presentation more visual, but don’t get carried away with too many on one slide. It’s a presentation, not a photo album. Limit your designs to a single image with simple or no text.</a:t>
            </a:r>
            <a:endParaRPr lang="id-ID" sz="1400" dirty="0"/>
          </a:p>
        </p:txBody>
      </p:sp>
    </p:spTree>
    <p:extLst>
      <p:ext uri="{BB962C8B-B14F-4D97-AF65-F5344CB8AC3E}">
        <p14:creationId xmlns:p14="http://schemas.microsoft.com/office/powerpoint/2010/main" val="1513250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0200" y="914400"/>
            <a:ext cx="3451586" cy="369332"/>
          </a:xfrm>
          <a:prstGeom prst="rect">
            <a:avLst/>
          </a:prstGeom>
          <a:noFill/>
        </p:spPr>
        <p:txBody>
          <a:bodyPr wrap="none" rtlCol="0">
            <a:spAutoFit/>
          </a:bodyPr>
          <a:lstStyle/>
          <a:p>
            <a:r>
              <a:rPr lang="id-ID" b="1" dirty="0" smtClean="0">
                <a:latin typeface="Verdana" pitchFamily="34" charset="0"/>
                <a:ea typeface="Verdana" pitchFamily="34" charset="0"/>
                <a:cs typeface="Verdana" pitchFamily="34" charset="0"/>
              </a:rPr>
              <a:t>Designing a Presentation</a:t>
            </a:r>
            <a:endParaRPr lang="id-ID" b="1" dirty="0">
              <a:latin typeface="Verdana" pitchFamily="34" charset="0"/>
              <a:ea typeface="Verdana" pitchFamily="34" charset="0"/>
              <a:cs typeface="Verdana" pitchFamily="34" charset="0"/>
            </a:endParaRPr>
          </a:p>
        </p:txBody>
      </p:sp>
      <p:sp>
        <p:nvSpPr>
          <p:cNvPr id="6" name="Rectangle 5"/>
          <p:cNvSpPr/>
          <p:nvPr/>
        </p:nvSpPr>
        <p:spPr>
          <a:xfrm>
            <a:off x="1357159" y="1603970"/>
            <a:ext cx="6948641" cy="954107"/>
          </a:xfrm>
          <a:prstGeom prst="rect">
            <a:avLst/>
          </a:prstGeom>
        </p:spPr>
        <p:txBody>
          <a:bodyPr wrap="square">
            <a:spAutoFit/>
          </a:bodyPr>
          <a:lstStyle/>
          <a:p>
            <a:r>
              <a:rPr lang="en-US" sz="1400" b="1" dirty="0"/>
              <a:t>Use Visuals to Increase Emotional </a:t>
            </a:r>
            <a:r>
              <a:rPr lang="en-US" sz="1400" b="1" dirty="0" smtClean="0"/>
              <a:t>Appeal</a:t>
            </a:r>
            <a:endParaRPr lang="id-ID" sz="1400" b="1" dirty="0" smtClean="0"/>
          </a:p>
          <a:p>
            <a:r>
              <a:rPr lang="en-US" sz="1400" dirty="0"/>
              <a:t>Visuals are there to help support your message; they can enhance comprehension, retention and elicit an emotional response that increases impact. Use powerful visuals to get your point across.</a:t>
            </a:r>
            <a:endParaRPr lang="id-ID" sz="1400" dirty="0"/>
          </a:p>
        </p:txBody>
      </p:sp>
      <p:pic>
        <p:nvPicPr>
          <p:cNvPr id="5122" name="Picture 2" descr="Presentation Design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688144"/>
            <a:ext cx="5745879" cy="21124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358900" y="4989493"/>
            <a:ext cx="6948641" cy="738664"/>
          </a:xfrm>
          <a:prstGeom prst="rect">
            <a:avLst/>
          </a:prstGeom>
        </p:spPr>
        <p:txBody>
          <a:bodyPr wrap="square">
            <a:spAutoFit/>
          </a:bodyPr>
          <a:lstStyle/>
          <a:p>
            <a:r>
              <a:rPr lang="id-ID" sz="1400" b="1" dirty="0"/>
              <a:t>Freeze the </a:t>
            </a:r>
            <a:r>
              <a:rPr lang="id-ID" sz="1400" b="1" dirty="0" smtClean="0"/>
              <a:t>Transitions</a:t>
            </a:r>
          </a:p>
          <a:p>
            <a:r>
              <a:rPr lang="en-US" sz="1400" dirty="0"/>
              <a:t>Finally, there are plenty of clever transitions built into today’s presentation software, but most quality presentations eschew any distracting transitions.</a:t>
            </a:r>
            <a:endParaRPr lang="id-ID" sz="1400" dirty="0"/>
          </a:p>
        </p:txBody>
      </p:sp>
    </p:spTree>
    <p:extLst>
      <p:ext uri="{BB962C8B-B14F-4D97-AF65-F5344CB8AC3E}">
        <p14:creationId xmlns:p14="http://schemas.microsoft.com/office/powerpoint/2010/main" val="3987209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19672" y="2743200"/>
            <a:ext cx="7067128" cy="1143000"/>
          </a:xfrm>
        </p:spPr>
        <p:txBody>
          <a:bodyPr/>
          <a:lstStyle/>
          <a:p>
            <a:r>
              <a:rPr lang="id-ID" b="0" dirty="0" smtClean="0">
                <a:solidFill>
                  <a:schemeClr val="tx1"/>
                </a:solidFill>
                <a:latin typeface="Arial Black" pitchFamily="34" charset="0"/>
              </a:rPr>
              <a:t>Negotiation Skill</a:t>
            </a:r>
            <a:endParaRPr lang="id-ID" dirty="0">
              <a:solidFill>
                <a:schemeClr val="tx1"/>
              </a:solidFill>
              <a:latin typeface="Arial Black" pitchFamily="34" charset="0"/>
            </a:endParaRPr>
          </a:p>
        </p:txBody>
      </p:sp>
    </p:spTree>
    <p:extLst>
      <p:ext uri="{BB962C8B-B14F-4D97-AF65-F5344CB8AC3E}">
        <p14:creationId xmlns:p14="http://schemas.microsoft.com/office/powerpoint/2010/main" val="2438525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38800" y="762000"/>
            <a:ext cx="2988319" cy="646331"/>
          </a:xfrm>
          <a:prstGeom prst="rect">
            <a:avLst/>
          </a:prstGeom>
          <a:noFill/>
        </p:spPr>
        <p:txBody>
          <a:bodyPr wrap="none" rtlCol="0">
            <a:spAutoFit/>
          </a:bodyPr>
          <a:lstStyle/>
          <a:p>
            <a:pPr algn="r"/>
            <a:r>
              <a:rPr lang="id-ID" b="1" dirty="0" smtClean="0">
                <a:latin typeface="Verdana" pitchFamily="34" charset="0"/>
                <a:ea typeface="Verdana" pitchFamily="34" charset="0"/>
                <a:cs typeface="Verdana" pitchFamily="34" charset="0"/>
              </a:rPr>
              <a:t>Why Negotiation Skill</a:t>
            </a:r>
          </a:p>
          <a:p>
            <a:pPr algn="r"/>
            <a:r>
              <a:rPr lang="id-ID" b="1" dirty="0" smtClean="0">
                <a:latin typeface="Verdana" pitchFamily="34" charset="0"/>
                <a:ea typeface="Verdana" pitchFamily="34" charset="0"/>
                <a:cs typeface="Verdana" pitchFamily="34" charset="0"/>
              </a:rPr>
              <a:t>is important?</a:t>
            </a:r>
            <a:endParaRPr lang="id-ID" b="1" dirty="0">
              <a:latin typeface="Verdana" pitchFamily="34" charset="0"/>
              <a:ea typeface="Verdana" pitchFamily="34" charset="0"/>
              <a:cs typeface="Verdana" pitchFamily="34" charset="0"/>
            </a:endParaRPr>
          </a:p>
        </p:txBody>
      </p:sp>
      <p:sp>
        <p:nvSpPr>
          <p:cNvPr id="3" name="Rectangle 2"/>
          <p:cNvSpPr/>
          <p:nvPr/>
        </p:nvSpPr>
        <p:spPr>
          <a:xfrm>
            <a:off x="1981200" y="1862078"/>
            <a:ext cx="6553200" cy="3139321"/>
          </a:xfrm>
          <a:prstGeom prst="rect">
            <a:avLst/>
          </a:prstGeom>
        </p:spPr>
        <p:txBody>
          <a:bodyPr wrap="square">
            <a:spAutoFit/>
          </a:bodyPr>
          <a:lstStyle/>
          <a:p>
            <a:pPr fontAlgn="base"/>
            <a:r>
              <a:rPr lang="en-US" b="1" i="1" dirty="0"/>
              <a:t>Why does negotiation matter? </a:t>
            </a:r>
            <a:endParaRPr lang="id-ID" b="1" i="1" dirty="0" smtClean="0"/>
          </a:p>
          <a:p>
            <a:pPr fontAlgn="base"/>
            <a:r>
              <a:rPr lang="en-US" dirty="0" smtClean="0"/>
              <a:t>Quite </a:t>
            </a:r>
            <a:r>
              <a:rPr lang="en-US" dirty="0"/>
              <a:t>simply, the world would be a much angrier and more dissatisfied place without it, and we'd achieve very little in life due to constant conflict and misunderstanding</a:t>
            </a:r>
            <a:r>
              <a:rPr lang="en-US" dirty="0" smtClean="0"/>
              <a:t>.</a:t>
            </a:r>
            <a:endParaRPr lang="id-ID" dirty="0" smtClean="0"/>
          </a:p>
          <a:p>
            <a:pPr fontAlgn="base"/>
            <a:endParaRPr lang="en-US" dirty="0"/>
          </a:p>
          <a:p>
            <a:pPr fontAlgn="base"/>
            <a:r>
              <a:rPr lang="en-US" i="1" dirty="0"/>
              <a:t>A good negotiator finds a mutually acceptable way forward, instead of being at loggerheads with people who hold different views or who are working toward different goals. He or she will skillfully close a deal, agree a new training plan, set a schedule, or fine-tune processes. Good negotiation leads to better working practices, and increased satisfaction in the workplace and in life in general.</a:t>
            </a:r>
          </a:p>
        </p:txBody>
      </p:sp>
    </p:spTree>
    <p:extLst>
      <p:ext uri="{BB962C8B-B14F-4D97-AF65-F5344CB8AC3E}">
        <p14:creationId xmlns:p14="http://schemas.microsoft.com/office/powerpoint/2010/main" val="3671505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26966" y="762000"/>
            <a:ext cx="2900153" cy="369332"/>
          </a:xfrm>
          <a:prstGeom prst="rect">
            <a:avLst/>
          </a:prstGeom>
          <a:noFill/>
        </p:spPr>
        <p:txBody>
          <a:bodyPr wrap="none" rtlCol="0">
            <a:spAutoFit/>
          </a:bodyPr>
          <a:lstStyle/>
          <a:p>
            <a:pPr algn="r"/>
            <a:r>
              <a:rPr lang="id-ID" b="1" dirty="0" smtClean="0">
                <a:latin typeface="Verdana" pitchFamily="34" charset="0"/>
                <a:ea typeface="Verdana" pitchFamily="34" charset="0"/>
                <a:cs typeface="Verdana" pitchFamily="34" charset="0"/>
              </a:rPr>
              <a:t>What is Negotiation?</a:t>
            </a:r>
            <a:endParaRPr lang="id-ID" b="1" dirty="0">
              <a:latin typeface="Verdana" pitchFamily="34" charset="0"/>
              <a:ea typeface="Verdana" pitchFamily="34" charset="0"/>
              <a:cs typeface="Verdana" pitchFamily="34" charset="0"/>
            </a:endParaRPr>
          </a:p>
        </p:txBody>
      </p:sp>
      <p:sp>
        <p:nvSpPr>
          <p:cNvPr id="6" name="Rectangle 5"/>
          <p:cNvSpPr/>
          <p:nvPr/>
        </p:nvSpPr>
        <p:spPr>
          <a:xfrm>
            <a:off x="1752600" y="1676400"/>
            <a:ext cx="6629400" cy="3416320"/>
          </a:xfrm>
          <a:prstGeom prst="rect">
            <a:avLst/>
          </a:prstGeom>
        </p:spPr>
        <p:txBody>
          <a:bodyPr wrap="square">
            <a:spAutoFit/>
          </a:bodyPr>
          <a:lstStyle/>
          <a:p>
            <a:pPr algn="ctr" fontAlgn="base"/>
            <a:r>
              <a:rPr lang="id-ID" i="1" dirty="0" smtClean="0"/>
              <a:t>“</a:t>
            </a:r>
            <a:r>
              <a:rPr lang="en-US" i="1" dirty="0" smtClean="0"/>
              <a:t>You </a:t>
            </a:r>
            <a:r>
              <a:rPr lang="en-US" i="1" dirty="0"/>
              <a:t>have negotiated successfully when you navigate through, or prevent, conflict, achieve an acceptable solution to a mutual problem, and agree follow-up actions that both sides are willing to implement. Ideally, you will achieve your own goals as a result, but often you will have to compromise</a:t>
            </a:r>
            <a:r>
              <a:rPr lang="en-US" i="1" dirty="0" smtClean="0"/>
              <a:t>.</a:t>
            </a:r>
            <a:r>
              <a:rPr lang="id-ID" i="1" dirty="0" smtClean="0"/>
              <a:t>”</a:t>
            </a:r>
          </a:p>
          <a:p>
            <a:pPr algn="ctr" fontAlgn="base"/>
            <a:endParaRPr lang="id-ID" i="1" dirty="0"/>
          </a:p>
          <a:p>
            <a:pPr fontAlgn="base"/>
            <a:endParaRPr lang="id-ID" dirty="0" smtClean="0"/>
          </a:p>
          <a:p>
            <a:pPr fontAlgn="base"/>
            <a:r>
              <a:rPr lang="en-US" dirty="0"/>
              <a:t>An important point to remember is that negotiation isn't limited to "big decisions." Whether you're discussing a potential </a:t>
            </a:r>
            <a:r>
              <a:rPr lang="en-US" b="1" dirty="0">
                <a:hlinkClick r:id="rId2"/>
              </a:rPr>
              <a:t>pay raise</a:t>
            </a:r>
            <a:r>
              <a:rPr lang="en-US" dirty="0"/>
              <a:t> </a:t>
            </a:r>
            <a:r>
              <a:rPr lang="en-US" dirty="0"/>
              <a:t> for a team member, </a:t>
            </a:r>
            <a:r>
              <a:rPr lang="en-US" b="1" dirty="0">
                <a:hlinkClick r:id="rId3"/>
              </a:rPr>
              <a:t>saying "no"</a:t>
            </a:r>
            <a:r>
              <a:rPr lang="en-US" dirty="0"/>
              <a:t> </a:t>
            </a:r>
            <a:r>
              <a:rPr lang="en-US" dirty="0"/>
              <a:t> to a task from a co-worker, or even choosing a Friday-night takeout with the family, you can use negotiation skills several times a day, for challenges large and small.</a:t>
            </a:r>
          </a:p>
        </p:txBody>
      </p:sp>
    </p:spTree>
    <p:extLst>
      <p:ext uri="{BB962C8B-B14F-4D97-AF65-F5344CB8AC3E}">
        <p14:creationId xmlns:p14="http://schemas.microsoft.com/office/powerpoint/2010/main" val="4240246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3038" y="762000"/>
            <a:ext cx="1794081" cy="646331"/>
          </a:xfrm>
          <a:prstGeom prst="rect">
            <a:avLst/>
          </a:prstGeom>
          <a:noFill/>
        </p:spPr>
        <p:txBody>
          <a:bodyPr wrap="none" rtlCol="0">
            <a:spAutoFit/>
          </a:bodyPr>
          <a:lstStyle/>
          <a:p>
            <a:pPr algn="r"/>
            <a:r>
              <a:rPr lang="id-ID" b="1" dirty="0" smtClean="0">
                <a:latin typeface="Verdana" pitchFamily="34" charset="0"/>
                <a:ea typeface="Verdana" pitchFamily="34" charset="0"/>
                <a:cs typeface="Verdana" pitchFamily="34" charset="0"/>
              </a:rPr>
              <a:t>Negotiation:</a:t>
            </a:r>
          </a:p>
          <a:p>
            <a:pPr algn="r"/>
            <a:r>
              <a:rPr lang="id-ID" b="1" dirty="0" smtClean="0">
                <a:latin typeface="Verdana" pitchFamily="34" charset="0"/>
                <a:ea typeface="Verdana" pitchFamily="34" charset="0"/>
                <a:cs typeface="Verdana" pitchFamily="34" charset="0"/>
              </a:rPr>
              <a:t>Preparation</a:t>
            </a:r>
            <a:endParaRPr lang="id-ID" b="1" dirty="0">
              <a:latin typeface="Verdana" pitchFamily="34" charset="0"/>
              <a:ea typeface="Verdana" pitchFamily="34" charset="0"/>
              <a:cs typeface="Verdana" pitchFamily="34" charset="0"/>
            </a:endParaRPr>
          </a:p>
        </p:txBody>
      </p:sp>
      <p:sp>
        <p:nvSpPr>
          <p:cNvPr id="4" name="Rectangle 3"/>
          <p:cNvSpPr/>
          <p:nvPr/>
        </p:nvSpPr>
        <p:spPr>
          <a:xfrm>
            <a:off x="1219200" y="1676400"/>
            <a:ext cx="7239000" cy="4031873"/>
          </a:xfrm>
          <a:prstGeom prst="rect">
            <a:avLst/>
          </a:prstGeom>
        </p:spPr>
        <p:txBody>
          <a:bodyPr wrap="square">
            <a:spAutoFit/>
          </a:bodyPr>
          <a:lstStyle/>
          <a:p>
            <a:pPr fontAlgn="base"/>
            <a:r>
              <a:rPr lang="id-ID" sz="1600" b="1" i="1" dirty="0" smtClean="0"/>
              <a:t>Things that should be prepared are:</a:t>
            </a:r>
            <a:endParaRPr lang="en-US" sz="1600" b="1" i="1" dirty="0"/>
          </a:p>
          <a:p>
            <a:pPr fontAlgn="base"/>
            <a:r>
              <a:rPr lang="en-US" sz="1600" b="1" dirty="0"/>
              <a:t>Goals</a:t>
            </a:r>
            <a:r>
              <a:rPr lang="en-US" sz="1600" dirty="0"/>
              <a:t> – what are you trying to achieve during the negotiation? And what do you think the other person's goals are?</a:t>
            </a:r>
          </a:p>
          <a:p>
            <a:pPr fontAlgn="base"/>
            <a:r>
              <a:rPr lang="en-US" sz="1600" b="1" dirty="0"/>
              <a:t>Trades</a:t>
            </a:r>
            <a:r>
              <a:rPr lang="en-US" sz="1600" dirty="0"/>
              <a:t> – what might you be able to give away or ask for? What can the other party offer you?</a:t>
            </a:r>
          </a:p>
          <a:p>
            <a:pPr fontAlgn="base"/>
            <a:r>
              <a:rPr lang="en-US" sz="1600" b="1" dirty="0"/>
              <a:t>Alternatives</a:t>
            </a:r>
            <a:r>
              <a:rPr lang="en-US" sz="1600" dirty="0"/>
              <a:t> – if you really can't achieve your goals, what would be your best alternative to a negotiated agreement (BATNA)? Your position will be more secure if you have a number of options, so it's worth putting a lot of time into this.</a:t>
            </a:r>
          </a:p>
          <a:p>
            <a:pPr fontAlgn="base"/>
            <a:r>
              <a:rPr lang="en-US" sz="1600" b="1" dirty="0"/>
              <a:t>Relationships</a:t>
            </a:r>
            <a:r>
              <a:rPr lang="en-US" sz="1600" dirty="0"/>
              <a:t> – how have negotiations with the other party worked out in the past? What kind of relationship do you want with him in the future?</a:t>
            </a:r>
          </a:p>
          <a:p>
            <a:pPr fontAlgn="base"/>
            <a:r>
              <a:rPr lang="en-US" sz="1600" b="1" dirty="0"/>
              <a:t>Expected outcomes</a:t>
            </a:r>
            <a:r>
              <a:rPr lang="en-US" sz="1600" dirty="0"/>
              <a:t> – what precedents have been set? Based on those and on your current knowledge, what seems to be the most likely outcome?</a:t>
            </a:r>
          </a:p>
          <a:p>
            <a:pPr fontAlgn="base"/>
            <a:r>
              <a:rPr lang="en-US" sz="1600" b="1" dirty="0"/>
              <a:t>Consequences</a:t>
            </a:r>
            <a:r>
              <a:rPr lang="en-US" sz="1600" dirty="0"/>
              <a:t> – is this a big, one-off deal or one of many small negotiations? What do you and the other party stand to gain or lose?</a:t>
            </a:r>
          </a:p>
          <a:p>
            <a:pPr fontAlgn="base"/>
            <a:r>
              <a:rPr lang="en-US" sz="1600" b="1" dirty="0"/>
              <a:t>Power</a:t>
            </a:r>
            <a:r>
              <a:rPr lang="en-US" sz="1600" dirty="0"/>
              <a:t> – who holds the power? How will this affect the negotiation?</a:t>
            </a:r>
          </a:p>
          <a:p>
            <a:pPr fontAlgn="base"/>
            <a:r>
              <a:rPr lang="en-US" sz="1600" b="1" dirty="0"/>
              <a:t>Solutions</a:t>
            </a:r>
            <a:r>
              <a:rPr lang="en-US" sz="1600" dirty="0"/>
              <a:t> – what do you now consider to be a fair outcome?</a:t>
            </a:r>
          </a:p>
        </p:txBody>
      </p:sp>
    </p:spTree>
    <p:extLst>
      <p:ext uri="{BB962C8B-B14F-4D97-AF65-F5344CB8AC3E}">
        <p14:creationId xmlns:p14="http://schemas.microsoft.com/office/powerpoint/2010/main" val="3395478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04339" y="1600200"/>
            <a:ext cx="6837114" cy="792088"/>
          </a:xfrm>
        </p:spPr>
        <p:txBody>
          <a:bodyPr>
            <a:noAutofit/>
          </a:bodyPr>
          <a:lstStyle/>
          <a:p>
            <a:pPr marL="723900" indent="-723900"/>
            <a:r>
              <a:rPr lang="en-US" sz="2000" b="0" dirty="0">
                <a:solidFill>
                  <a:schemeClr val="tx1"/>
                </a:solidFill>
                <a:latin typeface="+mj-lt"/>
              </a:rPr>
              <a:t>LO 1 : Identify </a:t>
            </a:r>
            <a:r>
              <a:rPr lang="en-US" sz="2000" b="0" dirty="0" smtClean="0">
                <a:solidFill>
                  <a:schemeClr val="tx1"/>
                </a:solidFill>
                <a:latin typeface="+mj-lt"/>
              </a:rPr>
              <a:t>t</a:t>
            </a:r>
            <a:r>
              <a:rPr lang="id-ID" sz="2000" b="0" dirty="0" smtClean="0">
                <a:solidFill>
                  <a:schemeClr val="tx1"/>
                </a:solidFill>
                <a:latin typeface="+mj-lt"/>
              </a:rPr>
              <a:t>he innovative business idea</a:t>
            </a:r>
            <a:endParaRPr lang="id-ID" sz="2000" dirty="0">
              <a:solidFill>
                <a:schemeClr val="tx1"/>
              </a:solidFill>
              <a:latin typeface="+mj-lt"/>
            </a:endParaRPr>
          </a:p>
        </p:txBody>
      </p:sp>
      <p:sp>
        <p:nvSpPr>
          <p:cNvPr id="7" name="TextBox 6"/>
          <p:cNvSpPr txBox="1"/>
          <p:nvPr/>
        </p:nvSpPr>
        <p:spPr>
          <a:xfrm>
            <a:off x="3243723" y="914400"/>
            <a:ext cx="3558346" cy="461665"/>
          </a:xfrm>
          <a:prstGeom prst="rect">
            <a:avLst/>
          </a:prstGeom>
          <a:noFill/>
        </p:spPr>
        <p:txBody>
          <a:bodyPr wrap="none" rtlCol="0">
            <a:spAutoFit/>
          </a:bodyPr>
          <a:lstStyle/>
          <a:p>
            <a:r>
              <a:rPr lang="en-US" sz="2400" b="1" dirty="0" smtClean="0">
                <a:latin typeface="Arial Black" pitchFamily="34" charset="0"/>
              </a:rPr>
              <a:t>Learning Objectives</a:t>
            </a:r>
          </a:p>
        </p:txBody>
      </p:sp>
      <p:sp>
        <p:nvSpPr>
          <p:cNvPr id="8" name="Title 1"/>
          <p:cNvSpPr txBox="1">
            <a:spLocks/>
          </p:cNvSpPr>
          <p:nvPr/>
        </p:nvSpPr>
        <p:spPr>
          <a:xfrm>
            <a:off x="1612900" y="2082800"/>
            <a:ext cx="6837114" cy="792088"/>
          </a:xfrm>
          <a:prstGeom prst="rect">
            <a:avLst/>
          </a:prstGeom>
        </p:spPr>
        <p:txBody>
          <a:bodyPr vert="horz" lIns="91440" tIns="45720" rIns="91440" bIns="45720" rtlCol="0" anchor="ctr">
            <a:noAutofit/>
          </a:bodyPr>
          <a:lstStyle>
            <a:lvl1pPr algn="l" defTabSz="914400" rtl="0" eaLnBrk="1" latinLnBrk="0" hangingPunct="1">
              <a:spcBef>
                <a:spcPct val="0"/>
              </a:spcBef>
              <a:buNone/>
              <a:defRPr sz="3000" b="1" kern="1200">
                <a:solidFill>
                  <a:srgbClr val="0079B8"/>
                </a:solidFill>
                <a:latin typeface="Open Sans"/>
                <a:ea typeface="+mj-ea"/>
                <a:cs typeface="+mj-cs"/>
              </a:defRPr>
            </a:lvl1pPr>
          </a:lstStyle>
          <a:p>
            <a:pPr marL="723900" indent="-723900"/>
            <a:r>
              <a:rPr lang="en-US" sz="2000" b="0" dirty="0" smtClean="0">
                <a:solidFill>
                  <a:schemeClr val="tx1"/>
                </a:solidFill>
                <a:latin typeface="+mj-lt"/>
              </a:rPr>
              <a:t>LO </a:t>
            </a:r>
            <a:r>
              <a:rPr lang="id-ID" sz="2000" b="0" dirty="0" smtClean="0">
                <a:solidFill>
                  <a:schemeClr val="tx1"/>
                </a:solidFill>
                <a:latin typeface="+mj-lt"/>
              </a:rPr>
              <a:t>2</a:t>
            </a:r>
            <a:r>
              <a:rPr lang="en-US" sz="2000" b="0" dirty="0" smtClean="0">
                <a:solidFill>
                  <a:schemeClr val="tx1"/>
                </a:solidFill>
                <a:latin typeface="+mj-lt"/>
              </a:rPr>
              <a:t> : </a:t>
            </a:r>
            <a:r>
              <a:rPr lang="id-ID" sz="2000" b="0" dirty="0" smtClean="0">
                <a:solidFill>
                  <a:schemeClr val="tx1"/>
                </a:solidFill>
                <a:latin typeface="+mj-lt"/>
              </a:rPr>
              <a:t>Describe the value proposition of the created business idea</a:t>
            </a:r>
            <a:endParaRPr lang="id-ID" sz="2000" dirty="0">
              <a:solidFill>
                <a:schemeClr val="tx1"/>
              </a:solidFill>
              <a:latin typeface="+mj-lt"/>
            </a:endParaRPr>
          </a:p>
        </p:txBody>
      </p:sp>
    </p:spTree>
    <p:extLst>
      <p:ext uri="{BB962C8B-B14F-4D97-AF65-F5344CB8AC3E}">
        <p14:creationId xmlns:p14="http://schemas.microsoft.com/office/powerpoint/2010/main" val="267630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3038" y="762000"/>
            <a:ext cx="1794081" cy="646331"/>
          </a:xfrm>
          <a:prstGeom prst="rect">
            <a:avLst/>
          </a:prstGeom>
          <a:noFill/>
        </p:spPr>
        <p:txBody>
          <a:bodyPr wrap="none" rtlCol="0">
            <a:spAutoFit/>
          </a:bodyPr>
          <a:lstStyle/>
          <a:p>
            <a:pPr algn="r"/>
            <a:r>
              <a:rPr lang="id-ID" b="1" dirty="0" smtClean="0">
                <a:latin typeface="Verdana" pitchFamily="34" charset="0"/>
                <a:ea typeface="Verdana" pitchFamily="34" charset="0"/>
                <a:cs typeface="Verdana" pitchFamily="34" charset="0"/>
              </a:rPr>
              <a:t>Negotiation:</a:t>
            </a:r>
          </a:p>
          <a:p>
            <a:pPr algn="r"/>
            <a:r>
              <a:rPr lang="id-ID" b="1" dirty="0" smtClean="0">
                <a:latin typeface="Verdana" pitchFamily="34" charset="0"/>
                <a:ea typeface="Verdana" pitchFamily="34" charset="0"/>
                <a:cs typeface="Verdana" pitchFamily="34" charset="0"/>
              </a:rPr>
              <a:t>Negotiate!</a:t>
            </a:r>
            <a:endParaRPr lang="id-ID" b="1" dirty="0">
              <a:latin typeface="Verdana" pitchFamily="34" charset="0"/>
              <a:ea typeface="Verdana" pitchFamily="34" charset="0"/>
              <a:cs typeface="Verdana" pitchFamily="34" charset="0"/>
            </a:endParaRPr>
          </a:p>
        </p:txBody>
      </p:sp>
      <p:sp>
        <p:nvSpPr>
          <p:cNvPr id="3" name="Rectangle 2"/>
          <p:cNvSpPr/>
          <p:nvPr/>
        </p:nvSpPr>
        <p:spPr>
          <a:xfrm>
            <a:off x="2273300" y="2362200"/>
            <a:ext cx="4572000" cy="2031325"/>
          </a:xfrm>
          <a:prstGeom prst="rect">
            <a:avLst/>
          </a:prstGeom>
        </p:spPr>
        <p:txBody>
          <a:bodyPr>
            <a:spAutoFit/>
          </a:bodyPr>
          <a:lstStyle/>
          <a:p>
            <a:pPr fontAlgn="base"/>
            <a:r>
              <a:rPr lang="id-ID" b="1" i="1" dirty="0" smtClean="0"/>
              <a:t>TIPS in the NEGOTIATION PROCESS</a:t>
            </a:r>
          </a:p>
          <a:p>
            <a:pPr marL="285750" indent="-285750" fontAlgn="base">
              <a:buFont typeface="Wingdings" pitchFamily="2" charset="2"/>
              <a:buChar char="ü"/>
            </a:pPr>
            <a:r>
              <a:rPr lang="en-US" dirty="0" smtClean="0"/>
              <a:t>Treat </a:t>
            </a:r>
            <a:r>
              <a:rPr lang="en-US" dirty="0"/>
              <a:t>the other person with respect.</a:t>
            </a:r>
          </a:p>
          <a:p>
            <a:pPr marL="285750" indent="-285750" fontAlgn="base">
              <a:buFont typeface="Wingdings" pitchFamily="2" charset="2"/>
              <a:buChar char="ü"/>
            </a:pPr>
            <a:r>
              <a:rPr lang="en-US" dirty="0"/>
              <a:t>Separate the person from the problem.</a:t>
            </a:r>
          </a:p>
          <a:p>
            <a:pPr marL="285750" indent="-285750" fontAlgn="base">
              <a:buFont typeface="Wingdings" pitchFamily="2" charset="2"/>
              <a:buChar char="ü"/>
            </a:pPr>
            <a:r>
              <a:rPr lang="en-US" dirty="0"/>
              <a:t>Understand her point of view.</a:t>
            </a:r>
          </a:p>
          <a:p>
            <a:pPr marL="285750" indent="-285750" fontAlgn="base">
              <a:buFont typeface="Wingdings" pitchFamily="2" charset="2"/>
              <a:buChar char="ü"/>
            </a:pPr>
            <a:r>
              <a:rPr lang="en-US" dirty="0"/>
              <a:t>Listen first, talk second.</a:t>
            </a:r>
          </a:p>
          <a:p>
            <a:pPr marL="285750" indent="-285750" fontAlgn="base">
              <a:buFont typeface="Wingdings" pitchFamily="2" charset="2"/>
              <a:buChar char="ü"/>
            </a:pPr>
            <a:r>
              <a:rPr lang="en-US" dirty="0"/>
              <a:t>Stick to the facts.</a:t>
            </a:r>
          </a:p>
          <a:p>
            <a:pPr marL="285750" indent="-285750" fontAlgn="base">
              <a:buFont typeface="Wingdings" pitchFamily="2" charset="2"/>
              <a:buChar char="ü"/>
            </a:pPr>
            <a:r>
              <a:rPr lang="en-US" dirty="0"/>
              <a:t>Explore options together.</a:t>
            </a:r>
          </a:p>
        </p:txBody>
      </p:sp>
    </p:spTree>
    <p:extLst>
      <p:ext uri="{BB962C8B-B14F-4D97-AF65-F5344CB8AC3E}">
        <p14:creationId xmlns:p14="http://schemas.microsoft.com/office/powerpoint/2010/main" val="23695023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3038" y="762000"/>
            <a:ext cx="1794081" cy="646331"/>
          </a:xfrm>
          <a:prstGeom prst="rect">
            <a:avLst/>
          </a:prstGeom>
          <a:noFill/>
        </p:spPr>
        <p:txBody>
          <a:bodyPr wrap="none" rtlCol="0">
            <a:spAutoFit/>
          </a:bodyPr>
          <a:lstStyle/>
          <a:p>
            <a:pPr algn="r"/>
            <a:r>
              <a:rPr lang="id-ID" b="1" dirty="0" smtClean="0">
                <a:latin typeface="Verdana" pitchFamily="34" charset="0"/>
                <a:ea typeface="Verdana" pitchFamily="34" charset="0"/>
                <a:cs typeface="Verdana" pitchFamily="34" charset="0"/>
              </a:rPr>
              <a:t>Negotiation:</a:t>
            </a:r>
          </a:p>
          <a:p>
            <a:pPr algn="r"/>
            <a:r>
              <a:rPr lang="id-ID" b="1" dirty="0" smtClean="0">
                <a:latin typeface="Verdana" pitchFamily="34" charset="0"/>
                <a:ea typeface="Verdana" pitchFamily="34" charset="0"/>
                <a:cs typeface="Verdana" pitchFamily="34" charset="0"/>
              </a:rPr>
              <a:t>Negotiate!</a:t>
            </a:r>
            <a:endParaRPr lang="id-ID" b="1" dirty="0">
              <a:latin typeface="Verdana" pitchFamily="34" charset="0"/>
              <a:ea typeface="Verdana" pitchFamily="34" charset="0"/>
              <a:cs typeface="Verdana" pitchFamily="34" charset="0"/>
            </a:endParaRPr>
          </a:p>
        </p:txBody>
      </p:sp>
      <p:sp>
        <p:nvSpPr>
          <p:cNvPr id="4" name="Rectangle 3"/>
          <p:cNvSpPr/>
          <p:nvPr/>
        </p:nvSpPr>
        <p:spPr>
          <a:xfrm>
            <a:off x="1371601" y="1752600"/>
            <a:ext cx="7255518" cy="3970318"/>
          </a:xfrm>
          <a:prstGeom prst="rect">
            <a:avLst/>
          </a:prstGeom>
        </p:spPr>
        <p:txBody>
          <a:bodyPr wrap="square">
            <a:spAutoFit/>
          </a:bodyPr>
          <a:lstStyle/>
          <a:p>
            <a:pPr fontAlgn="base"/>
            <a:r>
              <a:rPr lang="en-US" dirty="0"/>
              <a:t>When you're negotiating with someone who you'll likely continue to deal with and whose opinion of you matters, you'll both want to be open and fair. Try to achieve a win-win result by being as creative as you can about all aspects of the issue being discussed.</a:t>
            </a:r>
          </a:p>
          <a:p>
            <a:pPr fontAlgn="base"/>
            <a:endParaRPr lang="id-ID" dirty="0" smtClean="0"/>
          </a:p>
          <a:p>
            <a:pPr fontAlgn="base"/>
            <a:r>
              <a:rPr lang="en-US" dirty="0" smtClean="0"/>
              <a:t>For </a:t>
            </a:r>
            <a:r>
              <a:rPr lang="en-US" dirty="0"/>
              <a:t>example, you could:</a:t>
            </a:r>
          </a:p>
          <a:p>
            <a:pPr fontAlgn="base"/>
            <a:r>
              <a:rPr lang="en-US" b="1" i="1" dirty="0"/>
              <a:t>"Expand the pie" </a:t>
            </a:r>
            <a:r>
              <a:rPr lang="en-US" dirty="0"/>
              <a:t>– change what's on offer to accommodate both parties.</a:t>
            </a:r>
          </a:p>
          <a:p>
            <a:pPr fontAlgn="base"/>
            <a:r>
              <a:rPr lang="en-US" b="1" i="1" dirty="0"/>
              <a:t>Suggest alternative solutions </a:t>
            </a:r>
            <a:r>
              <a:rPr lang="en-US" dirty="0"/>
              <a:t>– offer something in place of what's being asked for.</a:t>
            </a:r>
          </a:p>
          <a:p>
            <a:pPr fontAlgn="base"/>
            <a:r>
              <a:rPr lang="en-US" b="1" i="1" dirty="0"/>
              <a:t>Trade favors </a:t>
            </a:r>
            <a:r>
              <a:rPr lang="en-US" dirty="0"/>
              <a:t>– agree between you which priorities to honor for one another.</a:t>
            </a:r>
          </a:p>
          <a:p>
            <a:pPr fontAlgn="base"/>
            <a:r>
              <a:rPr lang="en-US" b="1" i="1" dirty="0"/>
              <a:t>Offer compensation </a:t>
            </a:r>
            <a:r>
              <a:rPr lang="en-US" dirty="0"/>
              <a:t>– recognize a demand that's been given up.</a:t>
            </a:r>
          </a:p>
          <a:p>
            <a:pPr fontAlgn="base"/>
            <a:r>
              <a:rPr lang="en-US" b="1" i="1" dirty="0"/>
              <a:t>Make it easy for the other party to act in the way that you'd like </a:t>
            </a:r>
            <a:r>
              <a:rPr lang="en-US" dirty="0"/>
              <a:t>– remove practical barriers or subsidize the cost.</a:t>
            </a:r>
          </a:p>
        </p:txBody>
      </p:sp>
    </p:spTree>
    <p:extLst>
      <p:ext uri="{BB962C8B-B14F-4D97-AF65-F5344CB8AC3E}">
        <p14:creationId xmlns:p14="http://schemas.microsoft.com/office/powerpoint/2010/main" val="3912539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981200"/>
            <a:ext cx="6705600" cy="2585323"/>
          </a:xfrm>
          <a:prstGeom prst="rect">
            <a:avLst/>
          </a:prstGeom>
        </p:spPr>
        <p:txBody>
          <a:bodyPr wrap="square">
            <a:spAutoFit/>
          </a:bodyPr>
          <a:lstStyle/>
          <a:p>
            <a:r>
              <a:rPr lang="id-ID" dirty="0">
                <a:hlinkClick r:id="rId2"/>
              </a:rPr>
              <a:t>https://</a:t>
            </a:r>
            <a:r>
              <a:rPr lang="id-ID" dirty="0" smtClean="0">
                <a:hlinkClick r:id="rId2"/>
              </a:rPr>
              <a:t>www.inc.com/geoffrey-james/how-to-fix-your-presentations-21-tips.html</a:t>
            </a:r>
            <a:endParaRPr lang="id-ID" dirty="0" smtClean="0"/>
          </a:p>
          <a:p>
            <a:endParaRPr lang="id-ID" dirty="0"/>
          </a:p>
          <a:p>
            <a:r>
              <a:rPr lang="id-ID" dirty="0">
                <a:hlinkClick r:id="rId3"/>
              </a:rPr>
              <a:t>https://visage.co/11-design-tips-beautiful-presentations</a:t>
            </a:r>
            <a:r>
              <a:rPr lang="id-ID" dirty="0" smtClean="0">
                <a:hlinkClick r:id="rId3"/>
              </a:rPr>
              <a:t>/</a:t>
            </a:r>
            <a:endParaRPr lang="id-ID" dirty="0" smtClean="0"/>
          </a:p>
          <a:p>
            <a:endParaRPr lang="id-ID" dirty="0"/>
          </a:p>
          <a:p>
            <a:r>
              <a:rPr lang="id-ID" dirty="0">
                <a:hlinkClick r:id="rId4"/>
              </a:rPr>
              <a:t>https://</a:t>
            </a:r>
            <a:r>
              <a:rPr lang="id-ID" dirty="0" smtClean="0">
                <a:hlinkClick r:id="rId4"/>
              </a:rPr>
              <a:t>www.mindtools.com/pages/article/essential-negotiation.htm</a:t>
            </a:r>
            <a:endParaRPr lang="id-ID" dirty="0" smtClean="0"/>
          </a:p>
          <a:p>
            <a:endParaRPr lang="id-ID" dirty="0" smtClean="0"/>
          </a:p>
          <a:p>
            <a:endParaRPr lang="id-ID" dirty="0" smtClean="0"/>
          </a:p>
          <a:p>
            <a:endParaRPr lang="id-ID" dirty="0"/>
          </a:p>
        </p:txBody>
      </p:sp>
      <p:sp>
        <p:nvSpPr>
          <p:cNvPr id="3" name="TextBox 2"/>
          <p:cNvSpPr txBox="1"/>
          <p:nvPr/>
        </p:nvSpPr>
        <p:spPr>
          <a:xfrm>
            <a:off x="6417962" y="1144032"/>
            <a:ext cx="1710725" cy="369332"/>
          </a:xfrm>
          <a:prstGeom prst="rect">
            <a:avLst/>
          </a:prstGeom>
          <a:noFill/>
        </p:spPr>
        <p:txBody>
          <a:bodyPr wrap="none" rtlCol="0">
            <a:spAutoFit/>
          </a:bodyPr>
          <a:lstStyle/>
          <a:p>
            <a:r>
              <a:rPr lang="id-ID" b="1" dirty="0" smtClean="0">
                <a:latin typeface="Verdana" pitchFamily="34" charset="0"/>
                <a:ea typeface="Verdana" pitchFamily="34" charset="0"/>
                <a:cs typeface="Verdana" pitchFamily="34" charset="0"/>
              </a:rPr>
              <a:t>References </a:t>
            </a:r>
            <a:endParaRPr lang="id-ID"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823291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0" y="990600"/>
            <a:ext cx="2028056" cy="461665"/>
          </a:xfrm>
          <a:prstGeom prst="rect">
            <a:avLst/>
          </a:prstGeom>
          <a:noFill/>
        </p:spPr>
        <p:txBody>
          <a:bodyPr wrap="none" rtlCol="0">
            <a:spAutoFit/>
          </a:bodyPr>
          <a:lstStyle/>
          <a:p>
            <a:r>
              <a:rPr lang="id-ID" sz="2400" dirty="0" smtClean="0">
                <a:latin typeface="Arial Black" pitchFamily="34" charset="0"/>
              </a:rPr>
              <a:t>Sub Topics</a:t>
            </a:r>
            <a:endParaRPr lang="id-ID" sz="2400" dirty="0">
              <a:latin typeface="Arial Black" pitchFamily="34" charset="0"/>
            </a:endParaRPr>
          </a:p>
        </p:txBody>
      </p:sp>
      <p:sp>
        <p:nvSpPr>
          <p:cNvPr id="3" name="TextBox 2"/>
          <p:cNvSpPr txBox="1"/>
          <p:nvPr/>
        </p:nvSpPr>
        <p:spPr>
          <a:xfrm>
            <a:off x="2819400" y="2895600"/>
            <a:ext cx="2574423" cy="923330"/>
          </a:xfrm>
          <a:prstGeom prst="rect">
            <a:avLst/>
          </a:prstGeom>
          <a:noFill/>
        </p:spPr>
        <p:txBody>
          <a:bodyPr wrap="none" rtlCol="0">
            <a:spAutoFit/>
          </a:bodyPr>
          <a:lstStyle/>
          <a:p>
            <a:pPr marL="342900" indent="-342900">
              <a:buAutoNum type="arabicPeriod"/>
            </a:pPr>
            <a:r>
              <a:rPr lang="id-ID" dirty="0" smtClean="0"/>
              <a:t>Effective Presentation</a:t>
            </a:r>
          </a:p>
          <a:p>
            <a:pPr marL="342900" indent="-342900">
              <a:buAutoNum type="arabicPeriod"/>
            </a:pPr>
            <a:r>
              <a:rPr lang="id-ID" dirty="0" smtClean="0"/>
              <a:t>Presentation Design</a:t>
            </a:r>
          </a:p>
          <a:p>
            <a:pPr marL="342900" indent="-342900">
              <a:buAutoNum type="arabicPeriod"/>
            </a:pPr>
            <a:r>
              <a:rPr lang="id-ID" dirty="0" smtClean="0"/>
              <a:t>Negotiation </a:t>
            </a:r>
            <a:r>
              <a:rPr lang="id-ID" dirty="0" smtClean="0"/>
              <a:t>Skill</a:t>
            </a:r>
            <a:endParaRPr lang="id-ID" dirty="0"/>
          </a:p>
        </p:txBody>
      </p:sp>
    </p:spTree>
    <p:extLst>
      <p:ext uri="{BB962C8B-B14F-4D97-AF65-F5344CB8AC3E}">
        <p14:creationId xmlns:p14="http://schemas.microsoft.com/office/powerpoint/2010/main" val="1469502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19672" y="2743200"/>
            <a:ext cx="7067128" cy="1143000"/>
          </a:xfrm>
        </p:spPr>
        <p:txBody>
          <a:bodyPr/>
          <a:lstStyle/>
          <a:p>
            <a:r>
              <a:rPr lang="en-US" dirty="0" smtClean="0">
                <a:solidFill>
                  <a:srgbClr val="FFC000"/>
                </a:solidFill>
                <a:latin typeface="Verdana" pitchFamily="34" charset="0"/>
                <a:ea typeface="Verdana" pitchFamily="34" charset="0"/>
                <a:cs typeface="Verdana" pitchFamily="34" charset="0"/>
              </a:rPr>
              <a:t> </a:t>
            </a:r>
            <a:r>
              <a:rPr lang="en-US" dirty="0" smtClean="0">
                <a:solidFill>
                  <a:schemeClr val="tx1"/>
                </a:solidFill>
                <a:latin typeface="Verdana" pitchFamily="34" charset="0"/>
                <a:ea typeface="Verdana" pitchFamily="34" charset="0"/>
                <a:cs typeface="Verdana" pitchFamily="34" charset="0"/>
              </a:rPr>
              <a:t>E</a:t>
            </a:r>
            <a:r>
              <a:rPr lang="id-ID" dirty="0" smtClean="0">
                <a:solidFill>
                  <a:schemeClr val="tx1"/>
                </a:solidFill>
                <a:latin typeface="Verdana" pitchFamily="34" charset="0"/>
                <a:ea typeface="Verdana" pitchFamily="34" charset="0"/>
                <a:cs typeface="Verdana" pitchFamily="34" charset="0"/>
              </a:rPr>
              <a:t>ffective Presentation</a:t>
            </a:r>
            <a:endParaRPr lang="id-ID"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195180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5700" y="833735"/>
            <a:ext cx="3879395" cy="461665"/>
          </a:xfrm>
          <a:prstGeom prst="rect">
            <a:avLst/>
          </a:prstGeom>
          <a:noFill/>
        </p:spPr>
        <p:txBody>
          <a:bodyPr wrap="none" rtlCol="0">
            <a:spAutoFit/>
          </a:bodyPr>
          <a:lstStyle/>
          <a:p>
            <a:r>
              <a:rPr lang="id-ID" sz="2400" b="1" dirty="0" smtClean="0">
                <a:latin typeface="Arial Black" pitchFamily="34" charset="0"/>
              </a:rPr>
              <a:t>What is Presentation?</a:t>
            </a:r>
            <a:endParaRPr lang="id-ID" sz="2400" b="1" dirty="0">
              <a:latin typeface="Arial Black" pitchFamily="34" charset="0"/>
            </a:endParaRPr>
          </a:p>
        </p:txBody>
      </p:sp>
      <p:sp>
        <p:nvSpPr>
          <p:cNvPr id="3" name="TextBox 2"/>
          <p:cNvSpPr txBox="1"/>
          <p:nvPr/>
        </p:nvSpPr>
        <p:spPr>
          <a:xfrm>
            <a:off x="1485900" y="1981200"/>
            <a:ext cx="4000500" cy="3908762"/>
          </a:xfrm>
          <a:prstGeom prst="rect">
            <a:avLst/>
          </a:prstGeom>
          <a:noFill/>
        </p:spPr>
        <p:txBody>
          <a:bodyPr wrap="square" rtlCol="0">
            <a:spAutoFit/>
          </a:bodyPr>
          <a:lstStyle/>
          <a:p>
            <a:pPr algn="r"/>
            <a:r>
              <a:rPr lang="en-US" b="1" dirty="0"/>
              <a:t>A presentation is a means of communication that can be adapted to various speaking situations, such as talking to a group, addressing a meeting or briefing a team</a:t>
            </a:r>
            <a:r>
              <a:rPr lang="en-US" b="1" dirty="0" smtClean="0"/>
              <a:t>.</a:t>
            </a:r>
            <a:endParaRPr lang="id-ID" b="1" dirty="0" smtClean="0"/>
          </a:p>
          <a:p>
            <a:pPr algn="r"/>
            <a:endParaRPr lang="en-US" b="1" dirty="0"/>
          </a:p>
          <a:p>
            <a:pPr algn="r"/>
            <a:r>
              <a:rPr lang="en-US" dirty="0"/>
              <a:t>A presentation can also be used as a broad term that encompasses other ‘speaking engagements’ such as making a speech at a wedding, or getting a point across in a video conference</a:t>
            </a:r>
            <a:r>
              <a:rPr lang="en-US" dirty="0" smtClean="0"/>
              <a:t>.</a:t>
            </a:r>
            <a:endParaRPr lang="id-ID" dirty="0"/>
          </a:p>
          <a:p>
            <a:pPr algn="r"/>
            <a:r>
              <a:rPr lang="id-ID" sz="1600" i="1" dirty="0"/>
              <a:t>(https://</a:t>
            </a:r>
            <a:r>
              <a:rPr lang="id-ID" sz="1600" i="1" dirty="0" smtClean="0"/>
              <a:t>www.skillsyouneed.com/present/what-is-a-presentation.html)</a:t>
            </a:r>
            <a:endParaRPr lang="en-US" sz="1600" i="1" dirty="0"/>
          </a:p>
          <a:p>
            <a:pPr algn="r"/>
            <a:endParaRPr lang="id-ID" dirty="0"/>
          </a:p>
        </p:txBody>
      </p:sp>
      <p:pic>
        <p:nvPicPr>
          <p:cNvPr id="1026" name="Picture 2" descr="Hasil gambar untuk presentation icon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397" y="205740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50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86400" y="857934"/>
            <a:ext cx="3150221" cy="646331"/>
          </a:xfrm>
          <a:prstGeom prst="rect">
            <a:avLst/>
          </a:prstGeom>
          <a:noFill/>
        </p:spPr>
        <p:txBody>
          <a:bodyPr wrap="none" rtlCol="0">
            <a:spAutoFit/>
          </a:bodyPr>
          <a:lstStyle/>
          <a:p>
            <a:pPr algn="r"/>
            <a:r>
              <a:rPr lang="id-ID" b="1" dirty="0" smtClean="0">
                <a:latin typeface="Verdana" pitchFamily="34" charset="0"/>
                <a:ea typeface="Verdana" pitchFamily="34" charset="0"/>
                <a:cs typeface="Verdana" pitchFamily="34" charset="0"/>
              </a:rPr>
              <a:t>Effective Presentation:</a:t>
            </a:r>
          </a:p>
          <a:p>
            <a:pPr algn="r"/>
            <a:r>
              <a:rPr lang="id-ID" b="1" dirty="0" smtClean="0">
                <a:latin typeface="Verdana" pitchFamily="34" charset="0"/>
                <a:ea typeface="Verdana" pitchFamily="34" charset="0"/>
                <a:cs typeface="Verdana" pitchFamily="34" charset="0"/>
              </a:rPr>
              <a:t>Preparation</a:t>
            </a:r>
            <a:endParaRPr lang="id-ID" b="1" dirty="0">
              <a:latin typeface="Verdana" pitchFamily="34" charset="0"/>
              <a:ea typeface="Verdana" pitchFamily="34" charset="0"/>
              <a:cs typeface="Verdana" pitchFamily="34" charset="0"/>
            </a:endParaRPr>
          </a:p>
        </p:txBody>
      </p:sp>
      <p:sp>
        <p:nvSpPr>
          <p:cNvPr id="6" name="Rectangle 5"/>
          <p:cNvSpPr/>
          <p:nvPr/>
        </p:nvSpPr>
        <p:spPr>
          <a:xfrm>
            <a:off x="1028700" y="1600200"/>
            <a:ext cx="7607921" cy="3785652"/>
          </a:xfrm>
          <a:prstGeom prst="rect">
            <a:avLst/>
          </a:prstGeom>
        </p:spPr>
        <p:txBody>
          <a:bodyPr wrap="square">
            <a:spAutoFit/>
          </a:bodyPr>
          <a:lstStyle/>
          <a:p>
            <a:pPr fontAlgn="base"/>
            <a:r>
              <a:rPr lang="en-US" sz="1600" b="1" dirty="0"/>
              <a:t>Build a story.</a:t>
            </a:r>
            <a:r>
              <a:rPr lang="en-US" sz="1600" dirty="0"/>
              <a:t> </a:t>
            </a:r>
            <a:endParaRPr lang="id-ID" sz="1600" dirty="0" smtClean="0"/>
          </a:p>
          <a:p>
            <a:pPr fontAlgn="base"/>
            <a:r>
              <a:rPr lang="en-US" sz="1600" dirty="0" smtClean="0"/>
              <a:t>Presentations </a:t>
            </a:r>
            <a:r>
              <a:rPr lang="en-US" sz="1600" dirty="0"/>
              <a:t>are boring when they present scads of information without any context or meaning. </a:t>
            </a:r>
            <a:r>
              <a:rPr lang="id-ID" sz="1600" dirty="0" smtClean="0"/>
              <a:t>T</a:t>
            </a:r>
            <a:r>
              <a:rPr lang="en-US" sz="1600" dirty="0" smtClean="0"/>
              <a:t>ell </a:t>
            </a:r>
            <a:r>
              <a:rPr lang="en-US" sz="1600" dirty="0"/>
              <a:t>a story, with the audience as the main </a:t>
            </a:r>
            <a:r>
              <a:rPr lang="en-US" sz="1600" dirty="0" smtClean="0"/>
              <a:t>characters.</a:t>
            </a:r>
            <a:endParaRPr lang="en-US" sz="1600" dirty="0"/>
          </a:p>
          <a:p>
            <a:pPr fontAlgn="base"/>
            <a:r>
              <a:rPr lang="en-US" sz="1600" b="1" dirty="0"/>
              <a:t>Keep it relevant</a:t>
            </a:r>
            <a:r>
              <a:rPr lang="en-US" sz="1600" dirty="0"/>
              <a:t>. </a:t>
            </a:r>
            <a:endParaRPr lang="id-ID" sz="1600" dirty="0" smtClean="0"/>
          </a:p>
          <a:p>
            <a:pPr fontAlgn="base"/>
            <a:r>
              <a:rPr lang="en-US" sz="1600" dirty="0" smtClean="0"/>
              <a:t>Audiences </a:t>
            </a:r>
            <a:r>
              <a:rPr lang="en-US" sz="1600" dirty="0"/>
              <a:t>only pay attention to stories and ideas that are immediately relevant. </a:t>
            </a:r>
            <a:endParaRPr lang="id-ID" sz="1600" dirty="0" smtClean="0"/>
          </a:p>
          <a:p>
            <a:pPr fontAlgn="base"/>
            <a:r>
              <a:rPr lang="en-US" sz="1600" dirty="0" smtClean="0"/>
              <a:t>Consider </a:t>
            </a:r>
            <a:r>
              <a:rPr lang="en-US" sz="1600" dirty="0"/>
              <a:t>what decision you want them to make, then build an appropriate case.</a:t>
            </a:r>
          </a:p>
          <a:p>
            <a:pPr fontAlgn="base"/>
            <a:r>
              <a:rPr lang="en-US" sz="1600" dirty="0"/>
              <a:t>Cut your intro. A verbose introduction that describes you, your firm, your topic, how you got there, only bores people. Keep your intro down to a sentence or two, even for a long presentation.</a:t>
            </a:r>
          </a:p>
          <a:p>
            <a:pPr fontAlgn="base"/>
            <a:r>
              <a:rPr lang="en-US" sz="1600" b="1" dirty="0"/>
              <a:t>Begin with an eye-opener</a:t>
            </a:r>
            <a:r>
              <a:rPr lang="en-US" sz="1600" dirty="0"/>
              <a:t>. </a:t>
            </a:r>
            <a:endParaRPr lang="id-ID" sz="1600" dirty="0" smtClean="0"/>
          </a:p>
          <a:p>
            <a:pPr fontAlgn="base"/>
            <a:r>
              <a:rPr lang="en-US" sz="1600" dirty="0" smtClean="0"/>
              <a:t>Kick </a:t>
            </a:r>
            <a:r>
              <a:rPr lang="en-US" sz="1600" dirty="0"/>
              <a:t>off your talk by revealing a shocking fact, a surprising insight, or a unique perspective that naturally leads into your message and the decision you want made.</a:t>
            </a:r>
          </a:p>
          <a:p>
            <a:pPr fontAlgn="base"/>
            <a:r>
              <a:rPr lang="en-US" sz="1600" b="1" dirty="0"/>
              <a:t>Keep it short and sweet</a:t>
            </a:r>
            <a:r>
              <a:rPr lang="en-US" sz="1600" dirty="0"/>
              <a:t>. </a:t>
            </a:r>
            <a:endParaRPr lang="id-ID" sz="1600" dirty="0" smtClean="0"/>
          </a:p>
          <a:p>
            <a:pPr fontAlgn="base"/>
            <a:r>
              <a:rPr lang="en-US" sz="1600" dirty="0" smtClean="0"/>
              <a:t>When </a:t>
            </a:r>
            <a:r>
              <a:rPr lang="en-US" sz="1600" dirty="0"/>
              <a:t>was the last time you heard someone complain that a presentation was too short? Make it half as long as you originally thought it should be (or even shorter</a:t>
            </a:r>
            <a:r>
              <a:rPr lang="en-US" sz="1600" dirty="0" smtClean="0"/>
              <a:t>).</a:t>
            </a:r>
            <a:endParaRPr lang="en-US" sz="1600" dirty="0"/>
          </a:p>
        </p:txBody>
      </p:sp>
    </p:spTree>
    <p:extLst>
      <p:ext uri="{BB962C8B-B14F-4D97-AF65-F5344CB8AC3E}">
        <p14:creationId xmlns:p14="http://schemas.microsoft.com/office/powerpoint/2010/main" val="146950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47885"/>
            <a:ext cx="7620000" cy="4524315"/>
          </a:xfrm>
          <a:prstGeom prst="rect">
            <a:avLst/>
          </a:prstGeom>
        </p:spPr>
        <p:txBody>
          <a:bodyPr wrap="square">
            <a:spAutoFit/>
          </a:bodyPr>
          <a:lstStyle/>
          <a:p>
            <a:pPr fontAlgn="base"/>
            <a:r>
              <a:rPr lang="en-US" sz="1600" b="1" dirty="0"/>
              <a:t>Use facts, not generalities</a:t>
            </a:r>
            <a:r>
              <a:rPr lang="en-US" sz="1600" dirty="0"/>
              <a:t>. </a:t>
            </a:r>
            <a:endParaRPr lang="id-ID" sz="1600" dirty="0"/>
          </a:p>
          <a:p>
            <a:pPr fontAlgn="base"/>
            <a:r>
              <a:rPr lang="en-US" sz="1600" dirty="0"/>
              <a:t>Fuzzy concepts reflect fuzzy thinking. Buttress your argument, story and message with facts that are quantifiable, verifiable, memorable and dramatic.</a:t>
            </a:r>
          </a:p>
          <a:p>
            <a:pPr fontAlgn="base"/>
            <a:r>
              <a:rPr lang="en-US" sz="1600" b="1" dirty="0"/>
              <a:t>Customize for every audience</a:t>
            </a:r>
            <a:r>
              <a:rPr lang="en-US" sz="1600" dirty="0"/>
              <a:t>. </a:t>
            </a:r>
            <a:endParaRPr lang="id-ID" sz="1600" dirty="0" smtClean="0"/>
          </a:p>
          <a:p>
            <a:pPr fontAlgn="base"/>
            <a:r>
              <a:rPr lang="en-US" sz="1600" dirty="0" smtClean="0"/>
              <a:t>One-size-fits-all </a:t>
            </a:r>
            <a:r>
              <a:rPr lang="en-US" sz="1600" dirty="0"/>
              <a:t>presentations are like one-size-fits-all clothes; they never fit right and usually make you look bad. Every audience is different; your presentation should be too.</a:t>
            </a:r>
          </a:p>
          <a:p>
            <a:pPr fontAlgn="base"/>
            <a:r>
              <a:rPr lang="en-US" sz="1600" b="1" dirty="0"/>
              <a:t>Simplify your graphics</a:t>
            </a:r>
            <a:r>
              <a:rPr lang="en-US" sz="1600" dirty="0"/>
              <a:t>. </a:t>
            </a:r>
            <a:endParaRPr lang="id-ID" sz="1600" dirty="0" smtClean="0"/>
          </a:p>
          <a:p>
            <a:pPr fontAlgn="base"/>
            <a:r>
              <a:rPr lang="en-US" sz="1600" dirty="0" smtClean="0"/>
              <a:t>People </a:t>
            </a:r>
            <a:r>
              <a:rPr lang="en-US" sz="1600" dirty="0"/>
              <a:t>shut off their brains when confronted with complicated drawings and tables. Use very simple graphics and highlight the data points that are important.</a:t>
            </a:r>
          </a:p>
          <a:p>
            <a:pPr fontAlgn="base"/>
            <a:r>
              <a:rPr lang="en-US" sz="1600" b="1" dirty="0"/>
              <a:t>Keep backgrounds in the background</a:t>
            </a:r>
            <a:r>
              <a:rPr lang="en-US" sz="1600" dirty="0"/>
              <a:t>. </a:t>
            </a:r>
            <a:endParaRPr lang="id-ID" sz="1600" dirty="0" smtClean="0"/>
          </a:p>
          <a:p>
            <a:pPr fontAlgn="base"/>
            <a:r>
              <a:rPr lang="en-US" sz="1600" dirty="0" smtClean="0"/>
              <a:t>Fancy </a:t>
            </a:r>
            <a:r>
              <a:rPr lang="en-US" sz="1600" dirty="0"/>
              <a:t>slide backgrounds only make it more difficult for the audience to focus on what's important. Use a simple, single color, neutral color background.</a:t>
            </a:r>
          </a:p>
          <a:p>
            <a:pPr fontAlgn="base"/>
            <a:r>
              <a:rPr lang="en-US" sz="1600" b="1" dirty="0"/>
              <a:t>Use readable fonts</a:t>
            </a:r>
            <a:r>
              <a:rPr lang="en-US" sz="1600" dirty="0"/>
              <a:t>. </a:t>
            </a:r>
            <a:endParaRPr lang="id-ID" sz="1600" dirty="0" smtClean="0"/>
          </a:p>
          <a:p>
            <a:pPr fontAlgn="base"/>
            <a:r>
              <a:rPr lang="en-US" sz="1600" dirty="0" smtClean="0"/>
              <a:t>Don't </a:t>
            </a:r>
            <a:r>
              <a:rPr lang="en-US" sz="1600" dirty="0"/>
              <a:t>try to give your audience to get an eyestrain headache by using tiny fonts. Use large fonts in simple faces (like Arial); avoid boldface, </a:t>
            </a:r>
            <a:r>
              <a:rPr lang="en-US" sz="1600" i="1" dirty="0"/>
              <a:t>italics</a:t>
            </a:r>
            <a:r>
              <a:rPr lang="en-US" sz="1600" dirty="0"/>
              <a:t> and ALL-CAPS.</a:t>
            </a:r>
          </a:p>
          <a:p>
            <a:pPr fontAlgn="base"/>
            <a:r>
              <a:rPr lang="en-US" sz="1600" b="1" dirty="0"/>
              <a:t>Don't get too fancy</a:t>
            </a:r>
            <a:r>
              <a:rPr lang="en-US" sz="1600" dirty="0"/>
              <a:t>. </a:t>
            </a:r>
            <a:endParaRPr lang="id-ID" sz="1600" dirty="0" smtClean="0"/>
          </a:p>
          <a:p>
            <a:pPr fontAlgn="base"/>
            <a:r>
              <a:rPr lang="en-US" sz="1600" dirty="0" smtClean="0"/>
              <a:t>You </a:t>
            </a:r>
            <a:r>
              <a:rPr lang="en-US" sz="1600" dirty="0"/>
              <a:t>want your audience to remember your message, not how many special effects and visual gimcracks you used. In almost all cases, the simpler the better.</a:t>
            </a:r>
            <a:endParaRPr lang="en-US" sz="1600" dirty="0"/>
          </a:p>
        </p:txBody>
      </p:sp>
      <p:sp>
        <p:nvSpPr>
          <p:cNvPr id="3" name="TextBox 2"/>
          <p:cNvSpPr txBox="1"/>
          <p:nvPr/>
        </p:nvSpPr>
        <p:spPr>
          <a:xfrm>
            <a:off x="5486400" y="857934"/>
            <a:ext cx="3150221" cy="646331"/>
          </a:xfrm>
          <a:prstGeom prst="rect">
            <a:avLst/>
          </a:prstGeom>
          <a:noFill/>
        </p:spPr>
        <p:txBody>
          <a:bodyPr wrap="none" rtlCol="0">
            <a:spAutoFit/>
          </a:bodyPr>
          <a:lstStyle/>
          <a:p>
            <a:pPr algn="r"/>
            <a:r>
              <a:rPr lang="id-ID" b="1" dirty="0" smtClean="0">
                <a:latin typeface="Verdana" pitchFamily="34" charset="0"/>
                <a:ea typeface="Verdana" pitchFamily="34" charset="0"/>
                <a:cs typeface="Verdana" pitchFamily="34" charset="0"/>
              </a:rPr>
              <a:t>Effective Presentation:</a:t>
            </a:r>
          </a:p>
          <a:p>
            <a:pPr algn="r"/>
            <a:r>
              <a:rPr lang="id-ID" b="1" dirty="0" smtClean="0">
                <a:latin typeface="Verdana" pitchFamily="34" charset="0"/>
                <a:ea typeface="Verdana" pitchFamily="34" charset="0"/>
                <a:cs typeface="Verdana" pitchFamily="34" charset="0"/>
              </a:rPr>
              <a:t>Preparation</a:t>
            </a:r>
            <a:endParaRPr lang="id-ID"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469502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0" y="857934"/>
            <a:ext cx="3150221" cy="646331"/>
          </a:xfrm>
          <a:prstGeom prst="rect">
            <a:avLst/>
          </a:prstGeom>
          <a:noFill/>
        </p:spPr>
        <p:txBody>
          <a:bodyPr wrap="none" rtlCol="0">
            <a:spAutoFit/>
          </a:bodyPr>
          <a:lstStyle/>
          <a:p>
            <a:pPr algn="r"/>
            <a:r>
              <a:rPr lang="id-ID" b="1" dirty="0" smtClean="0">
                <a:latin typeface="Verdana" pitchFamily="34" charset="0"/>
                <a:ea typeface="Verdana" pitchFamily="34" charset="0"/>
                <a:cs typeface="Verdana" pitchFamily="34" charset="0"/>
              </a:rPr>
              <a:t>Effective Presentation:</a:t>
            </a:r>
          </a:p>
          <a:p>
            <a:pPr algn="r"/>
            <a:r>
              <a:rPr lang="id-ID" b="1" dirty="0" smtClean="0">
                <a:latin typeface="Verdana" pitchFamily="34" charset="0"/>
                <a:ea typeface="Verdana" pitchFamily="34" charset="0"/>
                <a:cs typeface="Verdana" pitchFamily="34" charset="0"/>
              </a:rPr>
              <a:t>Presentation</a:t>
            </a:r>
            <a:endParaRPr lang="id-ID" b="1" dirty="0">
              <a:latin typeface="Verdana" pitchFamily="34" charset="0"/>
              <a:ea typeface="Verdana" pitchFamily="34" charset="0"/>
              <a:cs typeface="Verdana" pitchFamily="34" charset="0"/>
            </a:endParaRPr>
          </a:p>
        </p:txBody>
      </p:sp>
      <p:sp>
        <p:nvSpPr>
          <p:cNvPr id="3" name="Rectangle 2"/>
          <p:cNvSpPr/>
          <p:nvPr/>
        </p:nvSpPr>
        <p:spPr>
          <a:xfrm>
            <a:off x="1143000" y="1600200"/>
            <a:ext cx="7391400" cy="4031873"/>
          </a:xfrm>
          <a:prstGeom prst="rect">
            <a:avLst/>
          </a:prstGeom>
        </p:spPr>
        <p:txBody>
          <a:bodyPr wrap="square">
            <a:spAutoFit/>
          </a:bodyPr>
          <a:lstStyle/>
          <a:p>
            <a:pPr fontAlgn="base"/>
            <a:r>
              <a:rPr lang="en-US" sz="1600" b="1" dirty="0"/>
              <a:t>Check your equipment ... in advance.</a:t>
            </a:r>
            <a:r>
              <a:rPr lang="en-US" sz="1600" dirty="0"/>
              <a:t> </a:t>
            </a:r>
            <a:endParaRPr lang="id-ID" sz="1600" dirty="0" smtClean="0"/>
          </a:p>
          <a:p>
            <a:pPr fontAlgn="base"/>
            <a:r>
              <a:rPr lang="en-US" sz="1600" dirty="0" smtClean="0"/>
              <a:t>If </a:t>
            </a:r>
            <a:r>
              <a:rPr lang="en-US" sz="1600" dirty="0"/>
              <a:t>you must use PowerPoint, or plan on showing videos or something, check to make sure that the setup really works. Then check it again. Then one more time.</a:t>
            </a:r>
          </a:p>
          <a:p>
            <a:pPr fontAlgn="base"/>
            <a:r>
              <a:rPr lang="en-US" sz="1600" b="1" dirty="0"/>
              <a:t>Speak to the audience.</a:t>
            </a:r>
            <a:r>
              <a:rPr lang="en-US" sz="1600" dirty="0"/>
              <a:t> </a:t>
            </a:r>
            <a:endParaRPr lang="id-ID" sz="1600" dirty="0" smtClean="0"/>
          </a:p>
          <a:p>
            <a:pPr fontAlgn="base"/>
            <a:r>
              <a:rPr lang="en-US" sz="1600" dirty="0" smtClean="0"/>
              <a:t>Great </a:t>
            </a:r>
            <a:r>
              <a:rPr lang="en-US" sz="1600" dirty="0"/>
              <a:t>public speakers keep their focus on the audience, not their slides or their notes. Focusing on the audience encourages them to focus on your and your message.</a:t>
            </a:r>
          </a:p>
          <a:p>
            <a:pPr fontAlgn="base"/>
            <a:r>
              <a:rPr lang="en-US" sz="1600" b="1" dirty="0"/>
              <a:t>Never read from slides.</a:t>
            </a:r>
            <a:r>
              <a:rPr lang="en-US" sz="1600" dirty="0"/>
              <a:t> </a:t>
            </a:r>
            <a:endParaRPr lang="id-ID" sz="1600" dirty="0" smtClean="0"/>
          </a:p>
          <a:p>
            <a:pPr fontAlgn="base"/>
            <a:r>
              <a:rPr lang="en-US" sz="1600" dirty="0" smtClean="0"/>
              <a:t>Guess </a:t>
            </a:r>
            <a:r>
              <a:rPr lang="en-US" sz="1600" dirty="0"/>
              <a:t>what? Your audience can read. If you're reading from your slides, you're not just being boring–you're also insulting the intelligence of everyone in the room.</a:t>
            </a:r>
          </a:p>
          <a:p>
            <a:pPr fontAlgn="base"/>
            <a:r>
              <a:rPr lang="en-US" sz="1600" b="1" dirty="0"/>
              <a:t>Don't skip around.</a:t>
            </a:r>
            <a:r>
              <a:rPr lang="en-US" sz="1600" dirty="0"/>
              <a:t> </a:t>
            </a:r>
            <a:endParaRPr lang="id-ID" sz="1600" dirty="0" smtClean="0"/>
          </a:p>
          <a:p>
            <a:pPr fontAlgn="base"/>
            <a:r>
              <a:rPr lang="en-US" sz="1600" dirty="0" smtClean="0"/>
              <a:t>Nothing </a:t>
            </a:r>
            <a:r>
              <a:rPr lang="en-US" sz="1600" dirty="0"/>
              <a:t>makes you look more disorganized than skipping over slides, backtracking to previous slides, or showing slides that don't really belong. If there are slides that don't fit, cut them out of the presentation </a:t>
            </a:r>
            <a:r>
              <a:rPr lang="en-US" sz="1600" i="1" dirty="0"/>
              <a:t>in advance.</a:t>
            </a:r>
            <a:endParaRPr lang="en-US" sz="1600" dirty="0"/>
          </a:p>
          <a:p>
            <a:pPr fontAlgn="base"/>
            <a:r>
              <a:rPr lang="en-US" sz="1600" b="1" dirty="0"/>
              <a:t>Leave humor to the professionals.</a:t>
            </a:r>
            <a:r>
              <a:rPr lang="en-US" sz="1600" dirty="0"/>
              <a:t> </a:t>
            </a:r>
            <a:endParaRPr lang="id-ID" sz="1600" dirty="0" smtClean="0"/>
          </a:p>
          <a:p>
            <a:pPr fontAlgn="base"/>
            <a:r>
              <a:rPr lang="en-US" sz="1600" dirty="0" smtClean="0"/>
              <a:t>Unless you're really good at telling jokes, don't try to be a comedian. Remember: When it comes to business presentations, polite laughter is the kiss of death.</a:t>
            </a:r>
          </a:p>
        </p:txBody>
      </p:sp>
    </p:spTree>
    <p:extLst>
      <p:ext uri="{BB962C8B-B14F-4D97-AF65-F5344CB8AC3E}">
        <p14:creationId xmlns:p14="http://schemas.microsoft.com/office/powerpoint/2010/main" val="1469502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1828800"/>
            <a:ext cx="7239000" cy="4031873"/>
          </a:xfrm>
          <a:prstGeom prst="rect">
            <a:avLst/>
          </a:prstGeom>
        </p:spPr>
        <p:txBody>
          <a:bodyPr wrap="square">
            <a:spAutoFit/>
          </a:bodyPr>
          <a:lstStyle/>
          <a:p>
            <a:pPr fontAlgn="base"/>
            <a:r>
              <a:rPr lang="en-US" sz="1600" b="1" dirty="0"/>
              <a:t>Avoid obvious wormholes. </a:t>
            </a:r>
            <a:endParaRPr lang="id-ID" sz="1600" b="1" dirty="0" smtClean="0"/>
          </a:p>
          <a:p>
            <a:pPr fontAlgn="base"/>
            <a:r>
              <a:rPr lang="en-US" sz="1600" dirty="0" smtClean="0"/>
              <a:t>Every </a:t>
            </a:r>
            <a:r>
              <a:rPr lang="en-US" sz="1600" dirty="0"/>
              <a:t>audience has hot buttons that command immediate attention and cause every other discussion to grind to a halt. Learn what they are and avoid them.</a:t>
            </a:r>
          </a:p>
          <a:p>
            <a:pPr fontAlgn="base"/>
            <a:r>
              <a:rPr lang="en-US" sz="1600" b="1" dirty="0"/>
              <a:t>Skip the jargon. </a:t>
            </a:r>
            <a:endParaRPr lang="id-ID" sz="1600" b="1" dirty="0" smtClean="0"/>
          </a:p>
          <a:p>
            <a:pPr fontAlgn="base"/>
            <a:r>
              <a:rPr lang="en-US" sz="1600" dirty="0" smtClean="0"/>
              <a:t>Business </a:t>
            </a:r>
            <a:r>
              <a:rPr lang="en-US" sz="1600" dirty="0"/>
              <a:t>buzzwords make you sound like you're either pompous, crazy, or (worst case) speaking in tongues. Cut them out–both from your slides and from your vocabulary.</a:t>
            </a:r>
          </a:p>
          <a:p>
            <a:pPr fontAlgn="base"/>
            <a:r>
              <a:rPr lang="en-US" sz="1600" b="1" dirty="0"/>
              <a:t>Make it timely</a:t>
            </a:r>
            <a:r>
              <a:rPr lang="en-US" sz="1600" b="1" dirty="0" smtClean="0"/>
              <a:t>.</a:t>
            </a:r>
            <a:endParaRPr lang="id-ID" sz="1600" b="1" dirty="0" smtClean="0"/>
          </a:p>
          <a:p>
            <a:pPr fontAlgn="base"/>
            <a:r>
              <a:rPr lang="en-US" sz="1600" dirty="0" smtClean="0"/>
              <a:t>Schedule </a:t>
            </a:r>
            <a:r>
              <a:rPr lang="en-US" sz="1600" dirty="0"/>
              <a:t>presentations for a time when the audience can give you proper attention. Avoid end of day, just before lunch, and the day before a holiday.</a:t>
            </a:r>
          </a:p>
          <a:p>
            <a:pPr fontAlgn="base"/>
            <a:r>
              <a:rPr lang="en-US" sz="1600" b="1" dirty="0"/>
              <a:t>Prepare some questions. </a:t>
            </a:r>
            <a:endParaRPr lang="id-ID" sz="1600" b="1" dirty="0" smtClean="0"/>
          </a:p>
          <a:p>
            <a:pPr fontAlgn="base"/>
            <a:r>
              <a:rPr lang="en-US" sz="1600" dirty="0" smtClean="0"/>
              <a:t>If </a:t>
            </a:r>
            <a:r>
              <a:rPr lang="en-US" sz="1600" dirty="0"/>
              <a:t>you're going to have a Q&amp;A at the end of your presentation, be prepared to get the ball rolling by having up a question or two up your sleeve.</a:t>
            </a:r>
          </a:p>
          <a:p>
            <a:pPr fontAlgn="base"/>
            <a:r>
              <a:rPr lang="en-US" sz="1600" b="1" dirty="0"/>
              <a:t>Have a separate handout. </a:t>
            </a:r>
            <a:endParaRPr lang="id-ID" sz="1600" b="1" dirty="0" smtClean="0"/>
          </a:p>
          <a:p>
            <a:pPr fontAlgn="base"/>
            <a:r>
              <a:rPr lang="en-US" sz="1600" dirty="0" smtClean="0"/>
              <a:t>If </a:t>
            </a:r>
            <a:r>
              <a:rPr lang="en-US" sz="1600" dirty="0"/>
              <a:t>there's data that you want the audience to have, put it into a separate document for distribution after your talk. Don't use your slide deck as a data repository.</a:t>
            </a:r>
            <a:endParaRPr lang="en-US" sz="1600" dirty="0"/>
          </a:p>
        </p:txBody>
      </p:sp>
      <p:sp>
        <p:nvSpPr>
          <p:cNvPr id="3" name="TextBox 2"/>
          <p:cNvSpPr txBox="1"/>
          <p:nvPr/>
        </p:nvSpPr>
        <p:spPr>
          <a:xfrm>
            <a:off x="5486400" y="857934"/>
            <a:ext cx="3150221" cy="646331"/>
          </a:xfrm>
          <a:prstGeom prst="rect">
            <a:avLst/>
          </a:prstGeom>
          <a:noFill/>
        </p:spPr>
        <p:txBody>
          <a:bodyPr wrap="none" rtlCol="0">
            <a:spAutoFit/>
          </a:bodyPr>
          <a:lstStyle/>
          <a:p>
            <a:pPr algn="r"/>
            <a:r>
              <a:rPr lang="id-ID" b="1" dirty="0" smtClean="0">
                <a:latin typeface="Verdana" pitchFamily="34" charset="0"/>
                <a:ea typeface="Verdana" pitchFamily="34" charset="0"/>
                <a:cs typeface="Verdana" pitchFamily="34" charset="0"/>
              </a:rPr>
              <a:t>Effective Presentation:</a:t>
            </a:r>
          </a:p>
          <a:p>
            <a:pPr algn="r"/>
            <a:r>
              <a:rPr lang="id-ID" b="1" dirty="0" smtClean="0">
                <a:latin typeface="Verdana" pitchFamily="34" charset="0"/>
                <a:ea typeface="Verdana" pitchFamily="34" charset="0"/>
                <a:cs typeface="Verdana" pitchFamily="34" charset="0"/>
              </a:rPr>
              <a:t>Presentation</a:t>
            </a:r>
            <a:endParaRPr lang="id-ID"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469502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3590</TotalTime>
  <Words>1022</Words>
  <Application>Microsoft Office PowerPoint</Application>
  <PresentationFormat>On-screen Show (4:3)</PresentationFormat>
  <Paragraphs>154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Template PPT 2015</vt:lpstr>
      <vt:lpstr>PowerPoint Presentation</vt:lpstr>
      <vt:lpstr>LO 1 : Identify the innovative business idea</vt:lpstr>
      <vt:lpstr>PowerPoint Presentation</vt:lpstr>
      <vt:lpstr> Effective Presentation</vt:lpstr>
      <vt:lpstr>PowerPoint Presentation</vt:lpstr>
      <vt:lpstr>PowerPoint Presentation</vt:lpstr>
      <vt:lpstr>PowerPoint Presentation</vt:lpstr>
      <vt:lpstr>PowerPoint Presentation</vt:lpstr>
      <vt:lpstr>PowerPoint Presentation</vt:lpstr>
      <vt:lpstr>Presentation Design</vt:lpstr>
      <vt:lpstr>PowerPoint Presentation</vt:lpstr>
      <vt:lpstr>PowerPoint Presentation</vt:lpstr>
      <vt:lpstr>PowerPoint Presentation</vt:lpstr>
      <vt:lpstr>PowerPoint Presentation</vt:lpstr>
      <vt:lpstr>PowerPoint Presentation</vt:lpstr>
      <vt:lpstr>Negotiation Skill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FC</cp:lastModifiedBy>
  <cp:revision>145</cp:revision>
  <dcterms:created xsi:type="dcterms:W3CDTF">2015-05-04T03:33:03Z</dcterms:created>
  <dcterms:modified xsi:type="dcterms:W3CDTF">2017-12-10T09:22:32Z</dcterms:modified>
</cp:coreProperties>
</file>