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91" r:id="rId6"/>
    <p:sldId id="292" r:id="rId7"/>
    <p:sldId id="293" r:id="rId8"/>
    <p:sldId id="294" r:id="rId9"/>
    <p:sldId id="295" r:id="rId10"/>
    <p:sldId id="296" r:id="rId11"/>
    <p:sldId id="286" r:id="rId12"/>
    <p:sldId id="262" r:id="rId13"/>
    <p:sldId id="260" r:id="rId14"/>
    <p:sldId id="268" r:id="rId15"/>
    <p:sldId id="272"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7"/>
            <p14:sldId id="258"/>
            <p14:sldId id="259"/>
            <p14:sldId id="291"/>
            <p14:sldId id="292"/>
            <p14:sldId id="293"/>
            <p14:sldId id="294"/>
            <p14:sldId id="295"/>
            <p14:sldId id="296"/>
            <p14:sldId id="286"/>
            <p14:sldId id="262"/>
            <p14:sldId id="260"/>
            <p14:sldId id="268"/>
          </p14:sldIdLst>
        </p14:section>
        <p14:section name="REFERENCE" id="{82098E28-DACF-4424-86A1-E861B2DCC6FF}">
          <p14:sldIdLst>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B8F15"/>
    <a:srgbClr val="008FD5"/>
    <a:srgbClr val="F7F7F7"/>
    <a:srgbClr val="558FD5"/>
    <a:srgbClr val="0079B8"/>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24" autoAdjust="0"/>
  </p:normalViewPr>
  <p:slideViewPr>
    <p:cSldViewPr>
      <p:cViewPr>
        <p:scale>
          <a:sx n="70" d="100"/>
          <a:sy n="70" d="100"/>
        </p:scale>
        <p:origin x="15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347AD-4C68-40F0-A7FE-7B388326E828}" type="datetimeFigureOut">
              <a:rPr lang="id-ID" smtClean="0"/>
              <a:t>10/12/2017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3A927-6C38-4632-942C-2C21A01C7D94}" type="slidenum">
              <a:rPr lang="id-ID" smtClean="0"/>
              <a:t>‹#›</a:t>
            </a:fld>
            <a:endParaRPr lang="id-ID"/>
          </a:p>
        </p:txBody>
      </p:sp>
    </p:spTree>
    <p:extLst>
      <p:ext uri="{BB962C8B-B14F-4D97-AF65-F5344CB8AC3E}">
        <p14:creationId xmlns:p14="http://schemas.microsoft.com/office/powerpoint/2010/main" val="349395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2513479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9266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10/12/2017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045794" y="3436928"/>
            <a:ext cx="184731" cy="584775"/>
          </a:xfrm>
          <a:prstGeom prst="rect">
            <a:avLst/>
          </a:prstGeom>
        </p:spPr>
        <p:txBody>
          <a:bodyPr wrap="none">
            <a:spAutoFit/>
          </a:bodyPr>
          <a:lstStyle/>
          <a:p>
            <a:endParaRPr lang="id-ID" sz="3200" dirty="0"/>
          </a:p>
        </p:txBody>
      </p:sp>
      <p:grpSp>
        <p:nvGrpSpPr>
          <p:cNvPr id="11" name="Group 10"/>
          <p:cNvGrpSpPr/>
          <p:nvPr/>
        </p:nvGrpSpPr>
        <p:grpSpPr>
          <a:xfrm>
            <a:off x="2811990" y="3572297"/>
            <a:ext cx="1907596" cy="1042375"/>
            <a:chOff x="3804379" y="5085184"/>
            <a:chExt cx="1907596" cy="1042375"/>
          </a:xfrm>
        </p:grpSpPr>
        <p:sp>
          <p:nvSpPr>
            <p:cNvPr id="12" name="TextBox 11"/>
            <p:cNvSpPr txBox="1"/>
            <p:nvPr/>
          </p:nvSpPr>
          <p:spPr>
            <a:xfrm>
              <a:off x="5527245" y="5085184"/>
              <a:ext cx="184730" cy="584775"/>
            </a:xfrm>
            <a:prstGeom prst="rect">
              <a:avLst/>
            </a:prstGeom>
            <a:noFill/>
          </p:spPr>
          <p:txBody>
            <a:bodyPr wrap="none" rtlCol="0">
              <a:spAutoFit/>
            </a:bodyPr>
            <a:lstStyle/>
            <a:p>
              <a:pPr algn="ctr"/>
              <a:endParaRPr lang="id-ID" sz="3200" dirty="0">
                <a:latin typeface="Eras Demi ITC" pitchFamily="34" charset="0"/>
              </a:endParaRPr>
            </a:p>
          </p:txBody>
        </p:sp>
        <p:sp>
          <p:nvSpPr>
            <p:cNvPr id="13" name="TextBox 12"/>
            <p:cNvSpPr txBox="1"/>
            <p:nvPr/>
          </p:nvSpPr>
          <p:spPr>
            <a:xfrm>
              <a:off x="3804379" y="5542784"/>
              <a:ext cx="184731" cy="584775"/>
            </a:xfrm>
            <a:prstGeom prst="rect">
              <a:avLst/>
            </a:prstGeom>
            <a:noFill/>
          </p:spPr>
          <p:txBody>
            <a:bodyPr wrap="none" rtlCol="0">
              <a:spAutoFit/>
            </a:bodyPr>
            <a:lstStyle/>
            <a:p>
              <a:endParaRPr lang="id-ID" sz="3200" dirty="0">
                <a:latin typeface="Eras Demi ITC" pitchFamily="34" charset="0"/>
              </a:endParaRPr>
            </a:p>
          </p:txBody>
        </p:sp>
      </p:grpSp>
      <p:sp>
        <p:nvSpPr>
          <p:cNvPr id="9" name="TextBox 8"/>
          <p:cNvSpPr txBox="1"/>
          <p:nvPr/>
        </p:nvSpPr>
        <p:spPr>
          <a:xfrm>
            <a:off x="2776290" y="2926685"/>
            <a:ext cx="3663182" cy="1200329"/>
          </a:xfrm>
          <a:prstGeom prst="rect">
            <a:avLst/>
          </a:prstGeom>
          <a:noFill/>
        </p:spPr>
        <p:txBody>
          <a:bodyPr wrap="none" rtlCol="0">
            <a:spAutoFit/>
          </a:bodyPr>
          <a:lstStyle/>
          <a:p>
            <a:pPr algn="ctr"/>
            <a:r>
              <a:rPr lang="id-ID" sz="3600" dirty="0" smtClean="0">
                <a:latin typeface="Eras Demi ITC" pitchFamily="34" charset="0"/>
              </a:rPr>
              <a:t>“Understanding</a:t>
            </a:r>
          </a:p>
          <a:p>
            <a:pPr algn="ctr"/>
            <a:r>
              <a:rPr lang="id-ID" sz="3600" dirty="0" smtClean="0">
                <a:latin typeface="Eras Demi ITC" pitchFamily="34" charset="0"/>
              </a:rPr>
              <a:t>Your Customer</a:t>
            </a:r>
            <a:r>
              <a:rPr lang="id-ID" sz="3600" dirty="0" smtClean="0">
                <a:latin typeface="Eras Demi ITC" pitchFamily="34" charset="0"/>
              </a:rPr>
              <a:t>”</a:t>
            </a:r>
            <a:endParaRPr lang="id-ID" sz="3600" dirty="0" smtClean="0">
              <a:latin typeface="Eras Demi ITC" pitchFamily="34" charset="0"/>
            </a:endParaRPr>
          </a:p>
        </p:txBody>
      </p:sp>
      <p:sp>
        <p:nvSpPr>
          <p:cNvPr id="14" name="Rectangle 7"/>
          <p:cNvSpPr>
            <a:spLocks noChangeArrowheads="1"/>
          </p:cNvSpPr>
          <p:nvPr/>
        </p:nvSpPr>
        <p:spPr bwMode="auto">
          <a:xfrm>
            <a:off x="1763688" y="1844824"/>
            <a:ext cx="8497888" cy="935038"/>
          </a:xfrm>
          <a:prstGeom prst="rect">
            <a:avLst/>
          </a:prstGeom>
          <a:noFill/>
          <a:ln w="9525">
            <a:noFill/>
            <a:miter lim="800000"/>
            <a:headEnd/>
            <a:tailEnd/>
          </a:ln>
        </p:spPr>
        <p:txBody>
          <a:bodyPr/>
          <a:lstStyle/>
          <a:p>
            <a:pPr>
              <a:spcBef>
                <a:spcPct val="20000"/>
              </a:spcBef>
              <a:tabLst>
                <a:tab pos="1320800" algn="l"/>
              </a:tabLst>
            </a:pPr>
            <a:r>
              <a:rPr lang="en-US" sz="2400" dirty="0">
                <a:cs typeface="Arial" pitchFamily="34" charset="0"/>
              </a:rPr>
              <a:t>Course		: </a:t>
            </a:r>
            <a:r>
              <a:rPr lang="en-US" sz="2400" dirty="0" smtClean="0"/>
              <a:t>EN</a:t>
            </a:r>
            <a:r>
              <a:rPr lang="id-ID" sz="2400" dirty="0" smtClean="0"/>
              <a:t>TR6003</a:t>
            </a:r>
            <a:r>
              <a:rPr lang="en-US" sz="2400" dirty="0" smtClean="0">
                <a:cs typeface="Arial" pitchFamily="34" charset="0"/>
              </a:rPr>
              <a:t> – Entrepreneurship 1</a:t>
            </a:r>
            <a:endParaRPr lang="en-US" sz="2400" dirty="0">
              <a:cs typeface="Arial" pitchFamily="34" charset="0"/>
            </a:endParaRPr>
          </a:p>
        </p:txBody>
      </p:sp>
      <p:sp>
        <p:nvSpPr>
          <p:cNvPr id="15" name="Rectangle 14"/>
          <p:cNvSpPr/>
          <p:nvPr/>
        </p:nvSpPr>
        <p:spPr>
          <a:xfrm>
            <a:off x="1584176" y="4748951"/>
            <a:ext cx="4572000" cy="1200329"/>
          </a:xfrm>
          <a:prstGeom prst="rect">
            <a:avLst/>
          </a:prstGeom>
        </p:spPr>
        <p:txBody>
          <a:bodyPr>
            <a:spAutoFit/>
          </a:bodyPr>
          <a:lstStyle/>
          <a:p>
            <a:pPr algn="ctr"/>
            <a:r>
              <a:rPr lang="en-AU" sz="3600" dirty="0" smtClean="0">
                <a:latin typeface="Eras Demi ITC" pitchFamily="34" charset="0"/>
              </a:rPr>
              <a:t>Session </a:t>
            </a:r>
            <a:r>
              <a:rPr lang="id-ID" sz="3600" dirty="0" smtClean="0">
                <a:latin typeface="Eras Demi ITC" pitchFamily="34" charset="0"/>
              </a:rPr>
              <a:t>9</a:t>
            </a:r>
            <a:endParaRPr lang="id-ID" sz="3600" dirty="0">
              <a:latin typeface="Eras Demi ITC" pitchFamily="34" charset="0"/>
            </a:endParaRPr>
          </a:p>
          <a:p>
            <a:pPr algn="ctr"/>
            <a:r>
              <a:rPr lang="id-ID" sz="3600" dirty="0" smtClean="0">
                <a:latin typeface="Eras Demi ITC" pitchFamily="34" charset="0"/>
              </a:rPr>
              <a:t>GLSC</a:t>
            </a:r>
            <a:endParaRPr lang="en-AU" sz="3600" dirty="0" smtClean="0">
              <a:latin typeface="Eras Demi ITC" pitchFamily="34" charset="0"/>
            </a:endParaRPr>
          </a:p>
        </p:txBody>
      </p:sp>
      <p:sp>
        <p:nvSpPr>
          <p:cNvPr id="16" name="Rectangle 15"/>
          <p:cNvSpPr/>
          <p:nvPr/>
        </p:nvSpPr>
        <p:spPr>
          <a:xfrm>
            <a:off x="1779506" y="2165592"/>
            <a:ext cx="4250010" cy="461665"/>
          </a:xfrm>
          <a:prstGeom prst="rect">
            <a:avLst/>
          </a:prstGeom>
        </p:spPr>
        <p:txBody>
          <a:bodyPr wrap="none">
            <a:spAutoFit/>
          </a:bodyPr>
          <a:lstStyle/>
          <a:p>
            <a:pPr>
              <a:spcBef>
                <a:spcPct val="20000"/>
              </a:spcBef>
              <a:tabLst>
                <a:tab pos="1320800" algn="l"/>
              </a:tabLst>
            </a:pPr>
            <a:r>
              <a:rPr lang="en-US" sz="2400" dirty="0" smtClean="0">
                <a:cs typeface="Arial" pitchFamily="34" charset="0"/>
              </a:rPr>
              <a:t>Year		: September 201</a:t>
            </a:r>
            <a:r>
              <a:rPr lang="id-ID" sz="2400" dirty="0" smtClean="0">
                <a:cs typeface="Arial" pitchFamily="34" charset="0"/>
              </a:rPr>
              <a:t>7</a:t>
            </a:r>
            <a:endParaRPr lang="en-US" sz="2400" dirty="0">
              <a:cs typeface="Arial" pitchFamily="34" charset="0"/>
            </a:endParaRPr>
          </a:p>
        </p:txBody>
      </p:sp>
      <p:pic>
        <p:nvPicPr>
          <p:cNvPr id="9218" name="Picture 2" descr="Hasil gambar untuk understanding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572297"/>
            <a:ext cx="333375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0" y="609600"/>
            <a:ext cx="2341923" cy="584775"/>
          </a:xfrm>
          <a:prstGeom prst="rect">
            <a:avLst/>
          </a:prstGeom>
          <a:noFill/>
        </p:spPr>
        <p:txBody>
          <a:bodyPr wrap="none" rtlCol="0">
            <a:spAutoFit/>
          </a:bodyPr>
          <a:lstStyle/>
          <a:p>
            <a:r>
              <a:rPr lang="id-ID" sz="3200" b="1" dirty="0" smtClean="0"/>
              <a:t>The Scientist</a:t>
            </a:r>
            <a:endParaRPr lang="en-US" sz="3200" b="1" dirty="0" smtClean="0"/>
          </a:p>
        </p:txBody>
      </p:sp>
      <p:sp>
        <p:nvSpPr>
          <p:cNvPr id="2" name="TextBox 1"/>
          <p:cNvSpPr txBox="1"/>
          <p:nvPr/>
        </p:nvSpPr>
        <p:spPr>
          <a:xfrm>
            <a:off x="3810000" y="1763974"/>
            <a:ext cx="4419600" cy="2308324"/>
          </a:xfrm>
          <a:prstGeom prst="rect">
            <a:avLst/>
          </a:prstGeom>
          <a:noFill/>
        </p:spPr>
        <p:txBody>
          <a:bodyPr wrap="square" rtlCol="0">
            <a:spAutoFit/>
          </a:bodyPr>
          <a:lstStyle/>
          <a:p>
            <a:r>
              <a:rPr lang="id-ID" dirty="0" smtClean="0"/>
              <a:t>This method has the same idea with the Cocreator method, by getting the customer to participate. </a:t>
            </a:r>
          </a:p>
          <a:p>
            <a:endParaRPr lang="id-ID" dirty="0"/>
          </a:p>
          <a:p>
            <a:r>
              <a:rPr lang="id-ID" dirty="0" smtClean="0"/>
              <a:t>However, in this method, the participants might not know that they were being involved in the research to gain the customer insights.</a:t>
            </a:r>
          </a:p>
        </p:txBody>
      </p:sp>
      <p:sp>
        <p:nvSpPr>
          <p:cNvPr id="7" name="TextBox 6"/>
          <p:cNvSpPr txBox="1"/>
          <p:nvPr/>
        </p:nvSpPr>
        <p:spPr>
          <a:xfrm>
            <a:off x="1298598" y="4126174"/>
            <a:ext cx="7333965" cy="1754326"/>
          </a:xfrm>
          <a:prstGeom prst="rect">
            <a:avLst/>
          </a:prstGeom>
          <a:noFill/>
        </p:spPr>
        <p:txBody>
          <a:bodyPr wrap="square" rtlCol="0">
            <a:spAutoFit/>
          </a:bodyPr>
          <a:lstStyle/>
          <a:p>
            <a:r>
              <a:rPr lang="id-ID" dirty="0" smtClean="0"/>
              <a:t>This is considerably as a slightly less difficult method than the Cocreator. </a:t>
            </a:r>
          </a:p>
          <a:p>
            <a:r>
              <a:rPr lang="id-ID" dirty="0" smtClean="0"/>
              <a:t>This method provides the fact-based insights on the real-world behavior, and it works particularly on the new ideas.</a:t>
            </a:r>
          </a:p>
          <a:p>
            <a:endParaRPr lang="id-ID" dirty="0"/>
          </a:p>
          <a:p>
            <a:r>
              <a:rPr lang="id-ID" dirty="0" smtClean="0"/>
              <a:t>However, due to the strict policies and guidelines of customers, this method might be a bit impossible to be done.</a:t>
            </a:r>
          </a:p>
        </p:txBody>
      </p:sp>
      <p:pic>
        <p:nvPicPr>
          <p:cNvPr id="15364" name="Picture 4" descr="Hasil gambar untuk scientist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98" y="1763974"/>
            <a:ext cx="2206602" cy="220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63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0" y="2743200"/>
            <a:ext cx="7067128" cy="1143000"/>
          </a:xfrm>
        </p:spPr>
        <p:txBody>
          <a:bodyPr>
            <a:normAutofit/>
          </a:bodyPr>
          <a:lstStyle/>
          <a:p>
            <a:pPr marL="285750" indent="-285750"/>
            <a:r>
              <a:rPr lang="id-ID" sz="2800" dirty="0" smtClean="0">
                <a:solidFill>
                  <a:schemeClr val="tx1"/>
                </a:solidFill>
                <a:latin typeface="Verdana" pitchFamily="34" charset="0"/>
                <a:ea typeface="Verdana" pitchFamily="34" charset="0"/>
                <a:cs typeface="Verdana" pitchFamily="34" charset="0"/>
              </a:rPr>
              <a:t>10 Principles of Prototyping</a:t>
            </a:r>
            <a:endParaRPr lang="id-ID" sz="28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33242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4600" y="1078468"/>
            <a:ext cx="2419252"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The 10 Principles</a:t>
            </a:r>
            <a:endParaRPr lang="id-ID" b="1" dirty="0">
              <a:latin typeface="Verdana" pitchFamily="34" charset="0"/>
              <a:ea typeface="Verdana" pitchFamily="34" charset="0"/>
              <a:cs typeface="Verdana" pitchFamily="34" charset="0"/>
            </a:endParaRPr>
          </a:p>
        </p:txBody>
      </p:sp>
      <p:pic>
        <p:nvPicPr>
          <p:cNvPr id="8194" name="Picture 2" descr="Hasil gambar untuk visual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752600"/>
            <a:ext cx="1153868" cy="11313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95400" y="2967335"/>
            <a:ext cx="1071704" cy="461665"/>
          </a:xfrm>
          <a:prstGeom prst="rect">
            <a:avLst/>
          </a:prstGeom>
          <a:noFill/>
        </p:spPr>
        <p:txBody>
          <a:bodyPr wrap="none" rtlCol="0">
            <a:spAutoFit/>
          </a:bodyPr>
          <a:lstStyle/>
          <a:p>
            <a:pPr algn="ctr"/>
            <a:r>
              <a:rPr lang="id-ID" sz="1200" b="1" dirty="0" smtClean="0"/>
              <a:t>Make it visual</a:t>
            </a:r>
          </a:p>
          <a:p>
            <a:pPr algn="ctr"/>
            <a:r>
              <a:rPr lang="id-ID" sz="1200" b="1" dirty="0" smtClean="0"/>
              <a:t>and tangible</a:t>
            </a:r>
            <a:endParaRPr lang="id-ID" sz="1200" b="1" dirty="0"/>
          </a:p>
        </p:txBody>
      </p:sp>
      <p:grpSp>
        <p:nvGrpSpPr>
          <p:cNvPr id="6" name="Group 5"/>
          <p:cNvGrpSpPr/>
          <p:nvPr/>
        </p:nvGrpSpPr>
        <p:grpSpPr>
          <a:xfrm>
            <a:off x="2830053" y="1809234"/>
            <a:ext cx="1208547" cy="1619766"/>
            <a:chOff x="3296881" y="1263134"/>
            <a:chExt cx="1208547" cy="1619766"/>
          </a:xfrm>
        </p:grpSpPr>
        <p:sp>
          <p:nvSpPr>
            <p:cNvPr id="10" name="TextBox 9"/>
            <p:cNvSpPr txBox="1"/>
            <p:nvPr/>
          </p:nvSpPr>
          <p:spPr>
            <a:xfrm>
              <a:off x="3296881" y="2421235"/>
              <a:ext cx="1208547" cy="461665"/>
            </a:xfrm>
            <a:prstGeom prst="rect">
              <a:avLst/>
            </a:prstGeom>
            <a:noFill/>
          </p:spPr>
          <p:txBody>
            <a:bodyPr wrap="none" rtlCol="0">
              <a:spAutoFit/>
            </a:bodyPr>
            <a:lstStyle/>
            <a:p>
              <a:pPr algn="ctr"/>
              <a:r>
                <a:rPr lang="id-ID" sz="1200" b="1" dirty="0" smtClean="0"/>
                <a:t>Embrace</a:t>
              </a:r>
            </a:p>
            <a:p>
              <a:pPr algn="ctr"/>
              <a:r>
                <a:rPr lang="id-ID" sz="1200" b="1" dirty="0" smtClean="0"/>
                <a:t>a beginner’s mind</a:t>
              </a:r>
              <a:endParaRPr lang="id-ID" sz="1200" b="1" dirty="0"/>
            </a:p>
          </p:txBody>
        </p:sp>
        <p:pic>
          <p:nvPicPr>
            <p:cNvPr id="8196" name="Picture 4" descr="Hasil gambar untuk baby icon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1326" y="1263134"/>
              <a:ext cx="1078274" cy="10782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4193379" y="1828800"/>
            <a:ext cx="1369221" cy="1709868"/>
            <a:chOff x="4038600" y="1844763"/>
            <a:chExt cx="1369221" cy="1709868"/>
          </a:xfrm>
        </p:grpSpPr>
        <p:sp>
          <p:nvSpPr>
            <p:cNvPr id="9" name="TextBox 8"/>
            <p:cNvSpPr txBox="1"/>
            <p:nvPr/>
          </p:nvSpPr>
          <p:spPr>
            <a:xfrm>
              <a:off x="4038600" y="2908300"/>
              <a:ext cx="1369221" cy="646331"/>
            </a:xfrm>
            <a:prstGeom prst="rect">
              <a:avLst/>
            </a:prstGeom>
            <a:noFill/>
          </p:spPr>
          <p:txBody>
            <a:bodyPr wrap="none" rtlCol="0">
              <a:spAutoFit/>
            </a:bodyPr>
            <a:lstStyle/>
            <a:p>
              <a:pPr algn="ctr"/>
              <a:r>
                <a:rPr lang="id-ID" sz="1200" b="1" dirty="0" smtClean="0"/>
                <a:t>Do not fall</a:t>
              </a:r>
            </a:p>
            <a:p>
              <a:pPr algn="ctr"/>
              <a:r>
                <a:rPr lang="id-ID" sz="1200" b="1" dirty="0" smtClean="0"/>
                <a:t>to the first idea,</a:t>
              </a:r>
            </a:p>
            <a:p>
              <a:pPr algn="ctr"/>
              <a:r>
                <a:rPr lang="id-ID" sz="1200" b="1" dirty="0" smtClean="0"/>
                <a:t>create alternatives</a:t>
              </a:r>
              <a:endParaRPr lang="id-ID" sz="1200" b="1" dirty="0"/>
            </a:p>
          </p:txBody>
        </p:sp>
        <p:pic>
          <p:nvPicPr>
            <p:cNvPr id="8198" name="Picture 6" descr="Gambar terka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0808" y="1844763"/>
              <a:ext cx="1064569" cy="10645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5666659" y="1657004"/>
            <a:ext cx="1460885" cy="1771996"/>
            <a:chOff x="5486400" y="1572569"/>
            <a:chExt cx="1460885" cy="1771996"/>
          </a:xfrm>
        </p:grpSpPr>
        <p:sp>
          <p:nvSpPr>
            <p:cNvPr id="11" name="TextBox 10"/>
            <p:cNvSpPr txBox="1"/>
            <p:nvPr/>
          </p:nvSpPr>
          <p:spPr>
            <a:xfrm>
              <a:off x="5513430" y="2882900"/>
              <a:ext cx="1433855" cy="461665"/>
            </a:xfrm>
            <a:prstGeom prst="rect">
              <a:avLst/>
            </a:prstGeom>
            <a:noFill/>
          </p:spPr>
          <p:txBody>
            <a:bodyPr wrap="none" rtlCol="0">
              <a:spAutoFit/>
            </a:bodyPr>
            <a:lstStyle/>
            <a:p>
              <a:pPr algn="ctr"/>
              <a:r>
                <a:rPr lang="id-ID" sz="1200" b="1" dirty="0" smtClean="0"/>
                <a:t>Keep it liquid, </a:t>
              </a:r>
            </a:p>
            <a:p>
              <a:pPr algn="ctr"/>
              <a:r>
                <a:rPr lang="id-ID" sz="1200" b="1" dirty="0" smtClean="0"/>
                <a:t>As it is not clear yet</a:t>
              </a:r>
              <a:endParaRPr lang="id-ID" sz="1200" b="1" dirty="0"/>
            </a:p>
          </p:txBody>
        </p:sp>
        <p:pic>
          <p:nvPicPr>
            <p:cNvPr id="8200" name="Picture 8" descr="Hasil gambar untuk fluid icon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1572569"/>
              <a:ext cx="1403866" cy="14038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7265766" y="1676400"/>
            <a:ext cx="1343798" cy="1878231"/>
            <a:chOff x="7252118" y="1752600"/>
            <a:chExt cx="1343798" cy="1878231"/>
          </a:xfrm>
        </p:grpSpPr>
        <p:sp>
          <p:nvSpPr>
            <p:cNvPr id="8" name="TextBox 7"/>
            <p:cNvSpPr txBox="1"/>
            <p:nvPr/>
          </p:nvSpPr>
          <p:spPr>
            <a:xfrm>
              <a:off x="7264400" y="2984500"/>
              <a:ext cx="1295355" cy="646331"/>
            </a:xfrm>
            <a:prstGeom prst="rect">
              <a:avLst/>
            </a:prstGeom>
            <a:noFill/>
          </p:spPr>
          <p:txBody>
            <a:bodyPr wrap="none" rtlCol="0">
              <a:spAutoFit/>
            </a:bodyPr>
            <a:lstStyle/>
            <a:p>
              <a:pPr algn="ctr"/>
              <a:r>
                <a:rPr lang="id-ID" sz="1200" b="1" dirty="0" smtClean="0"/>
                <a:t>Start with</a:t>
              </a:r>
            </a:p>
            <a:p>
              <a:pPr algn="ctr"/>
              <a:r>
                <a:rPr lang="id-ID" sz="1200" b="1" dirty="0" smtClean="0"/>
                <a:t>low fidelity, </a:t>
              </a:r>
            </a:p>
            <a:p>
              <a:pPr algn="ctr"/>
              <a:r>
                <a:rPr lang="id-ID" sz="1200" b="1" dirty="0" smtClean="0"/>
                <a:t>Iterate and refine</a:t>
              </a:r>
              <a:endParaRPr lang="id-ID" sz="1200" b="1" dirty="0"/>
            </a:p>
          </p:txBody>
        </p:sp>
        <p:pic>
          <p:nvPicPr>
            <p:cNvPr id="8202" name="Picture 10" descr="Hasil gambar untuk iterate icon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2118" y="1752600"/>
              <a:ext cx="1343798" cy="13437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1197592" y="3976258"/>
            <a:ext cx="1219200" cy="1891142"/>
            <a:chOff x="1221652" y="4089189"/>
            <a:chExt cx="1219200" cy="1891142"/>
          </a:xfrm>
        </p:grpSpPr>
        <p:sp>
          <p:nvSpPr>
            <p:cNvPr id="12" name="TextBox 11"/>
            <p:cNvSpPr txBox="1"/>
            <p:nvPr/>
          </p:nvSpPr>
          <p:spPr>
            <a:xfrm>
              <a:off x="1244972" y="5334000"/>
              <a:ext cx="1138453" cy="646331"/>
            </a:xfrm>
            <a:prstGeom prst="rect">
              <a:avLst/>
            </a:prstGeom>
            <a:noFill/>
          </p:spPr>
          <p:txBody>
            <a:bodyPr wrap="none" rtlCol="0">
              <a:spAutoFit/>
            </a:bodyPr>
            <a:lstStyle/>
            <a:p>
              <a:pPr algn="ctr"/>
              <a:r>
                <a:rPr lang="id-ID" sz="1200" b="1" dirty="0" smtClean="0"/>
                <a:t>Expose your</a:t>
              </a:r>
            </a:p>
            <a:p>
              <a:pPr algn="ctr"/>
              <a:r>
                <a:rPr lang="id-ID" sz="1200" b="1" dirty="0" smtClean="0"/>
                <a:t>work clearly </a:t>
              </a:r>
            </a:p>
            <a:p>
              <a:pPr algn="ctr"/>
              <a:r>
                <a:rPr lang="id-ID" sz="1200" b="1" dirty="0" smtClean="0"/>
                <a:t>- Seek criticism</a:t>
              </a:r>
              <a:endParaRPr lang="id-ID" sz="1200" b="1" dirty="0"/>
            </a:p>
          </p:txBody>
        </p:sp>
        <p:pic>
          <p:nvPicPr>
            <p:cNvPr id="8204" name="Picture 12" descr="Hasil gambar untuk advertisement icon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1652" y="4089189"/>
              <a:ext cx="121920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2473656" y="3893402"/>
            <a:ext cx="1707262" cy="1934529"/>
            <a:chOff x="2667000" y="3893402"/>
            <a:chExt cx="1707262" cy="1934529"/>
          </a:xfrm>
        </p:grpSpPr>
        <p:sp>
          <p:nvSpPr>
            <p:cNvPr id="13" name="TextBox 12"/>
            <p:cNvSpPr txBox="1"/>
            <p:nvPr/>
          </p:nvSpPr>
          <p:spPr>
            <a:xfrm>
              <a:off x="2667000" y="5181600"/>
              <a:ext cx="1707262" cy="646331"/>
            </a:xfrm>
            <a:prstGeom prst="rect">
              <a:avLst/>
            </a:prstGeom>
            <a:noFill/>
          </p:spPr>
          <p:txBody>
            <a:bodyPr wrap="none" rtlCol="0">
              <a:spAutoFit/>
            </a:bodyPr>
            <a:lstStyle/>
            <a:p>
              <a:pPr algn="ctr"/>
              <a:r>
                <a:rPr lang="id-ID" sz="1200" b="1" dirty="0" smtClean="0"/>
                <a:t>Learn faster</a:t>
              </a:r>
            </a:p>
            <a:p>
              <a:pPr algn="ctr"/>
              <a:r>
                <a:rPr lang="id-ID" sz="1200" b="1" dirty="0" smtClean="0"/>
                <a:t>by falling early,</a:t>
              </a:r>
            </a:p>
            <a:p>
              <a:pPr algn="ctr"/>
              <a:r>
                <a:rPr lang="id-ID" sz="1200" b="1" dirty="0" smtClean="0"/>
                <a:t>Often and early cheaply</a:t>
              </a:r>
            </a:p>
          </p:txBody>
        </p:sp>
        <p:pic>
          <p:nvPicPr>
            <p:cNvPr id="8206" name="Picture 14" descr="Hasil gambar untuk helmet icon transparen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00314" y="3893402"/>
              <a:ext cx="1327667" cy="1327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4356642" y="3893402"/>
            <a:ext cx="1053558" cy="1687311"/>
            <a:chOff x="4356642" y="3893402"/>
            <a:chExt cx="1053558" cy="1687311"/>
          </a:xfrm>
        </p:grpSpPr>
        <p:sp>
          <p:nvSpPr>
            <p:cNvPr id="16" name="TextBox 15"/>
            <p:cNvSpPr txBox="1"/>
            <p:nvPr/>
          </p:nvSpPr>
          <p:spPr>
            <a:xfrm>
              <a:off x="4356642" y="5119048"/>
              <a:ext cx="1053558" cy="461665"/>
            </a:xfrm>
            <a:prstGeom prst="rect">
              <a:avLst/>
            </a:prstGeom>
            <a:noFill/>
          </p:spPr>
          <p:txBody>
            <a:bodyPr wrap="none" rtlCol="0">
              <a:spAutoFit/>
            </a:bodyPr>
            <a:lstStyle/>
            <a:p>
              <a:pPr algn="ctr"/>
              <a:r>
                <a:rPr lang="id-ID" sz="1200" b="1" dirty="0" smtClean="0"/>
                <a:t>Use creativity</a:t>
              </a:r>
            </a:p>
            <a:p>
              <a:pPr algn="ctr"/>
              <a:r>
                <a:rPr lang="id-ID" sz="1200" b="1" dirty="0" smtClean="0"/>
                <a:t>techniques</a:t>
              </a:r>
              <a:endParaRPr lang="id-ID" sz="1200" b="1" dirty="0"/>
            </a:p>
          </p:txBody>
        </p:sp>
        <p:pic>
          <p:nvPicPr>
            <p:cNvPr id="8208" name="Picture 16" descr="Hasil gambar untuk creativity icon transparen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12463" y="3893402"/>
              <a:ext cx="728673" cy="11490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5635860" y="3835461"/>
            <a:ext cx="1503681" cy="2546468"/>
            <a:chOff x="5635860" y="3835461"/>
            <a:chExt cx="1503681" cy="2546468"/>
          </a:xfrm>
        </p:grpSpPr>
        <p:sp>
          <p:nvSpPr>
            <p:cNvPr id="14" name="TextBox 13"/>
            <p:cNvSpPr txBox="1"/>
            <p:nvPr/>
          </p:nvSpPr>
          <p:spPr>
            <a:xfrm>
              <a:off x="5635860" y="5181600"/>
              <a:ext cx="1503681" cy="1200329"/>
            </a:xfrm>
            <a:prstGeom prst="rect">
              <a:avLst/>
            </a:prstGeom>
            <a:noFill/>
          </p:spPr>
          <p:txBody>
            <a:bodyPr wrap="none" rtlCol="0">
              <a:spAutoFit/>
            </a:bodyPr>
            <a:lstStyle/>
            <a:p>
              <a:pPr algn="ctr"/>
              <a:r>
                <a:rPr lang="id-ID" sz="1200" b="1" dirty="0" smtClean="0"/>
                <a:t>Create the totally </a:t>
              </a:r>
            </a:p>
            <a:p>
              <a:pPr algn="ctr"/>
              <a:r>
                <a:rPr lang="id-ID" sz="1200" b="1" dirty="0" smtClean="0"/>
                <a:t>Different models</a:t>
              </a:r>
            </a:p>
            <a:p>
              <a:pPr algn="ctr"/>
              <a:r>
                <a:rPr lang="id-ID" sz="1200" b="1" dirty="0" smtClean="0"/>
                <a:t>that you are</a:t>
              </a:r>
            </a:p>
            <a:p>
              <a:pPr algn="ctr"/>
              <a:r>
                <a:rPr lang="id-ID" sz="1200" b="1" dirty="0" smtClean="0"/>
                <a:t>unlikely to build, </a:t>
              </a:r>
            </a:p>
            <a:p>
              <a:pPr algn="ctr"/>
              <a:r>
                <a:rPr lang="id-ID" sz="1200" b="1" dirty="0" smtClean="0"/>
                <a:t>To trigger debate</a:t>
              </a:r>
            </a:p>
            <a:p>
              <a:pPr algn="ctr"/>
              <a:r>
                <a:rPr lang="id-ID" sz="1200" b="1" dirty="0" smtClean="0"/>
                <a:t>and learning process</a:t>
              </a:r>
              <a:endParaRPr lang="id-ID" sz="1200" b="1" dirty="0"/>
            </a:p>
          </p:txBody>
        </p:sp>
        <p:pic>
          <p:nvPicPr>
            <p:cNvPr id="8210" name="Picture 18" descr="Hasil gambar untuk germcartoon icon transparen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50403" y="3835461"/>
              <a:ext cx="1359997" cy="1359997"/>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AutoShape 20" descr="Gambar terka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 name="AutoShape 22" descr="Gambar terkai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AutoShape 24" descr="Gambar terkai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nvGrpSpPr>
          <p:cNvPr id="26" name="Group 25"/>
          <p:cNvGrpSpPr/>
          <p:nvPr/>
        </p:nvGrpSpPr>
        <p:grpSpPr>
          <a:xfrm>
            <a:off x="7265766" y="3954045"/>
            <a:ext cx="1575881" cy="1550720"/>
            <a:chOff x="7265766" y="3954045"/>
            <a:chExt cx="1575881" cy="1550720"/>
          </a:xfrm>
        </p:grpSpPr>
        <p:sp>
          <p:nvSpPr>
            <p:cNvPr id="15" name="TextBox 14"/>
            <p:cNvSpPr txBox="1"/>
            <p:nvPr/>
          </p:nvSpPr>
          <p:spPr>
            <a:xfrm>
              <a:off x="7265766" y="5043100"/>
              <a:ext cx="1575881" cy="461665"/>
            </a:xfrm>
            <a:prstGeom prst="rect">
              <a:avLst/>
            </a:prstGeom>
            <a:noFill/>
          </p:spPr>
          <p:txBody>
            <a:bodyPr wrap="none" rtlCol="0">
              <a:spAutoFit/>
            </a:bodyPr>
            <a:lstStyle/>
            <a:p>
              <a:pPr algn="ctr"/>
              <a:r>
                <a:rPr lang="id-ID" sz="1200" b="1" dirty="0" smtClean="0"/>
                <a:t>Track learnings, </a:t>
              </a:r>
            </a:p>
            <a:p>
              <a:pPr algn="ctr"/>
              <a:r>
                <a:rPr lang="id-ID" sz="1200" b="1" dirty="0" smtClean="0"/>
                <a:t>Insights, and progress</a:t>
              </a:r>
              <a:endParaRPr lang="id-ID" sz="1200" b="1" dirty="0"/>
            </a:p>
          </p:txBody>
        </p:sp>
        <p:pic>
          <p:nvPicPr>
            <p:cNvPr id="8218" name="Picture 26" descr="Hasil gambar untuk record cartoon icon transparen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24400" y="3954045"/>
              <a:ext cx="1026529" cy="10277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6490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2743200"/>
            <a:ext cx="7067128" cy="1143000"/>
          </a:xfrm>
        </p:spPr>
        <p:txBody>
          <a:bodyPr>
            <a:normAutofit fontScale="90000"/>
          </a:bodyPr>
          <a:lstStyle/>
          <a:p>
            <a:pPr marL="285750" indent="-285750"/>
            <a:r>
              <a:rPr lang="id-ID" sz="2800" b="0" dirty="0" smtClean="0">
                <a:solidFill>
                  <a:schemeClr val="tx1"/>
                </a:solidFill>
                <a:latin typeface="Verdana" pitchFamily="34" charset="0"/>
                <a:ea typeface="Verdana" pitchFamily="34" charset="0"/>
                <a:cs typeface="Verdana" pitchFamily="34" charset="0"/>
              </a:rPr>
              <a:t>Workshops of</a:t>
            </a:r>
            <a:r>
              <a:rPr lang="en-US" sz="2800" b="0" dirty="0" smtClean="0">
                <a:solidFill>
                  <a:schemeClr val="tx1"/>
                </a:solidFill>
                <a:latin typeface="Verdana" pitchFamily="34" charset="0"/>
                <a:ea typeface="Verdana" pitchFamily="34" charset="0"/>
                <a:cs typeface="Verdana" pitchFamily="34" charset="0"/>
              </a:rPr>
              <a:t> </a:t>
            </a:r>
            <a:r>
              <a:rPr lang="id-ID" sz="2800" b="0" dirty="0" smtClean="0">
                <a:solidFill>
                  <a:schemeClr val="tx1"/>
                </a:solidFill>
                <a:latin typeface="Verdana" pitchFamily="34" charset="0"/>
                <a:ea typeface="Verdana" pitchFamily="34" charset="0"/>
                <a:cs typeface="Verdana" pitchFamily="34" charset="0"/>
              </a:rPr>
              <a:t/>
            </a:r>
            <a:br>
              <a:rPr lang="id-ID" sz="2800" b="0" dirty="0" smtClean="0">
                <a:solidFill>
                  <a:schemeClr val="tx1"/>
                </a:solidFill>
                <a:latin typeface="Verdana" pitchFamily="34" charset="0"/>
                <a:ea typeface="Verdana" pitchFamily="34" charset="0"/>
                <a:cs typeface="Verdana" pitchFamily="34" charset="0"/>
              </a:rPr>
            </a:br>
            <a:r>
              <a:rPr lang="id-ID" sz="2800" dirty="0" smtClean="0">
                <a:solidFill>
                  <a:schemeClr val="tx1"/>
                </a:solidFill>
                <a:latin typeface="Verdana" pitchFamily="34" charset="0"/>
                <a:ea typeface="Verdana" pitchFamily="34" charset="0"/>
                <a:cs typeface="Verdana" pitchFamily="34" charset="0"/>
              </a:rPr>
              <a:t>Six </a:t>
            </a:r>
            <a:r>
              <a:rPr lang="id-ID" sz="2800" dirty="0">
                <a:solidFill>
                  <a:schemeClr val="tx1"/>
                </a:solidFill>
                <a:latin typeface="Verdana" pitchFamily="34" charset="0"/>
                <a:ea typeface="Verdana" pitchFamily="34" charset="0"/>
                <a:cs typeface="Verdana" pitchFamily="34" charset="0"/>
              </a:rPr>
              <a:t>Techniques of Gaining Customers Insights</a:t>
            </a:r>
            <a:endParaRPr lang="id-ID" sz="28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17335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36630" y="971490"/>
            <a:ext cx="1521570" cy="400110"/>
          </a:xfrm>
          <a:prstGeom prst="rect">
            <a:avLst/>
          </a:prstGeom>
          <a:noFill/>
        </p:spPr>
        <p:txBody>
          <a:bodyPr wrap="none" rtlCol="0">
            <a:spAutoFit/>
          </a:bodyPr>
          <a:lstStyle/>
          <a:p>
            <a:r>
              <a:rPr lang="id-ID" sz="2000" b="1" dirty="0" smtClean="0">
                <a:latin typeface="Verdana" pitchFamily="34" charset="0"/>
                <a:ea typeface="Verdana" pitchFamily="34" charset="0"/>
                <a:cs typeface="Verdana" pitchFamily="34" charset="0"/>
              </a:rPr>
              <a:t>Role Play</a:t>
            </a:r>
            <a:endParaRPr lang="id-ID" sz="2000" b="1" dirty="0">
              <a:latin typeface="Verdana" pitchFamily="34" charset="0"/>
              <a:ea typeface="Verdana" pitchFamily="34" charset="0"/>
              <a:cs typeface="Verdana" pitchFamily="34" charset="0"/>
            </a:endParaRPr>
          </a:p>
        </p:txBody>
      </p:sp>
      <p:sp>
        <p:nvSpPr>
          <p:cNvPr id="2" name="TextBox 1"/>
          <p:cNvSpPr txBox="1"/>
          <p:nvPr/>
        </p:nvSpPr>
        <p:spPr>
          <a:xfrm>
            <a:off x="1295400" y="1905000"/>
            <a:ext cx="7391400" cy="2585323"/>
          </a:xfrm>
          <a:prstGeom prst="rect">
            <a:avLst/>
          </a:prstGeom>
          <a:noFill/>
        </p:spPr>
        <p:txBody>
          <a:bodyPr wrap="square" rtlCol="0">
            <a:spAutoFit/>
          </a:bodyPr>
          <a:lstStyle/>
          <a:p>
            <a:r>
              <a:rPr lang="id-ID" dirty="0" smtClean="0"/>
              <a:t>Each group of the students in the class should choose, which method that they wanted to use to gain the customers insights.</a:t>
            </a:r>
          </a:p>
          <a:p>
            <a:r>
              <a:rPr lang="id-ID" dirty="0"/>
              <a:t/>
            </a:r>
            <a:br>
              <a:rPr lang="id-ID" dirty="0"/>
            </a:br>
            <a:r>
              <a:rPr lang="id-ID" dirty="0" smtClean="0"/>
              <a:t>Then, give them 15 – 25 minutes to perform the method that they have chosen. </a:t>
            </a:r>
          </a:p>
          <a:p>
            <a:endParaRPr lang="id-ID" dirty="0"/>
          </a:p>
          <a:p>
            <a:r>
              <a:rPr lang="id-ID" dirty="0" smtClean="0"/>
              <a:t>Afterwards, they students would have to present a short simple reports of what they have done, and the other groups would have the chance to debate or ask.</a:t>
            </a:r>
            <a:endParaRPr lang="id-ID" dirty="0"/>
          </a:p>
        </p:txBody>
      </p:sp>
    </p:spTree>
    <p:extLst>
      <p:ext uri="{BB962C8B-B14F-4D97-AF65-F5344CB8AC3E}">
        <p14:creationId xmlns:p14="http://schemas.microsoft.com/office/powerpoint/2010/main" val="286421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49822" y="838200"/>
            <a:ext cx="1632178"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References</a:t>
            </a:r>
            <a:endParaRPr lang="id-ID" b="1" dirty="0">
              <a:latin typeface="Verdana" pitchFamily="34" charset="0"/>
              <a:ea typeface="Verdana" pitchFamily="34" charset="0"/>
              <a:cs typeface="Verdana" pitchFamily="34" charset="0"/>
            </a:endParaRPr>
          </a:p>
        </p:txBody>
      </p:sp>
      <p:sp>
        <p:nvSpPr>
          <p:cNvPr id="2" name="TextBox 1"/>
          <p:cNvSpPr txBox="1"/>
          <p:nvPr/>
        </p:nvSpPr>
        <p:spPr>
          <a:xfrm>
            <a:off x="1295401" y="2057400"/>
            <a:ext cx="6934200" cy="646331"/>
          </a:xfrm>
          <a:prstGeom prst="rect">
            <a:avLst/>
          </a:prstGeom>
          <a:noFill/>
        </p:spPr>
        <p:txBody>
          <a:bodyPr wrap="square" rtlCol="0">
            <a:spAutoFit/>
          </a:bodyPr>
          <a:lstStyle/>
          <a:p>
            <a:r>
              <a:rPr lang="id-ID" dirty="0" smtClean="0"/>
              <a:t>Alexander O, Yves P, Greg B, and Alan S (2014), Value Proposition Design. John Wiley &amp; Co, New Jersey. ISBN: 978-1-118-96805</a:t>
            </a:r>
            <a:endParaRPr lang="id-ID" dirty="0"/>
          </a:p>
        </p:txBody>
      </p:sp>
    </p:spTree>
    <p:extLst>
      <p:ext uri="{BB962C8B-B14F-4D97-AF65-F5344CB8AC3E}">
        <p14:creationId xmlns:p14="http://schemas.microsoft.com/office/powerpoint/2010/main" val="257017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81200"/>
            <a:ext cx="7065714" cy="792088"/>
          </a:xfrm>
        </p:spPr>
        <p:txBody>
          <a:bodyPr>
            <a:noAutofit/>
          </a:bodyPr>
          <a:lstStyle/>
          <a:p>
            <a:r>
              <a:rPr lang="id-ID" sz="2000" b="0" dirty="0" smtClean="0">
                <a:solidFill>
                  <a:schemeClr val="tx1"/>
                </a:solidFill>
                <a:latin typeface="+mj-lt"/>
              </a:rPr>
              <a:t>LO </a:t>
            </a:r>
            <a:r>
              <a:rPr lang="id-ID" sz="2000" b="0" dirty="0" smtClean="0">
                <a:solidFill>
                  <a:schemeClr val="tx1"/>
                </a:solidFill>
                <a:latin typeface="+mj-lt"/>
              </a:rPr>
              <a:t>2: Describe the Value Propositon of the Created Business </a:t>
            </a:r>
            <a:r>
              <a:rPr lang="id-ID" sz="2000" b="0" dirty="0" smtClean="0">
                <a:solidFill>
                  <a:schemeClr val="tx1"/>
                </a:solidFill>
                <a:latin typeface="+mj-lt"/>
              </a:rPr>
              <a:t>Idea</a:t>
            </a:r>
            <a:br>
              <a:rPr lang="id-ID" sz="2000" b="0" dirty="0" smtClean="0">
                <a:solidFill>
                  <a:schemeClr val="tx1"/>
                </a:solidFill>
                <a:latin typeface="+mj-lt"/>
              </a:rPr>
            </a:br>
            <a:r>
              <a:rPr lang="id-ID" sz="2000" b="0" dirty="0" smtClean="0">
                <a:solidFill>
                  <a:schemeClr val="tx1"/>
                </a:solidFill>
                <a:latin typeface="+mj-lt"/>
              </a:rPr>
              <a:t>LO 3: Assess the Value Proposition of the Created Business Idea</a:t>
            </a:r>
            <a:endParaRPr lang="id-ID" sz="2000" dirty="0">
              <a:solidFill>
                <a:schemeClr val="tx1"/>
              </a:solidFill>
              <a:latin typeface="+mj-lt"/>
            </a:endParaRPr>
          </a:p>
        </p:txBody>
      </p:sp>
      <p:sp>
        <p:nvSpPr>
          <p:cNvPr id="5" name="TextBox 4"/>
          <p:cNvSpPr txBox="1"/>
          <p:nvPr/>
        </p:nvSpPr>
        <p:spPr>
          <a:xfrm>
            <a:off x="3245267" y="961698"/>
            <a:ext cx="3765133" cy="461665"/>
          </a:xfrm>
          <a:prstGeom prst="rect">
            <a:avLst/>
          </a:prstGeom>
          <a:noFill/>
        </p:spPr>
        <p:txBody>
          <a:bodyPr wrap="none" rtlCol="0">
            <a:spAutoFit/>
          </a:bodyPr>
          <a:lstStyle/>
          <a:p>
            <a:r>
              <a:rPr lang="en-US" sz="2400" b="1" dirty="0" smtClean="0">
                <a:latin typeface="Verdana" pitchFamily="34" charset="0"/>
                <a:ea typeface="Verdana" pitchFamily="34" charset="0"/>
                <a:cs typeface="Verdana" pitchFamily="34" charset="0"/>
              </a:rPr>
              <a:t>Learning Objectives</a:t>
            </a:r>
          </a:p>
        </p:txBody>
      </p:sp>
    </p:spTree>
    <p:extLst>
      <p:ext uri="{BB962C8B-B14F-4D97-AF65-F5344CB8AC3E}">
        <p14:creationId xmlns:p14="http://schemas.microsoft.com/office/powerpoint/2010/main" val="170580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03648" y="2059394"/>
            <a:ext cx="6606480" cy="646331"/>
          </a:xfrm>
          <a:prstGeom prst="rect">
            <a:avLst/>
          </a:prstGeom>
        </p:spPr>
        <p:txBody>
          <a:bodyPr wrap="square">
            <a:spAutoFit/>
          </a:bodyPr>
          <a:lstStyle/>
          <a:p>
            <a:pPr marL="285750" indent="-285750">
              <a:buFontTx/>
              <a:buChar char="-"/>
            </a:pPr>
            <a:r>
              <a:rPr lang="id-ID" dirty="0" smtClean="0"/>
              <a:t>Six Techniques of Gaining Customers Insights</a:t>
            </a:r>
            <a:endParaRPr lang="id-ID" dirty="0"/>
          </a:p>
          <a:p>
            <a:pPr marL="285750" indent="-285750">
              <a:buFontTx/>
              <a:buChar char="-"/>
            </a:pPr>
            <a:r>
              <a:rPr lang="id-ID" dirty="0" smtClean="0"/>
              <a:t>Workshop of Gaining Customers Insights</a:t>
            </a:r>
          </a:p>
        </p:txBody>
      </p:sp>
      <p:sp>
        <p:nvSpPr>
          <p:cNvPr id="6" name="TextBox 5"/>
          <p:cNvSpPr txBox="1"/>
          <p:nvPr/>
        </p:nvSpPr>
        <p:spPr>
          <a:xfrm>
            <a:off x="3742241" y="903938"/>
            <a:ext cx="2048959" cy="461665"/>
          </a:xfrm>
          <a:prstGeom prst="rect">
            <a:avLst/>
          </a:prstGeom>
          <a:noFill/>
        </p:spPr>
        <p:txBody>
          <a:bodyPr wrap="none" rtlCol="0">
            <a:spAutoFit/>
          </a:bodyPr>
          <a:lstStyle/>
          <a:p>
            <a:r>
              <a:rPr lang="id-ID" sz="2400" b="1" dirty="0" smtClean="0">
                <a:latin typeface="Verdana" pitchFamily="34" charset="0"/>
                <a:ea typeface="Verdana" pitchFamily="34" charset="0"/>
                <a:cs typeface="Verdana" pitchFamily="34" charset="0"/>
              </a:rPr>
              <a:t>Sub Topics</a:t>
            </a:r>
            <a:endParaRPr lang="id-ID" sz="24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5059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0" y="2743200"/>
            <a:ext cx="7067128" cy="1143000"/>
          </a:xfrm>
        </p:spPr>
        <p:txBody>
          <a:bodyPr>
            <a:normAutofit/>
          </a:bodyPr>
          <a:lstStyle/>
          <a:p>
            <a:pPr marL="285750" indent="-285750"/>
            <a:r>
              <a:rPr lang="en-US" sz="2800" b="0" dirty="0" smtClean="0">
                <a:solidFill>
                  <a:schemeClr val="tx1"/>
                </a:solidFill>
                <a:latin typeface="Verdana" pitchFamily="34" charset="0"/>
                <a:ea typeface="Verdana" pitchFamily="34" charset="0"/>
                <a:cs typeface="Verdana" pitchFamily="34" charset="0"/>
              </a:rPr>
              <a:t> </a:t>
            </a:r>
            <a:r>
              <a:rPr lang="id-ID" sz="2800" dirty="0">
                <a:solidFill>
                  <a:schemeClr val="tx1"/>
                </a:solidFill>
                <a:latin typeface="Verdana" pitchFamily="34" charset="0"/>
                <a:ea typeface="Verdana" pitchFamily="34" charset="0"/>
                <a:cs typeface="Verdana" pitchFamily="34" charset="0"/>
              </a:rPr>
              <a:t>Six Techniques of Gaining Customers Insights</a:t>
            </a:r>
            <a:endParaRPr lang="id-ID" sz="28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17857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0" y="863025"/>
            <a:ext cx="3416128" cy="584775"/>
          </a:xfrm>
          <a:prstGeom prst="rect">
            <a:avLst/>
          </a:prstGeom>
          <a:noFill/>
        </p:spPr>
        <p:txBody>
          <a:bodyPr wrap="none" rtlCol="0">
            <a:spAutoFit/>
          </a:bodyPr>
          <a:lstStyle/>
          <a:p>
            <a:r>
              <a:rPr lang="id-ID" sz="3200" b="1" dirty="0" smtClean="0"/>
              <a:t>The Data Detective</a:t>
            </a:r>
            <a:endParaRPr lang="en-US" sz="3200" b="1" dirty="0" smtClean="0"/>
          </a:p>
        </p:txBody>
      </p:sp>
      <p:pic>
        <p:nvPicPr>
          <p:cNvPr id="10242" name="Picture 2" descr="Hasil gambar untuk detective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76600" y="1752600"/>
            <a:ext cx="5257800" cy="2031325"/>
          </a:xfrm>
          <a:prstGeom prst="rect">
            <a:avLst/>
          </a:prstGeom>
          <a:noFill/>
        </p:spPr>
        <p:txBody>
          <a:bodyPr wrap="square" rtlCol="0">
            <a:spAutoFit/>
          </a:bodyPr>
          <a:lstStyle/>
          <a:p>
            <a:r>
              <a:rPr lang="id-ID" dirty="0" smtClean="0"/>
              <a:t>This method is a research based method.</a:t>
            </a:r>
          </a:p>
          <a:p>
            <a:r>
              <a:rPr lang="id-ID" dirty="0" smtClean="0"/>
              <a:t>Secondary research reports and customer data that have been provided earlier would be the excellent foundation to start the investigation.</a:t>
            </a:r>
          </a:p>
          <a:p>
            <a:endParaRPr lang="id-ID" dirty="0"/>
          </a:p>
          <a:p>
            <a:r>
              <a:rPr lang="id-ID" dirty="0" smtClean="0"/>
              <a:t>Data from the outside would be useful as well, such as data outside of the industry, opposites, etc.</a:t>
            </a:r>
            <a:endParaRPr lang="id-ID" dirty="0"/>
          </a:p>
        </p:txBody>
      </p:sp>
      <p:sp>
        <p:nvSpPr>
          <p:cNvPr id="7" name="TextBox 6"/>
          <p:cNvSpPr txBox="1"/>
          <p:nvPr/>
        </p:nvSpPr>
        <p:spPr>
          <a:xfrm>
            <a:off x="1311891" y="3929418"/>
            <a:ext cx="6972300" cy="1200329"/>
          </a:xfrm>
          <a:prstGeom prst="rect">
            <a:avLst/>
          </a:prstGeom>
          <a:noFill/>
        </p:spPr>
        <p:txBody>
          <a:bodyPr wrap="square" rtlCol="0">
            <a:spAutoFit/>
          </a:bodyPr>
          <a:lstStyle/>
          <a:p>
            <a:r>
              <a:rPr lang="id-ID" dirty="0" smtClean="0"/>
              <a:t>This method is considered as a simple way to get the customer insights.</a:t>
            </a:r>
          </a:p>
          <a:p>
            <a:r>
              <a:rPr lang="id-ID" dirty="0" smtClean="0"/>
              <a:t>Although it is considerably as a very excellent foundation for further research, yet the data are the static data, that might come from a very different context, which would lead to bias result.</a:t>
            </a:r>
            <a:endParaRPr lang="id-ID" dirty="0"/>
          </a:p>
        </p:txBody>
      </p:sp>
    </p:spTree>
    <p:extLst>
      <p:ext uri="{BB962C8B-B14F-4D97-AF65-F5344CB8AC3E}">
        <p14:creationId xmlns:p14="http://schemas.microsoft.com/office/powerpoint/2010/main" val="407094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0" y="863025"/>
            <a:ext cx="2555700" cy="584775"/>
          </a:xfrm>
          <a:prstGeom prst="rect">
            <a:avLst/>
          </a:prstGeom>
          <a:noFill/>
        </p:spPr>
        <p:txBody>
          <a:bodyPr wrap="none" rtlCol="0">
            <a:spAutoFit/>
          </a:bodyPr>
          <a:lstStyle/>
          <a:p>
            <a:r>
              <a:rPr lang="id-ID" sz="3200" b="1" dirty="0" smtClean="0"/>
              <a:t>The Journalist</a:t>
            </a:r>
            <a:endParaRPr lang="en-US" sz="3200" b="1" dirty="0" smtClean="0"/>
          </a:p>
        </p:txBody>
      </p:sp>
      <p:sp>
        <p:nvSpPr>
          <p:cNvPr id="2" name="TextBox 1"/>
          <p:cNvSpPr txBox="1"/>
          <p:nvPr/>
        </p:nvSpPr>
        <p:spPr>
          <a:xfrm>
            <a:off x="3276600" y="1807192"/>
            <a:ext cx="5257800" cy="2031325"/>
          </a:xfrm>
          <a:prstGeom prst="rect">
            <a:avLst/>
          </a:prstGeom>
          <a:noFill/>
        </p:spPr>
        <p:txBody>
          <a:bodyPr wrap="square" rtlCol="0">
            <a:spAutoFit/>
          </a:bodyPr>
          <a:lstStyle/>
          <a:p>
            <a:r>
              <a:rPr lang="id-ID" dirty="0" smtClean="0"/>
              <a:t>Interview method is being used to collect the necessary information.</a:t>
            </a:r>
          </a:p>
          <a:p>
            <a:endParaRPr lang="id-ID" dirty="0"/>
          </a:p>
          <a:p>
            <a:r>
              <a:rPr lang="id-ID" dirty="0" smtClean="0"/>
              <a:t>Talking to the potential customers is considered as the easy way to gain the customer insights. Though it is considered as a well-established method, the result might not as perfect as it was supposed to be.</a:t>
            </a:r>
          </a:p>
        </p:txBody>
      </p:sp>
      <p:sp>
        <p:nvSpPr>
          <p:cNvPr id="7" name="TextBox 6"/>
          <p:cNvSpPr txBox="1"/>
          <p:nvPr/>
        </p:nvSpPr>
        <p:spPr>
          <a:xfrm>
            <a:off x="1200435" y="3929418"/>
            <a:ext cx="7333965" cy="2308324"/>
          </a:xfrm>
          <a:prstGeom prst="rect">
            <a:avLst/>
          </a:prstGeom>
          <a:noFill/>
        </p:spPr>
        <p:txBody>
          <a:bodyPr wrap="square" rtlCol="0">
            <a:spAutoFit/>
          </a:bodyPr>
          <a:lstStyle/>
          <a:p>
            <a:r>
              <a:rPr lang="id-ID" dirty="0" smtClean="0"/>
              <a:t>(Potential) customers might say one thing, but behave the other way around. This method is considered as a slightly more difficult method that the previous one.</a:t>
            </a:r>
          </a:p>
          <a:p>
            <a:endParaRPr lang="id-ID" dirty="0"/>
          </a:p>
          <a:p>
            <a:r>
              <a:rPr lang="id-ID" dirty="0" smtClean="0"/>
              <a:t>If you needed the quick result, and you did not have much fund to get the insights, this method would be useful. However, the potential customer that we found – and then we interviewed them, did not alway know what they actually want. The act might be different with what they said.</a:t>
            </a:r>
            <a:endParaRPr lang="id-ID" dirty="0"/>
          </a:p>
        </p:txBody>
      </p:sp>
      <p:pic>
        <p:nvPicPr>
          <p:cNvPr id="11266" name="Picture 2" descr="Hasil gambar untuk journalist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1891" y="1904492"/>
            <a:ext cx="1879433" cy="187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16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0" y="685800"/>
            <a:ext cx="3455818" cy="584775"/>
          </a:xfrm>
          <a:prstGeom prst="rect">
            <a:avLst/>
          </a:prstGeom>
          <a:noFill/>
        </p:spPr>
        <p:txBody>
          <a:bodyPr wrap="none" rtlCol="0">
            <a:spAutoFit/>
          </a:bodyPr>
          <a:lstStyle/>
          <a:p>
            <a:r>
              <a:rPr lang="id-ID" sz="3200" b="1" dirty="0" smtClean="0"/>
              <a:t>The Anthropologist</a:t>
            </a:r>
            <a:endParaRPr lang="en-US" sz="3200" b="1" dirty="0" smtClean="0"/>
          </a:p>
        </p:txBody>
      </p:sp>
      <p:sp>
        <p:nvSpPr>
          <p:cNvPr id="2" name="TextBox 1"/>
          <p:cNvSpPr txBox="1"/>
          <p:nvPr/>
        </p:nvSpPr>
        <p:spPr>
          <a:xfrm>
            <a:off x="5603808" y="1807192"/>
            <a:ext cx="2930592" cy="2031325"/>
          </a:xfrm>
          <a:prstGeom prst="rect">
            <a:avLst/>
          </a:prstGeom>
          <a:noFill/>
        </p:spPr>
        <p:txBody>
          <a:bodyPr wrap="square" rtlCol="0">
            <a:spAutoFit/>
          </a:bodyPr>
          <a:lstStyle/>
          <a:p>
            <a:r>
              <a:rPr lang="id-ID" dirty="0" smtClean="0"/>
              <a:t>This method is considerably as the more complex method that the previous two.</a:t>
            </a:r>
          </a:p>
          <a:p>
            <a:endParaRPr lang="id-ID" dirty="0"/>
          </a:p>
          <a:p>
            <a:r>
              <a:rPr lang="id-ID" dirty="0" smtClean="0"/>
              <a:t>To prevent bias result, the researcher chose to take a direct observing actions.</a:t>
            </a:r>
          </a:p>
        </p:txBody>
      </p:sp>
      <p:sp>
        <p:nvSpPr>
          <p:cNvPr id="7" name="TextBox 6"/>
          <p:cNvSpPr txBox="1"/>
          <p:nvPr/>
        </p:nvSpPr>
        <p:spPr>
          <a:xfrm>
            <a:off x="1200435" y="3929418"/>
            <a:ext cx="7333965" cy="2585323"/>
          </a:xfrm>
          <a:prstGeom prst="rect">
            <a:avLst/>
          </a:prstGeom>
          <a:noFill/>
        </p:spPr>
        <p:txBody>
          <a:bodyPr wrap="square" rtlCol="0">
            <a:spAutoFit/>
          </a:bodyPr>
          <a:lstStyle/>
          <a:p>
            <a:r>
              <a:rPr lang="id-ID" dirty="0" smtClean="0"/>
              <a:t>They jumped into the market to see the situation themselves to get the customer insights. By observing the potential market, they could see the kind of jobs that they should put their focus on, and how to get those jobs done.</a:t>
            </a:r>
          </a:p>
          <a:p>
            <a:endParaRPr lang="id-ID" dirty="0"/>
          </a:p>
          <a:p>
            <a:r>
              <a:rPr lang="id-ID" dirty="0" smtClean="0"/>
              <a:t>The strength of the method is, the biased data could be avoided. The reseacher would be able to find out how the real world works. However, it would be quite difficult to gain the custmer insights information for the new ideas.</a:t>
            </a:r>
            <a:endParaRPr lang="id-ID" dirty="0"/>
          </a:p>
        </p:txBody>
      </p:sp>
      <p:pic>
        <p:nvPicPr>
          <p:cNvPr id="12290" name="Picture 2" descr="Hasil gambar untuk anthropologist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436" y="1252059"/>
            <a:ext cx="4403372" cy="267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89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0" y="609600"/>
            <a:ext cx="3225563" cy="584775"/>
          </a:xfrm>
          <a:prstGeom prst="rect">
            <a:avLst/>
          </a:prstGeom>
          <a:noFill/>
        </p:spPr>
        <p:txBody>
          <a:bodyPr wrap="none" rtlCol="0">
            <a:spAutoFit/>
          </a:bodyPr>
          <a:lstStyle/>
          <a:p>
            <a:r>
              <a:rPr lang="id-ID" sz="3200" b="1" dirty="0" smtClean="0"/>
              <a:t>The Impersonator</a:t>
            </a:r>
            <a:endParaRPr lang="en-US" sz="3200" b="1" dirty="0" smtClean="0"/>
          </a:p>
        </p:txBody>
      </p:sp>
      <p:sp>
        <p:nvSpPr>
          <p:cNvPr id="2" name="TextBox 1"/>
          <p:cNvSpPr txBox="1"/>
          <p:nvPr/>
        </p:nvSpPr>
        <p:spPr>
          <a:xfrm>
            <a:off x="3886200" y="1981200"/>
            <a:ext cx="4648200" cy="2031325"/>
          </a:xfrm>
          <a:prstGeom prst="rect">
            <a:avLst/>
          </a:prstGeom>
          <a:noFill/>
        </p:spPr>
        <p:txBody>
          <a:bodyPr wrap="square" rtlCol="0">
            <a:spAutoFit/>
          </a:bodyPr>
          <a:lstStyle/>
          <a:p>
            <a:r>
              <a:rPr lang="id-ID" dirty="0" smtClean="0"/>
              <a:t>Taking part as the customer, this method give us the chance to actively buy and use our own products and services. </a:t>
            </a:r>
          </a:p>
          <a:p>
            <a:endParaRPr lang="id-ID" dirty="0"/>
          </a:p>
          <a:p>
            <a:r>
              <a:rPr lang="id-ID" dirty="0" smtClean="0"/>
              <a:t>To be able to see what the customers see, the researcher should be spend more than just a day in the customers’ shoes.</a:t>
            </a:r>
          </a:p>
        </p:txBody>
      </p:sp>
      <p:sp>
        <p:nvSpPr>
          <p:cNvPr id="7" name="TextBox 6"/>
          <p:cNvSpPr txBox="1"/>
          <p:nvPr/>
        </p:nvSpPr>
        <p:spPr>
          <a:xfrm>
            <a:off x="1298598" y="4343400"/>
            <a:ext cx="7333965" cy="2031325"/>
          </a:xfrm>
          <a:prstGeom prst="rect">
            <a:avLst/>
          </a:prstGeom>
          <a:noFill/>
        </p:spPr>
        <p:txBody>
          <a:bodyPr wrap="square" rtlCol="0">
            <a:spAutoFit/>
          </a:bodyPr>
          <a:lstStyle/>
          <a:p>
            <a:r>
              <a:rPr lang="id-ID" dirty="0" smtClean="0"/>
              <a:t>Then, the experiences would be reported. The researcher should play the role as the unsatisfied customers. </a:t>
            </a:r>
          </a:p>
          <a:p>
            <a:endParaRPr lang="id-ID" dirty="0"/>
          </a:p>
          <a:p>
            <a:r>
              <a:rPr lang="id-ID" dirty="0" smtClean="0"/>
              <a:t>As a research method to gain the customers insight, it is considerably as a moderate method.  The strength of this method is, we would be firsthandly feel the jobs, pains and gains. Though, it would not be 100% representing the real customers.</a:t>
            </a:r>
          </a:p>
        </p:txBody>
      </p:sp>
      <p:pic>
        <p:nvPicPr>
          <p:cNvPr id="13314" name="Picture 2" descr="Hasil gambar untuk impersonator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7405"/>
            <a:ext cx="2101992" cy="222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30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0" y="609600"/>
            <a:ext cx="2570319" cy="584775"/>
          </a:xfrm>
          <a:prstGeom prst="rect">
            <a:avLst/>
          </a:prstGeom>
          <a:noFill/>
        </p:spPr>
        <p:txBody>
          <a:bodyPr wrap="none" rtlCol="0">
            <a:spAutoFit/>
          </a:bodyPr>
          <a:lstStyle/>
          <a:p>
            <a:r>
              <a:rPr lang="id-ID" sz="3200" b="1" dirty="0" smtClean="0"/>
              <a:t>The Cocreator</a:t>
            </a:r>
            <a:endParaRPr lang="en-US" sz="3200" b="1" dirty="0" smtClean="0"/>
          </a:p>
        </p:txBody>
      </p:sp>
      <p:sp>
        <p:nvSpPr>
          <p:cNvPr id="2" name="TextBox 1"/>
          <p:cNvSpPr txBox="1"/>
          <p:nvPr/>
        </p:nvSpPr>
        <p:spPr>
          <a:xfrm>
            <a:off x="3886200" y="1763974"/>
            <a:ext cx="4648200" cy="2031325"/>
          </a:xfrm>
          <a:prstGeom prst="rect">
            <a:avLst/>
          </a:prstGeom>
          <a:noFill/>
        </p:spPr>
        <p:txBody>
          <a:bodyPr wrap="square" rtlCol="0">
            <a:spAutoFit/>
          </a:bodyPr>
          <a:lstStyle/>
          <a:p>
            <a:r>
              <a:rPr lang="id-ID" dirty="0" smtClean="0"/>
              <a:t>This is a matter of integrating customers into the process of value creation, in term of learning together with them.</a:t>
            </a:r>
          </a:p>
          <a:p>
            <a:endParaRPr lang="id-ID" dirty="0"/>
          </a:p>
          <a:p>
            <a:r>
              <a:rPr lang="id-ID" dirty="0" smtClean="0"/>
              <a:t>Working with customers would allow us to explore and develop new ideas, that perhaps, came out from the customers.</a:t>
            </a:r>
          </a:p>
        </p:txBody>
      </p:sp>
      <p:sp>
        <p:nvSpPr>
          <p:cNvPr id="7" name="TextBox 6"/>
          <p:cNvSpPr txBox="1"/>
          <p:nvPr/>
        </p:nvSpPr>
        <p:spPr>
          <a:xfrm>
            <a:off x="1298598" y="4126174"/>
            <a:ext cx="7333965" cy="2031325"/>
          </a:xfrm>
          <a:prstGeom prst="rect">
            <a:avLst/>
          </a:prstGeom>
          <a:noFill/>
        </p:spPr>
        <p:txBody>
          <a:bodyPr wrap="square" rtlCol="0">
            <a:spAutoFit/>
          </a:bodyPr>
          <a:lstStyle/>
          <a:p>
            <a:r>
              <a:rPr lang="id-ID" dirty="0" smtClean="0"/>
              <a:t>This is considerably as a difficult method however. It is not easy to find the customers that have good visions, and ‘secure’. We did not want a spy to enter our backyard, did we?</a:t>
            </a:r>
          </a:p>
          <a:p>
            <a:endParaRPr lang="id-ID" dirty="0"/>
          </a:p>
          <a:p>
            <a:r>
              <a:rPr lang="id-ID" dirty="0" smtClean="0"/>
              <a:t>This method allow us to gain the deeper insight, once we could find the right ‘cocreator’. Somehow, as well as the other method, still, it could not be considered as the representative of all customers.</a:t>
            </a:r>
          </a:p>
        </p:txBody>
      </p:sp>
      <p:pic>
        <p:nvPicPr>
          <p:cNvPr id="14338" name="Picture 2" descr="Hasil gambar untuk coworking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2425890" cy="242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48041"/>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3999</TotalTime>
  <Words>910</Words>
  <Application>Microsoft Office PowerPoint</Application>
  <PresentationFormat>On-screen Show (4:3)</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Template PPT 2015</vt:lpstr>
      <vt:lpstr>PowerPoint Presentation</vt:lpstr>
      <vt:lpstr>LO 2: Describe the Value Propositon of the Created Business Idea LO 3: Assess the Value Proposition of the Created Business Idea</vt:lpstr>
      <vt:lpstr>PowerPoint Presentation</vt:lpstr>
      <vt:lpstr> Six Techniques of Gaining Customers Insights</vt:lpstr>
      <vt:lpstr>PowerPoint Presentation</vt:lpstr>
      <vt:lpstr>PowerPoint Presentation</vt:lpstr>
      <vt:lpstr>PowerPoint Presentation</vt:lpstr>
      <vt:lpstr>PowerPoint Presentation</vt:lpstr>
      <vt:lpstr>PowerPoint Presentation</vt:lpstr>
      <vt:lpstr>PowerPoint Presentation</vt:lpstr>
      <vt:lpstr>10 Principles of Prototyping</vt:lpstr>
      <vt:lpstr>PowerPoint Presentation</vt:lpstr>
      <vt:lpstr>Workshops of  Six Techniques of Gaining Customers Insights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FC</cp:lastModifiedBy>
  <cp:revision>172</cp:revision>
  <dcterms:created xsi:type="dcterms:W3CDTF">2015-05-04T03:33:03Z</dcterms:created>
  <dcterms:modified xsi:type="dcterms:W3CDTF">2017-12-10T06:39:11Z</dcterms:modified>
</cp:coreProperties>
</file>