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87" r:id="rId5"/>
    <p:sldId id="294" r:id="rId6"/>
    <p:sldId id="298" r:id="rId7"/>
    <p:sldId id="306" r:id="rId8"/>
    <p:sldId id="262" r:id="rId9"/>
    <p:sldId id="300" r:id="rId10"/>
    <p:sldId id="307" r:id="rId11"/>
    <p:sldId id="286" r:id="rId12"/>
    <p:sldId id="258" r:id="rId1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57"/>
            <p14:sldId id="260"/>
            <p14:sldId id="287"/>
            <p14:sldId id="294"/>
            <p14:sldId id="298"/>
            <p14:sldId id="306"/>
            <p14:sldId id="262"/>
            <p14:sldId id="300"/>
            <p14:sldId id="307"/>
            <p14:sldId id="286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D5"/>
    <a:srgbClr val="9AC248"/>
    <a:srgbClr val="FE8E2A"/>
    <a:srgbClr val="D77420"/>
    <a:srgbClr val="FF3300"/>
    <a:srgbClr val="3399FF"/>
    <a:srgbClr val="EB8F15"/>
    <a:srgbClr val="F7F7F7"/>
    <a:srgbClr val="558FD5"/>
    <a:srgbClr val="007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24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3C101C-1D78-4710-BAE9-2931FD021B18}" type="doc">
      <dgm:prSet loTypeId="urn:microsoft.com/office/officeart/2005/8/layout/process1" loCatId="process" qsTypeId="urn:microsoft.com/office/officeart/2005/8/quickstyle/3d1" qsCatId="3D" csTypeId="urn:microsoft.com/office/officeart/2005/8/colors/colorful1" csCatId="colorful" phldr="1"/>
      <dgm:spPr/>
    </dgm:pt>
    <dgm:pt modelId="{374D3A57-26AA-4326-8047-DF0E281B7D87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AF6F2487-DDC6-4CAE-A2DF-D80A67B6D324}" type="parTrans" cxnId="{BD561DB0-FAF8-4C92-A64C-6E1376D86E82}">
      <dgm:prSet/>
      <dgm:spPr/>
      <dgm:t>
        <a:bodyPr/>
        <a:lstStyle/>
        <a:p>
          <a:endParaRPr lang="en-US"/>
        </a:p>
      </dgm:t>
    </dgm:pt>
    <dgm:pt modelId="{D1DC669B-602E-4E58-BECB-4BB8E5B5CDD3}" type="sibTrans" cxnId="{BD561DB0-FAF8-4C92-A64C-6E1376D86E82}">
      <dgm:prSet/>
      <dgm:spPr/>
      <dgm:t>
        <a:bodyPr/>
        <a:lstStyle/>
        <a:p>
          <a:endParaRPr lang="en-US"/>
        </a:p>
      </dgm:t>
    </dgm:pt>
    <dgm:pt modelId="{EA1FFE4C-9608-4A28-8F01-4B54CC2A39F6}">
      <dgm:prSet phldrT="[Text]"/>
      <dgm:spPr/>
      <dgm:t>
        <a:bodyPr/>
        <a:lstStyle/>
        <a:p>
          <a:r>
            <a:rPr lang="en-US" dirty="0" smtClean="0"/>
            <a:t>Transformation Process</a:t>
          </a:r>
          <a:endParaRPr lang="en-US" dirty="0"/>
        </a:p>
      </dgm:t>
    </dgm:pt>
    <dgm:pt modelId="{C983EF85-AE03-4227-B552-8717D2004091}" type="parTrans" cxnId="{F636A2A6-231E-49C8-BF3B-B4BC587CDA50}">
      <dgm:prSet/>
      <dgm:spPr/>
      <dgm:t>
        <a:bodyPr/>
        <a:lstStyle/>
        <a:p>
          <a:endParaRPr lang="en-US"/>
        </a:p>
      </dgm:t>
    </dgm:pt>
    <dgm:pt modelId="{00BF1F56-628E-4908-BF6D-F1B4BCC2F97D}" type="sibTrans" cxnId="{F636A2A6-231E-49C8-BF3B-B4BC587CDA50}">
      <dgm:prSet/>
      <dgm:spPr/>
      <dgm:t>
        <a:bodyPr/>
        <a:lstStyle/>
        <a:p>
          <a:endParaRPr lang="en-US"/>
        </a:p>
      </dgm:t>
    </dgm:pt>
    <dgm:pt modelId="{6EA74FB9-92DC-47EE-A847-20FA1F3DAEA5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EAAB83BF-7B8C-4DB9-A9FF-636E83DCA26D}" type="parTrans" cxnId="{C97EA8EC-AE2F-4B68-BCBB-CE4CAFE73D12}">
      <dgm:prSet/>
      <dgm:spPr/>
      <dgm:t>
        <a:bodyPr/>
        <a:lstStyle/>
        <a:p>
          <a:endParaRPr lang="en-US"/>
        </a:p>
      </dgm:t>
    </dgm:pt>
    <dgm:pt modelId="{3CB58CD3-1136-4128-8B66-31BE1C01BA69}" type="sibTrans" cxnId="{C97EA8EC-AE2F-4B68-BCBB-CE4CAFE73D12}">
      <dgm:prSet/>
      <dgm:spPr/>
      <dgm:t>
        <a:bodyPr/>
        <a:lstStyle/>
        <a:p>
          <a:endParaRPr lang="en-US"/>
        </a:p>
      </dgm:t>
    </dgm:pt>
    <dgm:pt modelId="{870FF0FB-2882-4A8F-B8FF-E074F6EC120B}" type="pres">
      <dgm:prSet presAssocID="{613C101C-1D78-4710-BAE9-2931FD021B18}" presName="Name0" presStyleCnt="0">
        <dgm:presLayoutVars>
          <dgm:dir/>
          <dgm:resizeHandles val="exact"/>
        </dgm:presLayoutVars>
      </dgm:prSet>
      <dgm:spPr/>
    </dgm:pt>
    <dgm:pt modelId="{34564808-5CA3-4B72-B9C2-926257BA3FDA}" type="pres">
      <dgm:prSet presAssocID="{374D3A57-26AA-4326-8047-DF0E281B7D8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DAC948-AD0D-45E4-94BC-4394AB2D8574}" type="pres">
      <dgm:prSet presAssocID="{D1DC669B-602E-4E58-BECB-4BB8E5B5CDD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3F3907A-D42D-46E9-9D44-6909060C6A8B}" type="pres">
      <dgm:prSet presAssocID="{D1DC669B-602E-4E58-BECB-4BB8E5B5CDD3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3A2D333-8839-4F32-BB6D-067CAEE2B999}" type="pres">
      <dgm:prSet presAssocID="{EA1FFE4C-9608-4A28-8F01-4B54CC2A39F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59D6CC-8866-4812-8AB2-071B30AC4938}" type="pres">
      <dgm:prSet presAssocID="{00BF1F56-628E-4908-BF6D-F1B4BCC2F97D}" presName="sibTrans" presStyleLbl="sibTrans2D1" presStyleIdx="1" presStyleCnt="2"/>
      <dgm:spPr/>
      <dgm:t>
        <a:bodyPr/>
        <a:lstStyle/>
        <a:p>
          <a:endParaRPr lang="en-US"/>
        </a:p>
      </dgm:t>
    </dgm:pt>
    <dgm:pt modelId="{050325F9-8465-4CAB-8908-F5CB649C75F1}" type="pres">
      <dgm:prSet presAssocID="{00BF1F56-628E-4908-BF6D-F1B4BCC2F97D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9FA2E66-FDD8-4442-ADC6-8441E21FA557}" type="pres">
      <dgm:prSet presAssocID="{6EA74FB9-92DC-47EE-A847-20FA1F3DAEA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36A2A6-231E-49C8-BF3B-B4BC587CDA50}" srcId="{613C101C-1D78-4710-BAE9-2931FD021B18}" destId="{EA1FFE4C-9608-4A28-8F01-4B54CC2A39F6}" srcOrd="1" destOrd="0" parTransId="{C983EF85-AE03-4227-B552-8717D2004091}" sibTransId="{00BF1F56-628E-4908-BF6D-F1B4BCC2F97D}"/>
    <dgm:cxn modelId="{D08C4B1F-95E9-49BB-B45F-77E7BC6D06E6}" type="presOf" srcId="{00BF1F56-628E-4908-BF6D-F1B4BCC2F97D}" destId="{0A59D6CC-8866-4812-8AB2-071B30AC4938}" srcOrd="0" destOrd="0" presId="urn:microsoft.com/office/officeart/2005/8/layout/process1"/>
    <dgm:cxn modelId="{D876680F-976A-4CB2-AF83-1895B4140A9E}" type="presOf" srcId="{00BF1F56-628E-4908-BF6D-F1B4BCC2F97D}" destId="{050325F9-8465-4CAB-8908-F5CB649C75F1}" srcOrd="1" destOrd="0" presId="urn:microsoft.com/office/officeart/2005/8/layout/process1"/>
    <dgm:cxn modelId="{C97EA8EC-AE2F-4B68-BCBB-CE4CAFE73D12}" srcId="{613C101C-1D78-4710-BAE9-2931FD021B18}" destId="{6EA74FB9-92DC-47EE-A847-20FA1F3DAEA5}" srcOrd="2" destOrd="0" parTransId="{EAAB83BF-7B8C-4DB9-A9FF-636E83DCA26D}" sibTransId="{3CB58CD3-1136-4128-8B66-31BE1C01BA69}"/>
    <dgm:cxn modelId="{FC0BD63B-B5BF-42AB-8307-987EAB65E6B4}" type="presOf" srcId="{D1DC669B-602E-4E58-BECB-4BB8E5B5CDD3}" destId="{B3F3907A-D42D-46E9-9D44-6909060C6A8B}" srcOrd="1" destOrd="0" presId="urn:microsoft.com/office/officeart/2005/8/layout/process1"/>
    <dgm:cxn modelId="{9DEF8CEF-EE99-4B5C-8E09-C04031ECD8A4}" type="presOf" srcId="{D1DC669B-602E-4E58-BECB-4BB8E5B5CDD3}" destId="{A7DAC948-AD0D-45E4-94BC-4394AB2D8574}" srcOrd="0" destOrd="0" presId="urn:microsoft.com/office/officeart/2005/8/layout/process1"/>
    <dgm:cxn modelId="{1C744F51-BE01-4781-9B1A-F56EEC9C6336}" type="presOf" srcId="{613C101C-1D78-4710-BAE9-2931FD021B18}" destId="{870FF0FB-2882-4A8F-B8FF-E074F6EC120B}" srcOrd="0" destOrd="0" presId="urn:microsoft.com/office/officeart/2005/8/layout/process1"/>
    <dgm:cxn modelId="{BD561DB0-FAF8-4C92-A64C-6E1376D86E82}" srcId="{613C101C-1D78-4710-BAE9-2931FD021B18}" destId="{374D3A57-26AA-4326-8047-DF0E281B7D87}" srcOrd="0" destOrd="0" parTransId="{AF6F2487-DDC6-4CAE-A2DF-D80A67B6D324}" sibTransId="{D1DC669B-602E-4E58-BECB-4BB8E5B5CDD3}"/>
    <dgm:cxn modelId="{6F84CA5B-0527-4A8C-9216-BE91F2913446}" type="presOf" srcId="{374D3A57-26AA-4326-8047-DF0E281B7D87}" destId="{34564808-5CA3-4B72-B9C2-926257BA3FDA}" srcOrd="0" destOrd="0" presId="urn:microsoft.com/office/officeart/2005/8/layout/process1"/>
    <dgm:cxn modelId="{C7014305-CFE8-4F81-B68F-9E2D94579C10}" type="presOf" srcId="{6EA74FB9-92DC-47EE-A847-20FA1F3DAEA5}" destId="{A9FA2E66-FDD8-4442-ADC6-8441E21FA557}" srcOrd="0" destOrd="0" presId="urn:microsoft.com/office/officeart/2005/8/layout/process1"/>
    <dgm:cxn modelId="{EEC3744B-7701-4125-91D6-3FA43BA197C1}" type="presOf" srcId="{EA1FFE4C-9608-4A28-8F01-4B54CC2A39F6}" destId="{83A2D333-8839-4F32-BB6D-067CAEE2B999}" srcOrd="0" destOrd="0" presId="urn:microsoft.com/office/officeart/2005/8/layout/process1"/>
    <dgm:cxn modelId="{B6A64B4A-9F3B-488C-B1D6-2DBA7BAE43E7}" type="presParOf" srcId="{870FF0FB-2882-4A8F-B8FF-E074F6EC120B}" destId="{34564808-5CA3-4B72-B9C2-926257BA3FDA}" srcOrd="0" destOrd="0" presId="urn:microsoft.com/office/officeart/2005/8/layout/process1"/>
    <dgm:cxn modelId="{430FF4A1-3159-4A77-BEFD-2553FC8E2A28}" type="presParOf" srcId="{870FF0FB-2882-4A8F-B8FF-E074F6EC120B}" destId="{A7DAC948-AD0D-45E4-94BC-4394AB2D8574}" srcOrd="1" destOrd="0" presId="urn:microsoft.com/office/officeart/2005/8/layout/process1"/>
    <dgm:cxn modelId="{A702C2D4-8D20-4C1C-A8DD-F44D49E6FF53}" type="presParOf" srcId="{A7DAC948-AD0D-45E4-94BC-4394AB2D8574}" destId="{B3F3907A-D42D-46E9-9D44-6909060C6A8B}" srcOrd="0" destOrd="0" presId="urn:microsoft.com/office/officeart/2005/8/layout/process1"/>
    <dgm:cxn modelId="{29D2D997-3D58-46FD-A8C5-6CEBFA2A19C5}" type="presParOf" srcId="{870FF0FB-2882-4A8F-B8FF-E074F6EC120B}" destId="{83A2D333-8839-4F32-BB6D-067CAEE2B999}" srcOrd="2" destOrd="0" presId="urn:microsoft.com/office/officeart/2005/8/layout/process1"/>
    <dgm:cxn modelId="{FF4BDD06-6D99-4E8E-A2D7-4E7E5B7596B7}" type="presParOf" srcId="{870FF0FB-2882-4A8F-B8FF-E074F6EC120B}" destId="{0A59D6CC-8866-4812-8AB2-071B30AC4938}" srcOrd="3" destOrd="0" presId="urn:microsoft.com/office/officeart/2005/8/layout/process1"/>
    <dgm:cxn modelId="{7FD92945-E080-432A-B4D5-48E42650D751}" type="presParOf" srcId="{0A59D6CC-8866-4812-8AB2-071B30AC4938}" destId="{050325F9-8465-4CAB-8908-F5CB649C75F1}" srcOrd="0" destOrd="0" presId="urn:microsoft.com/office/officeart/2005/8/layout/process1"/>
    <dgm:cxn modelId="{6C9B4351-D9D0-4019-BD46-2D25E7666964}" type="presParOf" srcId="{870FF0FB-2882-4A8F-B8FF-E074F6EC120B}" destId="{A9FA2E66-FDD8-4442-ADC6-8441E21FA55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64808-5CA3-4B72-B9C2-926257BA3FDA}">
      <dsp:nvSpPr>
        <dsp:cNvPr id="0" name=""/>
        <dsp:cNvSpPr/>
      </dsp:nvSpPr>
      <dsp:spPr>
        <a:xfrm>
          <a:off x="6027" y="1770930"/>
          <a:ext cx="1801564" cy="10809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Input</a:t>
          </a:r>
          <a:endParaRPr lang="en-US" sz="2000" kern="1200" dirty="0"/>
        </a:p>
      </dsp:txBody>
      <dsp:txXfrm>
        <a:off x="37687" y="1802590"/>
        <a:ext cx="1738244" cy="1017618"/>
      </dsp:txXfrm>
    </dsp:sp>
    <dsp:sp modelId="{A7DAC948-AD0D-45E4-94BC-4394AB2D8574}">
      <dsp:nvSpPr>
        <dsp:cNvPr id="0" name=""/>
        <dsp:cNvSpPr/>
      </dsp:nvSpPr>
      <dsp:spPr>
        <a:xfrm>
          <a:off x="1987748" y="2088006"/>
          <a:ext cx="381931" cy="4467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987748" y="2177363"/>
        <a:ext cx="267352" cy="268073"/>
      </dsp:txXfrm>
    </dsp:sp>
    <dsp:sp modelId="{83A2D333-8839-4F32-BB6D-067CAEE2B999}">
      <dsp:nvSpPr>
        <dsp:cNvPr id="0" name=""/>
        <dsp:cNvSpPr/>
      </dsp:nvSpPr>
      <dsp:spPr>
        <a:xfrm>
          <a:off x="2528217" y="1770930"/>
          <a:ext cx="1801564" cy="10809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Transformation Process</a:t>
          </a:r>
          <a:endParaRPr lang="en-US" sz="2000" kern="1200" dirty="0"/>
        </a:p>
      </dsp:txBody>
      <dsp:txXfrm>
        <a:off x="2559877" y="1802590"/>
        <a:ext cx="1738244" cy="1017618"/>
      </dsp:txXfrm>
    </dsp:sp>
    <dsp:sp modelId="{0A59D6CC-8866-4812-8AB2-071B30AC4938}">
      <dsp:nvSpPr>
        <dsp:cNvPr id="0" name=""/>
        <dsp:cNvSpPr/>
      </dsp:nvSpPr>
      <dsp:spPr>
        <a:xfrm>
          <a:off x="4509938" y="2088006"/>
          <a:ext cx="381931" cy="4467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509938" y="2177363"/>
        <a:ext cx="267352" cy="268073"/>
      </dsp:txXfrm>
    </dsp:sp>
    <dsp:sp modelId="{A9FA2E66-FDD8-4442-ADC6-8441E21FA557}">
      <dsp:nvSpPr>
        <dsp:cNvPr id="0" name=""/>
        <dsp:cNvSpPr/>
      </dsp:nvSpPr>
      <dsp:spPr>
        <a:xfrm>
          <a:off x="5050408" y="1770930"/>
          <a:ext cx="1801564" cy="10809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Output</a:t>
          </a:r>
          <a:endParaRPr lang="en-US" sz="2000" kern="1200" dirty="0"/>
        </a:p>
      </dsp:txBody>
      <dsp:txXfrm>
        <a:off x="5082068" y="1802590"/>
        <a:ext cx="1738244" cy="1017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47AD-4C68-40F0-A7FE-7B388326E828}" type="datetimeFigureOut">
              <a:rPr lang="id-ID" smtClean="0"/>
              <a:t>10/12/2017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3A927-6C38-4632-942C-2C21A01C7D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395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-jek.com/" TargetMode="External"/><Relationship Id="rId2" Type="http://schemas.openxmlformats.org/officeDocument/2006/relationships/hyperlink" Target="https://youtu.be/MYYf8s_Zou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o/operations-management.asp" TargetMode="External"/><Relationship Id="rId2" Type="http://schemas.openxmlformats.org/officeDocument/2006/relationships/hyperlink" Target="https://www.cleverism.com/operations-management-definition-principles-activities-trend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45794" y="3436928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id-ID" sz="3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11990" y="3572297"/>
            <a:ext cx="1907596" cy="1042375"/>
            <a:chOff x="3804379" y="5085184"/>
            <a:chExt cx="1907596" cy="1042375"/>
          </a:xfrm>
        </p:grpSpPr>
        <p:sp>
          <p:nvSpPr>
            <p:cNvPr id="12" name="TextBox 11"/>
            <p:cNvSpPr txBox="1"/>
            <p:nvPr/>
          </p:nvSpPr>
          <p:spPr>
            <a:xfrm>
              <a:off x="5527245" y="5085184"/>
              <a:ext cx="184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id-ID" sz="3200" dirty="0">
                <a:latin typeface="Eras Demi ITC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04379" y="5542784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d-ID" sz="3200" dirty="0">
                <a:latin typeface="Eras Demi ITC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05000" y="2407146"/>
            <a:ext cx="66897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Z1146 - ENTREPRENEURSHIP II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SESSION </a:t>
            </a:r>
            <a:r>
              <a:rPr lang="en-US" sz="2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</a:t>
            </a:r>
          </a:p>
          <a:p>
            <a:pPr algn="r"/>
            <a:endParaRPr lang="en-US" sz="24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endParaRPr lang="en-US" sz="2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r>
              <a:rPr lang="en-US" sz="36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OPERATIONS MANAGEMENT</a:t>
            </a:r>
          </a:p>
          <a:p>
            <a:pPr algn="r"/>
            <a:endParaRPr lang="id-ID" sz="2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1981200"/>
            <a:ext cx="685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PERT (performance evaluation and review technique) </a:t>
            </a:r>
            <a:r>
              <a:rPr lang="en-US" sz="2400" dirty="0"/>
              <a:t>chart is useful to identify the critical path that dictates the rate of progress for more complex projects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5800" y="77218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PERT</a:t>
            </a:r>
            <a:endParaRPr lang="id-ID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1277" y="5729490"/>
            <a:ext cx="22834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dirty="0">
                <a:latin typeface="Calibri" pitchFamily="34" charset="0"/>
              </a:rPr>
              <a:t>A </a:t>
            </a:r>
            <a:r>
              <a:rPr lang="en-AU" sz="1400" dirty="0" smtClean="0">
                <a:latin typeface="Calibri" pitchFamily="34" charset="0"/>
              </a:rPr>
              <a:t>PERT chart (</a:t>
            </a:r>
            <a:r>
              <a:rPr lang="en-AU" sz="1400" dirty="0" err="1" smtClean="0">
                <a:latin typeface="Calibri" pitchFamily="34" charset="0"/>
              </a:rPr>
              <a:t>Schaper</a:t>
            </a:r>
            <a:r>
              <a:rPr lang="en-AU" sz="1400" dirty="0">
                <a:latin typeface="Calibri" pitchFamily="34" charset="0"/>
              </a:rPr>
              <a:t>, </a:t>
            </a:r>
            <a:r>
              <a:rPr lang="en-AU" sz="1400" dirty="0" smtClean="0">
                <a:latin typeface="Calibri" pitchFamily="34" charset="0"/>
              </a:rPr>
              <a:t>2011)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733800"/>
            <a:ext cx="7315200" cy="18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742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95800" y="77218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Case</a:t>
            </a:r>
            <a:endParaRPr lang="id-ID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00200" y="5791200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How does </a:t>
            </a:r>
            <a:r>
              <a:rPr lang="en-US" sz="2400" dirty="0" err="1"/>
              <a:t>G</a:t>
            </a:r>
            <a:r>
              <a:rPr lang="en-US" sz="2400" dirty="0" err="1" smtClean="0"/>
              <a:t>ojek</a:t>
            </a:r>
            <a:r>
              <a:rPr lang="en-US" sz="2400" dirty="0" smtClean="0"/>
              <a:t> manage its operation and how does it help its customers’ operational management?</a:t>
            </a:r>
            <a:endParaRPr lang="en-US" sz="24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3901931" y="5562600"/>
            <a:ext cx="19736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hlinkClick r:id="rId2"/>
              </a:rPr>
              <a:t>https://youtu.be/MYYf8s_ZouE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1961864" y="1459468"/>
            <a:ext cx="5853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GOJEK</a:t>
            </a:r>
            <a:endParaRPr lang="en-US" b="1" dirty="0" smtClean="0"/>
          </a:p>
        </p:txBody>
      </p:sp>
      <p:pic>
        <p:nvPicPr>
          <p:cNvPr id="9" name="Picture 8">
            <a:hlinkClick r:id="rId2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1838325"/>
            <a:ext cx="71151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8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1981200"/>
            <a:ext cx="6858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Anastasia. (2016). Operations Management: Definition, Principles, Activities, Trends. Retrieved December 3, 2017, from </a:t>
            </a:r>
            <a:r>
              <a:rPr lang="en-US" dirty="0">
                <a:hlinkClick r:id="rId2"/>
              </a:rPr>
              <a:t>https://www.cleverism.com/operations-management-definition-principles-activities-trends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Operations Management. (</a:t>
            </a:r>
            <a:r>
              <a:rPr lang="en-US" dirty="0" err="1"/>
              <a:t>n.d.</a:t>
            </a:r>
            <a:r>
              <a:rPr lang="en-US" dirty="0"/>
              <a:t>). Retrieved December 3, 2017, from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www.investopedia.com/terms/o/operations-management.asp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Schaper</a:t>
            </a:r>
            <a:r>
              <a:rPr lang="en-US" dirty="0"/>
              <a:t>, Michael.(2011). Entrepreneurship and Small Business 3-rd Asia-</a:t>
            </a:r>
            <a:r>
              <a:rPr lang="en-US" dirty="0" err="1"/>
              <a:t>Pasific</a:t>
            </a:r>
            <a:r>
              <a:rPr lang="en-US" dirty="0"/>
              <a:t> Edition. John Wiley &amp; Sons Australia, Ltd. Milton. ISBN: 978-1-74216-462-5</a:t>
            </a:r>
            <a:endParaRPr lang="id-ID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86212" y="762000"/>
            <a:ext cx="1820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  <a:ea typeface="Verdana" pitchFamily="34" charset="0"/>
                <a:cs typeface="Verdana" pitchFamily="34" charset="0"/>
              </a:rPr>
              <a:t>References</a:t>
            </a:r>
            <a:endParaRPr lang="id-ID" sz="2800" b="1" dirty="0"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64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96949" y="762000"/>
            <a:ext cx="3110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  <a:ea typeface="Verdana" pitchFamily="34" charset="0"/>
                <a:cs typeface="Verdana" pitchFamily="34" charset="0"/>
              </a:rPr>
              <a:t>Learning Objectives</a:t>
            </a:r>
            <a:endParaRPr lang="id-ID" sz="2800" b="1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981200"/>
            <a:ext cx="685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LO 1 :</a:t>
            </a:r>
            <a:r>
              <a:rPr lang="en-US" sz="2400" dirty="0"/>
              <a:t> </a:t>
            </a:r>
            <a:r>
              <a:rPr lang="en-US" sz="2400" dirty="0" smtClean="0"/>
              <a:t>Creating </a:t>
            </a:r>
            <a:r>
              <a:rPr lang="en-US" sz="2400" dirty="0"/>
              <a:t>an innovative business model 	</a:t>
            </a:r>
          </a:p>
          <a:p>
            <a:r>
              <a:rPr lang="en-US" sz="2400" b="1" dirty="0" smtClean="0"/>
              <a:t>LO 2 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en-US" sz="2400" dirty="0" smtClean="0"/>
              <a:t>Generate </a:t>
            </a:r>
            <a:r>
              <a:rPr lang="en-US" sz="2400" dirty="0"/>
              <a:t>business strategies to make a sustainable business 	</a:t>
            </a:r>
          </a:p>
          <a:p>
            <a:endParaRPr lang="id-ID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400"/>
            <a:ext cx="798315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Overview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0375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95800" y="77218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Operation Management</a:t>
            </a:r>
            <a:endParaRPr lang="id-ID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981200"/>
            <a:ext cx="68580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200" b="1" dirty="0"/>
              <a:t>The process by which a firm makes a </a:t>
            </a:r>
            <a:r>
              <a:rPr lang="en-AU" sz="2200" b="1" dirty="0" smtClean="0"/>
              <a:t>product.</a:t>
            </a:r>
            <a:r>
              <a:rPr lang="en-AU" sz="2200" b="1" dirty="0"/>
              <a:t> This can be either a tangible item (goods) or intangible commodity (service</a:t>
            </a:r>
            <a:r>
              <a:rPr lang="en-AU" sz="2200" b="1" dirty="0" smtClean="0"/>
              <a:t>)</a:t>
            </a:r>
            <a:r>
              <a:rPr lang="en-US" sz="2200" b="1" dirty="0" smtClean="0"/>
              <a:t>.</a:t>
            </a:r>
            <a:r>
              <a:rPr lang="en-AU" sz="2200" b="1" dirty="0" smtClean="0"/>
              <a:t> </a:t>
            </a:r>
            <a:r>
              <a:rPr lang="en-US" sz="2200" dirty="0" smtClean="0"/>
              <a:t>(</a:t>
            </a:r>
            <a:r>
              <a:rPr lang="en-US" sz="2200" dirty="0" err="1" smtClean="0"/>
              <a:t>Schaper</a:t>
            </a:r>
            <a:r>
              <a:rPr lang="en-US" sz="2200" dirty="0" smtClean="0"/>
              <a:t>, 2011)</a:t>
            </a:r>
          </a:p>
          <a:p>
            <a:endParaRPr lang="en-US" sz="2200" b="1" dirty="0"/>
          </a:p>
          <a:p>
            <a:r>
              <a:rPr lang="en-US" sz="2200" b="1" dirty="0"/>
              <a:t>Operations management refers to the administration of business practices to create the highest level of efficiency possible within an organization</a:t>
            </a:r>
            <a:r>
              <a:rPr lang="en-US" sz="2200" b="1" dirty="0" smtClean="0"/>
              <a:t>.</a:t>
            </a:r>
            <a:r>
              <a:rPr lang="en-US" sz="2200" dirty="0"/>
              <a:t> </a:t>
            </a:r>
            <a:r>
              <a:rPr lang="en-US" sz="2200" dirty="0" smtClean="0"/>
              <a:t>(</a:t>
            </a:r>
            <a:r>
              <a:rPr lang="en-US" sz="2200" dirty="0" err="1" smtClean="0"/>
              <a:t>Investopedia</a:t>
            </a:r>
            <a:r>
              <a:rPr lang="en-US" sz="2200" dirty="0" smtClean="0"/>
              <a:t>)</a:t>
            </a:r>
          </a:p>
          <a:p>
            <a:endParaRPr lang="en-US" sz="2200" dirty="0"/>
          </a:p>
          <a:p>
            <a:r>
              <a:rPr lang="en-US" sz="2200" b="1" dirty="0"/>
              <a:t>Operations management involves planning, organizing, and supervising processes, and make necessary improvements for higher profitability. </a:t>
            </a:r>
            <a:r>
              <a:rPr lang="en-US" sz="2200" dirty="0" smtClean="0"/>
              <a:t>(</a:t>
            </a:r>
            <a:r>
              <a:rPr lang="en-US" sz="2200" dirty="0" err="1" smtClean="0"/>
              <a:t>Cleverism</a:t>
            </a:r>
            <a:r>
              <a:rPr lang="en-US" sz="2200" dirty="0" smtClean="0"/>
              <a:t>, 2016)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420767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5800" y="77218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Operation Management</a:t>
            </a:r>
            <a:endParaRPr lang="id-ID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63631971"/>
              </p:ext>
            </p:extLst>
          </p:nvPr>
        </p:nvGraphicFramePr>
        <p:xfrm>
          <a:off x="1524000" y="1397000"/>
          <a:ext cx="68580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969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95800" y="77218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Six Sigma</a:t>
            </a:r>
            <a:endParaRPr lang="id-ID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735753"/>
            <a:ext cx="6858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 </a:t>
            </a:r>
            <a:r>
              <a:rPr lang="en-US" sz="2400" b="1" dirty="0"/>
              <a:t>quality-improvement and cost-reducing method that focuses on customer </a:t>
            </a:r>
            <a:r>
              <a:rPr lang="en-US" sz="2400" b="1" dirty="0" smtClean="0"/>
              <a:t>satisfaction</a:t>
            </a:r>
          </a:p>
          <a:p>
            <a:endParaRPr lang="en-US" sz="2400" b="1" dirty="0"/>
          </a:p>
          <a:p>
            <a:r>
              <a:rPr lang="en-US" sz="2400" dirty="0" smtClean="0"/>
              <a:t>It </a:t>
            </a:r>
            <a:r>
              <a:rPr lang="en-US" sz="2400" dirty="0"/>
              <a:t>is achieved if only 3.4 defects are found in a million of output</a:t>
            </a:r>
            <a:endParaRPr lang="id-ID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674745"/>
            <a:ext cx="2743200" cy="2743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67000" y="64429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http://www.wesleyancollege.edu/images/sixsigmacircle_24184.jpg</a:t>
            </a:r>
          </a:p>
        </p:txBody>
      </p:sp>
    </p:spTree>
    <p:extLst>
      <p:ext uri="{BB962C8B-B14F-4D97-AF65-F5344CB8AC3E}">
        <p14:creationId xmlns:p14="http://schemas.microsoft.com/office/powerpoint/2010/main" val="195492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5800" y="77218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Six Sigma</a:t>
            </a:r>
            <a:endParaRPr lang="id-ID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86000"/>
            <a:ext cx="7315200" cy="29343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95400" y="522034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http://taskoconsulting.com/tag/dmaic-process/</a:t>
            </a:r>
          </a:p>
        </p:txBody>
      </p:sp>
    </p:spTree>
    <p:extLst>
      <p:ext uri="{BB962C8B-B14F-4D97-AF65-F5344CB8AC3E}">
        <p14:creationId xmlns:p14="http://schemas.microsoft.com/office/powerpoint/2010/main" val="195673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400"/>
            <a:ext cx="798315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Scheduling Mechanism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1253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1981200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To </a:t>
            </a:r>
            <a:r>
              <a:rPr lang="en-US" sz="2400" b="1" dirty="0"/>
              <a:t>develop visual depictions of time frames </a:t>
            </a:r>
            <a:r>
              <a:rPr lang="en-US" sz="2400" dirty="0"/>
              <a:t>for tasks that have a chronological overlap and/or multiple actors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5800" y="77218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Gantt Chart</a:t>
            </a:r>
            <a:endParaRPr lang="id-ID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6193" y="2971800"/>
            <a:ext cx="4773613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345612" y="6477663"/>
            <a:ext cx="2330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dirty="0">
                <a:latin typeface="Calibri" pitchFamily="34" charset="0"/>
              </a:rPr>
              <a:t>A Gantt </a:t>
            </a:r>
            <a:r>
              <a:rPr lang="en-AU" sz="1400" dirty="0" smtClean="0">
                <a:latin typeface="Calibri" pitchFamily="34" charset="0"/>
              </a:rPr>
              <a:t>chart (</a:t>
            </a:r>
            <a:r>
              <a:rPr lang="en-AU" sz="1400" dirty="0" err="1" smtClean="0">
                <a:latin typeface="Calibri" pitchFamily="34" charset="0"/>
              </a:rPr>
              <a:t>Schaper</a:t>
            </a:r>
            <a:r>
              <a:rPr lang="en-AU" sz="1400" dirty="0">
                <a:latin typeface="Calibri" pitchFamily="34" charset="0"/>
              </a:rPr>
              <a:t>, </a:t>
            </a:r>
            <a:r>
              <a:rPr lang="en-AU" sz="1400" dirty="0" smtClean="0">
                <a:latin typeface="Calibri" pitchFamily="34" charset="0"/>
              </a:rPr>
              <a:t>2011)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6642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4850</TotalTime>
  <Words>299</Words>
  <Application>Microsoft Office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ＭＳ Ｐゴシック</vt:lpstr>
      <vt:lpstr>Open Sans</vt:lpstr>
      <vt:lpstr>Arial</vt:lpstr>
      <vt:lpstr>Calibri</vt:lpstr>
      <vt:lpstr>Eras Demi ITC</vt:lpstr>
      <vt:lpstr>Verdana</vt:lpstr>
      <vt:lpstr>Template PPT 2015</vt:lpstr>
      <vt:lpstr>PowerPoint Presentation</vt:lpstr>
      <vt:lpstr>PowerPoint Presentation</vt:lpstr>
      <vt:lpstr>Overview</vt:lpstr>
      <vt:lpstr>PowerPoint Presentation</vt:lpstr>
      <vt:lpstr>PowerPoint Presentation</vt:lpstr>
      <vt:lpstr>PowerPoint Presentation</vt:lpstr>
      <vt:lpstr>PowerPoint Presentation</vt:lpstr>
      <vt:lpstr>Scheduling Mechanism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DESMAN HIDAYAT</cp:lastModifiedBy>
  <cp:revision>205</cp:revision>
  <dcterms:created xsi:type="dcterms:W3CDTF">2015-05-04T03:33:03Z</dcterms:created>
  <dcterms:modified xsi:type="dcterms:W3CDTF">2017-12-09T18:11:44Z</dcterms:modified>
</cp:coreProperties>
</file>