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317" r:id="rId5"/>
    <p:sldId id="309" r:id="rId6"/>
    <p:sldId id="314" r:id="rId7"/>
    <p:sldId id="315" r:id="rId8"/>
    <p:sldId id="306" r:id="rId9"/>
    <p:sldId id="310" r:id="rId10"/>
    <p:sldId id="316" r:id="rId11"/>
    <p:sldId id="307" r:id="rId12"/>
    <p:sldId id="311" r:id="rId13"/>
    <p:sldId id="313" r:id="rId14"/>
    <p:sldId id="318" r:id="rId15"/>
    <p:sldId id="308" r:id="rId16"/>
    <p:sldId id="312" r:id="rId17"/>
    <p:sldId id="319" r:id="rId18"/>
    <p:sldId id="320" r:id="rId19"/>
    <p:sldId id="286" r:id="rId20"/>
    <p:sldId id="258"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7"/>
            <p14:sldId id="260"/>
            <p14:sldId id="317"/>
            <p14:sldId id="309"/>
            <p14:sldId id="314"/>
            <p14:sldId id="315"/>
            <p14:sldId id="306"/>
            <p14:sldId id="310"/>
            <p14:sldId id="316"/>
            <p14:sldId id="307"/>
            <p14:sldId id="311"/>
            <p14:sldId id="313"/>
            <p14:sldId id="318"/>
            <p14:sldId id="308"/>
            <p14:sldId id="312"/>
            <p14:sldId id="319"/>
            <p14:sldId id="320"/>
            <p14:sldId id="286"/>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8FD5"/>
    <a:srgbClr val="9AC248"/>
    <a:srgbClr val="FE8E2A"/>
    <a:srgbClr val="D77420"/>
    <a:srgbClr val="FF3300"/>
    <a:srgbClr val="3399FF"/>
    <a:srgbClr val="EB8F15"/>
    <a:srgbClr val="F7F7F7"/>
    <a:srgbClr val="558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24"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D42C2-C618-4AC5-9AFA-681C03E657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5C57FE-633B-45B5-A299-3E25BEBD36D5}">
      <dgm:prSet phldrT="[Text]"/>
      <dgm:spPr/>
      <dgm:t>
        <a:bodyPr/>
        <a:lstStyle/>
        <a:p>
          <a:r>
            <a:rPr lang="en-US" dirty="0" smtClean="0"/>
            <a:t>Fixed Costs</a:t>
          </a:r>
          <a:endParaRPr lang="en-US" dirty="0"/>
        </a:p>
      </dgm:t>
    </dgm:pt>
    <dgm:pt modelId="{7536A51E-B9C3-4F17-A000-01C0FF968CC1}" type="parTrans" cxnId="{E23FFF4D-7E1E-460F-AD15-79B8CB5F712F}">
      <dgm:prSet/>
      <dgm:spPr/>
      <dgm:t>
        <a:bodyPr/>
        <a:lstStyle/>
        <a:p>
          <a:endParaRPr lang="en-US"/>
        </a:p>
      </dgm:t>
    </dgm:pt>
    <dgm:pt modelId="{DD4EE9EF-BAFA-4419-ACF0-A96F7A475C44}" type="sibTrans" cxnId="{E23FFF4D-7E1E-460F-AD15-79B8CB5F712F}">
      <dgm:prSet/>
      <dgm:spPr/>
      <dgm:t>
        <a:bodyPr/>
        <a:lstStyle/>
        <a:p>
          <a:endParaRPr lang="en-US"/>
        </a:p>
      </dgm:t>
    </dgm:pt>
    <dgm:pt modelId="{EE05178F-4263-4C6B-8CB1-40156D8C8A90}">
      <dgm:prSet phldrT="[Text]"/>
      <dgm:spPr/>
      <dgm:t>
        <a:bodyPr/>
        <a:lstStyle/>
        <a:p>
          <a:r>
            <a:rPr lang="en-US" dirty="0" smtClean="0"/>
            <a:t>Costs that are independent of output</a:t>
          </a:r>
          <a:endParaRPr lang="en-US" dirty="0"/>
        </a:p>
      </dgm:t>
    </dgm:pt>
    <dgm:pt modelId="{A1035204-F1A4-48D3-A1CE-5AB03402A859}" type="parTrans" cxnId="{EC91E8FD-75C4-416F-8065-85CA53DF5DB0}">
      <dgm:prSet/>
      <dgm:spPr/>
      <dgm:t>
        <a:bodyPr/>
        <a:lstStyle/>
        <a:p>
          <a:endParaRPr lang="en-US"/>
        </a:p>
      </dgm:t>
    </dgm:pt>
    <dgm:pt modelId="{DA6CFABA-F558-450D-8A72-1613754740CE}" type="sibTrans" cxnId="{EC91E8FD-75C4-416F-8065-85CA53DF5DB0}">
      <dgm:prSet/>
      <dgm:spPr/>
      <dgm:t>
        <a:bodyPr/>
        <a:lstStyle/>
        <a:p>
          <a:endParaRPr lang="en-US"/>
        </a:p>
      </dgm:t>
    </dgm:pt>
    <dgm:pt modelId="{B805B079-E877-4F7E-9523-8CB56AD65B3C}">
      <dgm:prSet phldrT="[Text]"/>
      <dgm:spPr/>
      <dgm:t>
        <a:bodyPr/>
        <a:lstStyle/>
        <a:p>
          <a:r>
            <a:rPr lang="en-US" dirty="0" smtClean="0"/>
            <a:t>Variable Costs</a:t>
          </a:r>
          <a:endParaRPr lang="en-US" dirty="0"/>
        </a:p>
      </dgm:t>
    </dgm:pt>
    <dgm:pt modelId="{1C4359B8-C7F3-4B45-80B1-7D94E8309323}" type="parTrans" cxnId="{4926F0F8-CB92-4D71-8156-E193BFAF64DE}">
      <dgm:prSet/>
      <dgm:spPr/>
      <dgm:t>
        <a:bodyPr/>
        <a:lstStyle/>
        <a:p>
          <a:endParaRPr lang="en-US"/>
        </a:p>
      </dgm:t>
    </dgm:pt>
    <dgm:pt modelId="{79FA4377-23C4-4AC1-B4E4-263D8DF849F9}" type="sibTrans" cxnId="{4926F0F8-CB92-4D71-8156-E193BFAF64DE}">
      <dgm:prSet/>
      <dgm:spPr/>
      <dgm:t>
        <a:bodyPr/>
        <a:lstStyle/>
        <a:p>
          <a:endParaRPr lang="en-US"/>
        </a:p>
      </dgm:t>
    </dgm:pt>
    <dgm:pt modelId="{0292DEBD-C40A-41E7-A7C1-C9E207212B3A}">
      <dgm:prSet phldrT="[Text]"/>
      <dgm:spPr/>
      <dgm:t>
        <a:bodyPr/>
        <a:lstStyle/>
        <a:p>
          <a:r>
            <a:rPr lang="en-US" dirty="0" smtClean="0"/>
            <a:t>Costs that vary with output</a:t>
          </a:r>
          <a:endParaRPr lang="en-US" dirty="0"/>
        </a:p>
      </dgm:t>
    </dgm:pt>
    <dgm:pt modelId="{09252600-22F2-440E-B647-35CE6C7B562C}" type="parTrans" cxnId="{3184BF61-45FE-45E5-9CA6-ACBC1E96DA8D}">
      <dgm:prSet/>
      <dgm:spPr/>
      <dgm:t>
        <a:bodyPr/>
        <a:lstStyle/>
        <a:p>
          <a:endParaRPr lang="en-US"/>
        </a:p>
      </dgm:t>
    </dgm:pt>
    <dgm:pt modelId="{5520A2F4-716A-4111-A12C-2AF770BDACE8}" type="sibTrans" cxnId="{3184BF61-45FE-45E5-9CA6-ACBC1E96DA8D}">
      <dgm:prSet/>
      <dgm:spPr/>
      <dgm:t>
        <a:bodyPr/>
        <a:lstStyle/>
        <a:p>
          <a:endParaRPr lang="en-US"/>
        </a:p>
      </dgm:t>
    </dgm:pt>
    <dgm:pt modelId="{368D394D-2BEE-4F6C-B0AC-3D13C16926BA}">
      <dgm:prSet phldrT="[Text]"/>
      <dgm:spPr/>
      <dgm:t>
        <a:bodyPr/>
        <a:lstStyle/>
        <a:p>
          <a:r>
            <a:rPr lang="en-US" dirty="0" smtClean="0"/>
            <a:t>These remain constant throughout the relevant range and are usually considered sunk for the relevant range</a:t>
          </a:r>
          <a:endParaRPr lang="en-US" dirty="0"/>
        </a:p>
      </dgm:t>
    </dgm:pt>
    <dgm:pt modelId="{D6945CB9-CDED-415B-B37E-234C7968416B}" type="parTrans" cxnId="{65A36A74-3003-4802-AAFB-E1D4C5000B5C}">
      <dgm:prSet/>
      <dgm:spPr/>
      <dgm:t>
        <a:bodyPr/>
        <a:lstStyle/>
        <a:p>
          <a:endParaRPr lang="en-US"/>
        </a:p>
      </dgm:t>
    </dgm:pt>
    <dgm:pt modelId="{30726366-9BC8-4F31-B7A9-1452E003EFCF}" type="sibTrans" cxnId="{65A36A74-3003-4802-AAFB-E1D4C5000B5C}">
      <dgm:prSet/>
      <dgm:spPr/>
      <dgm:t>
        <a:bodyPr/>
        <a:lstStyle/>
        <a:p>
          <a:endParaRPr lang="en-US"/>
        </a:p>
      </dgm:t>
    </dgm:pt>
    <dgm:pt modelId="{43DFD353-C002-4A53-ABC3-5A43AC14EC3C}">
      <dgm:prSet phldrT="[Text]"/>
      <dgm:spPr/>
      <dgm:t>
        <a:bodyPr/>
        <a:lstStyle/>
        <a:p>
          <a:r>
            <a:rPr lang="en-US" dirty="0" smtClean="0"/>
            <a:t>Fixed costs often include rent, buildings, machinery, etc.</a:t>
          </a:r>
          <a:endParaRPr lang="en-US" dirty="0"/>
        </a:p>
      </dgm:t>
    </dgm:pt>
    <dgm:pt modelId="{41F3C456-42FA-40C9-9FD4-9DFC84CA631D}" type="parTrans" cxnId="{DC045CBA-FEC6-45E4-9DD8-06C2BF8AE54F}">
      <dgm:prSet/>
      <dgm:spPr/>
      <dgm:t>
        <a:bodyPr/>
        <a:lstStyle/>
        <a:p>
          <a:endParaRPr lang="en-US"/>
        </a:p>
      </dgm:t>
    </dgm:pt>
    <dgm:pt modelId="{C4340B52-6DCB-45FD-9D14-AA53CE6AC5DB}" type="sibTrans" cxnId="{DC045CBA-FEC6-45E4-9DD8-06C2BF8AE54F}">
      <dgm:prSet/>
      <dgm:spPr/>
      <dgm:t>
        <a:bodyPr/>
        <a:lstStyle/>
        <a:p>
          <a:endParaRPr lang="en-US"/>
        </a:p>
      </dgm:t>
    </dgm:pt>
    <dgm:pt modelId="{CADCEC22-F39F-4922-B41C-4B1EE8132026}">
      <dgm:prSet phldrT="[Text]"/>
      <dgm:spPr/>
      <dgm:t>
        <a:bodyPr/>
        <a:lstStyle/>
        <a:p>
          <a:r>
            <a:rPr lang="en-US" dirty="0" smtClean="0"/>
            <a:t>Generally variable costs increase at a constant rate relative to labor and capital</a:t>
          </a:r>
          <a:endParaRPr lang="en-US" dirty="0"/>
        </a:p>
      </dgm:t>
    </dgm:pt>
    <dgm:pt modelId="{06896AB8-8C06-4FD3-8450-03AF2182A3A6}" type="parTrans" cxnId="{E2D31E76-30A6-431F-9E71-B5542F106532}">
      <dgm:prSet/>
      <dgm:spPr/>
      <dgm:t>
        <a:bodyPr/>
        <a:lstStyle/>
        <a:p>
          <a:endParaRPr lang="en-US"/>
        </a:p>
      </dgm:t>
    </dgm:pt>
    <dgm:pt modelId="{DEA84848-6A2B-4B23-BEBD-4D959C59A1BC}" type="sibTrans" cxnId="{E2D31E76-30A6-431F-9E71-B5542F106532}">
      <dgm:prSet/>
      <dgm:spPr/>
      <dgm:t>
        <a:bodyPr/>
        <a:lstStyle/>
        <a:p>
          <a:endParaRPr lang="en-US"/>
        </a:p>
      </dgm:t>
    </dgm:pt>
    <dgm:pt modelId="{E940D04B-2B29-4894-9844-D9D9061DF5AF}">
      <dgm:prSet phldrT="[Text]"/>
      <dgm:spPr/>
      <dgm:t>
        <a:bodyPr/>
        <a:lstStyle/>
        <a:p>
          <a:r>
            <a:rPr lang="en-US" dirty="0" smtClean="0"/>
            <a:t>Variable costs may include wages, utilities, materials used in production, etc. </a:t>
          </a:r>
          <a:endParaRPr lang="en-US" dirty="0"/>
        </a:p>
      </dgm:t>
    </dgm:pt>
    <dgm:pt modelId="{3A6E7DA2-6EAE-467B-80E5-A54E27762F8C}" type="parTrans" cxnId="{928E340B-6C15-4EE4-9E6D-F79CEE44B50B}">
      <dgm:prSet/>
      <dgm:spPr/>
      <dgm:t>
        <a:bodyPr/>
        <a:lstStyle/>
        <a:p>
          <a:endParaRPr lang="en-US"/>
        </a:p>
      </dgm:t>
    </dgm:pt>
    <dgm:pt modelId="{313BAAD5-9FCF-405D-9C36-DAD92F1FC492}" type="sibTrans" cxnId="{928E340B-6C15-4EE4-9E6D-F79CEE44B50B}">
      <dgm:prSet/>
      <dgm:spPr/>
      <dgm:t>
        <a:bodyPr/>
        <a:lstStyle/>
        <a:p>
          <a:endParaRPr lang="en-US"/>
        </a:p>
      </dgm:t>
    </dgm:pt>
    <dgm:pt modelId="{2B4252ED-E3C7-4EE6-82FA-9FD931877F49}" type="pres">
      <dgm:prSet presAssocID="{16CD42C2-C618-4AC5-9AFA-681C03E65771}" presName="vert0" presStyleCnt="0">
        <dgm:presLayoutVars>
          <dgm:dir/>
          <dgm:animOne val="branch"/>
          <dgm:animLvl val="lvl"/>
        </dgm:presLayoutVars>
      </dgm:prSet>
      <dgm:spPr/>
      <dgm:t>
        <a:bodyPr/>
        <a:lstStyle/>
        <a:p>
          <a:endParaRPr lang="en-US"/>
        </a:p>
      </dgm:t>
    </dgm:pt>
    <dgm:pt modelId="{6176CAE5-FE58-4A03-AE91-8AF0E929A28F}" type="pres">
      <dgm:prSet presAssocID="{5F5C57FE-633B-45B5-A299-3E25BEBD36D5}" presName="thickLine" presStyleLbl="alignNode1" presStyleIdx="0" presStyleCnt="2"/>
      <dgm:spPr/>
    </dgm:pt>
    <dgm:pt modelId="{6A190E04-E396-465A-AE2C-F9FEE2A4004B}" type="pres">
      <dgm:prSet presAssocID="{5F5C57FE-633B-45B5-A299-3E25BEBD36D5}" presName="horz1" presStyleCnt="0"/>
      <dgm:spPr/>
    </dgm:pt>
    <dgm:pt modelId="{B5AD5BBE-C255-4726-B140-719E016FAD10}" type="pres">
      <dgm:prSet presAssocID="{5F5C57FE-633B-45B5-A299-3E25BEBD36D5}" presName="tx1" presStyleLbl="revTx" presStyleIdx="0" presStyleCnt="8"/>
      <dgm:spPr/>
      <dgm:t>
        <a:bodyPr/>
        <a:lstStyle/>
        <a:p>
          <a:endParaRPr lang="en-US"/>
        </a:p>
      </dgm:t>
    </dgm:pt>
    <dgm:pt modelId="{3442CBC1-4D4A-4B8C-A2EF-28C69288C5A5}" type="pres">
      <dgm:prSet presAssocID="{5F5C57FE-633B-45B5-A299-3E25BEBD36D5}" presName="vert1" presStyleCnt="0"/>
      <dgm:spPr/>
    </dgm:pt>
    <dgm:pt modelId="{B1B58CCF-60F4-4BD7-B99C-61AE898D607B}" type="pres">
      <dgm:prSet presAssocID="{EE05178F-4263-4C6B-8CB1-40156D8C8A90}" presName="vertSpace2a" presStyleCnt="0"/>
      <dgm:spPr/>
    </dgm:pt>
    <dgm:pt modelId="{032BB636-F17D-4CA9-9DF3-506C87BA1FEC}" type="pres">
      <dgm:prSet presAssocID="{EE05178F-4263-4C6B-8CB1-40156D8C8A90}" presName="horz2" presStyleCnt="0"/>
      <dgm:spPr/>
    </dgm:pt>
    <dgm:pt modelId="{2E4B2C60-9737-45C4-87BB-5D964D89CE11}" type="pres">
      <dgm:prSet presAssocID="{EE05178F-4263-4C6B-8CB1-40156D8C8A90}" presName="horzSpace2" presStyleCnt="0"/>
      <dgm:spPr/>
    </dgm:pt>
    <dgm:pt modelId="{AF35CBF9-C8FD-4EB8-BA95-51ABF0AA5DD6}" type="pres">
      <dgm:prSet presAssocID="{EE05178F-4263-4C6B-8CB1-40156D8C8A90}" presName="tx2" presStyleLbl="revTx" presStyleIdx="1" presStyleCnt="8"/>
      <dgm:spPr/>
      <dgm:t>
        <a:bodyPr/>
        <a:lstStyle/>
        <a:p>
          <a:endParaRPr lang="en-US"/>
        </a:p>
      </dgm:t>
    </dgm:pt>
    <dgm:pt modelId="{A86592A6-C9C6-4E37-8E0E-76DE9F9844F0}" type="pres">
      <dgm:prSet presAssocID="{EE05178F-4263-4C6B-8CB1-40156D8C8A90}" presName="vert2" presStyleCnt="0"/>
      <dgm:spPr/>
    </dgm:pt>
    <dgm:pt modelId="{00D6A9FA-4551-47ED-8A9F-2E3AF43BB32E}" type="pres">
      <dgm:prSet presAssocID="{EE05178F-4263-4C6B-8CB1-40156D8C8A90}" presName="thinLine2b" presStyleLbl="callout" presStyleIdx="0" presStyleCnt="6"/>
      <dgm:spPr/>
    </dgm:pt>
    <dgm:pt modelId="{C1B68619-530D-47E2-B158-668E4EA6ACEC}" type="pres">
      <dgm:prSet presAssocID="{EE05178F-4263-4C6B-8CB1-40156D8C8A90}" presName="vertSpace2b" presStyleCnt="0"/>
      <dgm:spPr/>
    </dgm:pt>
    <dgm:pt modelId="{F433EFF3-8EC9-41B9-9205-61BE488E0789}" type="pres">
      <dgm:prSet presAssocID="{368D394D-2BEE-4F6C-B0AC-3D13C16926BA}" presName="horz2" presStyleCnt="0"/>
      <dgm:spPr/>
    </dgm:pt>
    <dgm:pt modelId="{3B2E85E0-705A-48DE-9971-8B8F826746DD}" type="pres">
      <dgm:prSet presAssocID="{368D394D-2BEE-4F6C-B0AC-3D13C16926BA}" presName="horzSpace2" presStyleCnt="0"/>
      <dgm:spPr/>
    </dgm:pt>
    <dgm:pt modelId="{94490871-2623-486B-A014-F59F743B1DF6}" type="pres">
      <dgm:prSet presAssocID="{368D394D-2BEE-4F6C-B0AC-3D13C16926BA}" presName="tx2" presStyleLbl="revTx" presStyleIdx="2" presStyleCnt="8"/>
      <dgm:spPr/>
      <dgm:t>
        <a:bodyPr/>
        <a:lstStyle/>
        <a:p>
          <a:endParaRPr lang="en-US"/>
        </a:p>
      </dgm:t>
    </dgm:pt>
    <dgm:pt modelId="{3E2B9B72-45B6-4F7D-B70A-803D64F336E4}" type="pres">
      <dgm:prSet presAssocID="{368D394D-2BEE-4F6C-B0AC-3D13C16926BA}" presName="vert2" presStyleCnt="0"/>
      <dgm:spPr/>
    </dgm:pt>
    <dgm:pt modelId="{CEDA9ED5-A636-444A-BE49-9DE1BF067808}" type="pres">
      <dgm:prSet presAssocID="{368D394D-2BEE-4F6C-B0AC-3D13C16926BA}" presName="thinLine2b" presStyleLbl="callout" presStyleIdx="1" presStyleCnt="6"/>
      <dgm:spPr/>
    </dgm:pt>
    <dgm:pt modelId="{3A808BD1-7E22-49F0-8D65-E45FCDAB1D81}" type="pres">
      <dgm:prSet presAssocID="{368D394D-2BEE-4F6C-B0AC-3D13C16926BA}" presName="vertSpace2b" presStyleCnt="0"/>
      <dgm:spPr/>
    </dgm:pt>
    <dgm:pt modelId="{04B5AFA4-158B-4C44-B25C-BCE7EFAF5325}" type="pres">
      <dgm:prSet presAssocID="{43DFD353-C002-4A53-ABC3-5A43AC14EC3C}" presName="horz2" presStyleCnt="0"/>
      <dgm:spPr/>
    </dgm:pt>
    <dgm:pt modelId="{A0EC0A55-8F99-4326-B173-18B3AA47F286}" type="pres">
      <dgm:prSet presAssocID="{43DFD353-C002-4A53-ABC3-5A43AC14EC3C}" presName="horzSpace2" presStyleCnt="0"/>
      <dgm:spPr/>
    </dgm:pt>
    <dgm:pt modelId="{C63C844A-B140-4770-BAF4-EF09D740417A}" type="pres">
      <dgm:prSet presAssocID="{43DFD353-C002-4A53-ABC3-5A43AC14EC3C}" presName="tx2" presStyleLbl="revTx" presStyleIdx="3" presStyleCnt="8"/>
      <dgm:spPr/>
      <dgm:t>
        <a:bodyPr/>
        <a:lstStyle/>
        <a:p>
          <a:endParaRPr lang="en-US"/>
        </a:p>
      </dgm:t>
    </dgm:pt>
    <dgm:pt modelId="{A025DFDF-EA0F-4EFE-9B52-D9C234312F6A}" type="pres">
      <dgm:prSet presAssocID="{43DFD353-C002-4A53-ABC3-5A43AC14EC3C}" presName="vert2" presStyleCnt="0"/>
      <dgm:spPr/>
    </dgm:pt>
    <dgm:pt modelId="{380714D5-C0E1-425F-BD51-7245885AB572}" type="pres">
      <dgm:prSet presAssocID="{43DFD353-C002-4A53-ABC3-5A43AC14EC3C}" presName="thinLine2b" presStyleLbl="callout" presStyleIdx="2" presStyleCnt="6"/>
      <dgm:spPr/>
    </dgm:pt>
    <dgm:pt modelId="{3FF42148-E154-4C7B-97F5-8B2A08AE3F3A}" type="pres">
      <dgm:prSet presAssocID="{43DFD353-C002-4A53-ABC3-5A43AC14EC3C}" presName="vertSpace2b" presStyleCnt="0"/>
      <dgm:spPr/>
    </dgm:pt>
    <dgm:pt modelId="{1B832232-F50B-45BF-BEFC-834EC6263353}" type="pres">
      <dgm:prSet presAssocID="{B805B079-E877-4F7E-9523-8CB56AD65B3C}" presName="thickLine" presStyleLbl="alignNode1" presStyleIdx="1" presStyleCnt="2"/>
      <dgm:spPr/>
    </dgm:pt>
    <dgm:pt modelId="{627F6765-A720-4B75-98F8-B71F596159A7}" type="pres">
      <dgm:prSet presAssocID="{B805B079-E877-4F7E-9523-8CB56AD65B3C}" presName="horz1" presStyleCnt="0"/>
      <dgm:spPr/>
    </dgm:pt>
    <dgm:pt modelId="{2CAF949F-B046-4723-ADFB-57AF8E548CB8}" type="pres">
      <dgm:prSet presAssocID="{B805B079-E877-4F7E-9523-8CB56AD65B3C}" presName="tx1" presStyleLbl="revTx" presStyleIdx="4" presStyleCnt="8"/>
      <dgm:spPr/>
      <dgm:t>
        <a:bodyPr/>
        <a:lstStyle/>
        <a:p>
          <a:endParaRPr lang="en-US"/>
        </a:p>
      </dgm:t>
    </dgm:pt>
    <dgm:pt modelId="{2C419F82-1300-48CB-8F94-B1AA582C7A02}" type="pres">
      <dgm:prSet presAssocID="{B805B079-E877-4F7E-9523-8CB56AD65B3C}" presName="vert1" presStyleCnt="0"/>
      <dgm:spPr/>
    </dgm:pt>
    <dgm:pt modelId="{05569D02-9EEB-42F4-BC9D-1BB2F3E04303}" type="pres">
      <dgm:prSet presAssocID="{0292DEBD-C40A-41E7-A7C1-C9E207212B3A}" presName="vertSpace2a" presStyleCnt="0"/>
      <dgm:spPr/>
    </dgm:pt>
    <dgm:pt modelId="{079867BB-B9C7-49EA-B12D-B289D3528537}" type="pres">
      <dgm:prSet presAssocID="{0292DEBD-C40A-41E7-A7C1-C9E207212B3A}" presName="horz2" presStyleCnt="0"/>
      <dgm:spPr/>
    </dgm:pt>
    <dgm:pt modelId="{4974178F-F464-4EEF-AAC4-E5D917508504}" type="pres">
      <dgm:prSet presAssocID="{0292DEBD-C40A-41E7-A7C1-C9E207212B3A}" presName="horzSpace2" presStyleCnt="0"/>
      <dgm:spPr/>
    </dgm:pt>
    <dgm:pt modelId="{6B8FB90A-44E8-4847-91FF-B905A66CB002}" type="pres">
      <dgm:prSet presAssocID="{0292DEBD-C40A-41E7-A7C1-C9E207212B3A}" presName="tx2" presStyleLbl="revTx" presStyleIdx="5" presStyleCnt="8"/>
      <dgm:spPr/>
      <dgm:t>
        <a:bodyPr/>
        <a:lstStyle/>
        <a:p>
          <a:endParaRPr lang="en-US"/>
        </a:p>
      </dgm:t>
    </dgm:pt>
    <dgm:pt modelId="{31A2E36C-BD23-4A93-BBE9-FAE9AF38FE41}" type="pres">
      <dgm:prSet presAssocID="{0292DEBD-C40A-41E7-A7C1-C9E207212B3A}" presName="vert2" presStyleCnt="0"/>
      <dgm:spPr/>
    </dgm:pt>
    <dgm:pt modelId="{E6DDF1B3-D43D-4A88-B7A5-38859146550B}" type="pres">
      <dgm:prSet presAssocID="{0292DEBD-C40A-41E7-A7C1-C9E207212B3A}" presName="thinLine2b" presStyleLbl="callout" presStyleIdx="3" presStyleCnt="6"/>
      <dgm:spPr/>
    </dgm:pt>
    <dgm:pt modelId="{79F0A750-902F-495F-BFA0-A7764AE3D6CF}" type="pres">
      <dgm:prSet presAssocID="{0292DEBD-C40A-41E7-A7C1-C9E207212B3A}" presName="vertSpace2b" presStyleCnt="0"/>
      <dgm:spPr/>
    </dgm:pt>
    <dgm:pt modelId="{6F057E77-3FDF-4B7D-9733-495BEAF8A6A4}" type="pres">
      <dgm:prSet presAssocID="{CADCEC22-F39F-4922-B41C-4B1EE8132026}" presName="horz2" presStyleCnt="0"/>
      <dgm:spPr/>
    </dgm:pt>
    <dgm:pt modelId="{EA107E0B-4527-4FB5-A522-EF5B5F5CCA59}" type="pres">
      <dgm:prSet presAssocID="{CADCEC22-F39F-4922-B41C-4B1EE8132026}" presName="horzSpace2" presStyleCnt="0"/>
      <dgm:spPr/>
    </dgm:pt>
    <dgm:pt modelId="{0676D1D1-51F5-4D12-B6C2-C4981C7B10B3}" type="pres">
      <dgm:prSet presAssocID="{CADCEC22-F39F-4922-B41C-4B1EE8132026}" presName="tx2" presStyleLbl="revTx" presStyleIdx="6" presStyleCnt="8"/>
      <dgm:spPr/>
      <dgm:t>
        <a:bodyPr/>
        <a:lstStyle/>
        <a:p>
          <a:endParaRPr lang="en-US"/>
        </a:p>
      </dgm:t>
    </dgm:pt>
    <dgm:pt modelId="{F7DE273B-DDD3-4B80-874C-44D9A90AE145}" type="pres">
      <dgm:prSet presAssocID="{CADCEC22-F39F-4922-B41C-4B1EE8132026}" presName="vert2" presStyleCnt="0"/>
      <dgm:spPr/>
    </dgm:pt>
    <dgm:pt modelId="{1BA1D690-D3BF-49A5-9298-13FE11FFACBA}" type="pres">
      <dgm:prSet presAssocID="{CADCEC22-F39F-4922-B41C-4B1EE8132026}" presName="thinLine2b" presStyleLbl="callout" presStyleIdx="4" presStyleCnt="6"/>
      <dgm:spPr/>
    </dgm:pt>
    <dgm:pt modelId="{443FDA21-F683-4A24-A3F0-03B8FDEE126B}" type="pres">
      <dgm:prSet presAssocID="{CADCEC22-F39F-4922-B41C-4B1EE8132026}" presName="vertSpace2b" presStyleCnt="0"/>
      <dgm:spPr/>
    </dgm:pt>
    <dgm:pt modelId="{1E8C8A3B-5C71-4999-8ECE-1FFE8B7B878D}" type="pres">
      <dgm:prSet presAssocID="{E940D04B-2B29-4894-9844-D9D9061DF5AF}" presName="horz2" presStyleCnt="0"/>
      <dgm:spPr/>
    </dgm:pt>
    <dgm:pt modelId="{067425DE-5BC9-4143-B79C-BD92691CD432}" type="pres">
      <dgm:prSet presAssocID="{E940D04B-2B29-4894-9844-D9D9061DF5AF}" presName="horzSpace2" presStyleCnt="0"/>
      <dgm:spPr/>
    </dgm:pt>
    <dgm:pt modelId="{7D082CAA-1EE8-40F3-ACB5-D6F9E91ED301}" type="pres">
      <dgm:prSet presAssocID="{E940D04B-2B29-4894-9844-D9D9061DF5AF}" presName="tx2" presStyleLbl="revTx" presStyleIdx="7" presStyleCnt="8"/>
      <dgm:spPr/>
      <dgm:t>
        <a:bodyPr/>
        <a:lstStyle/>
        <a:p>
          <a:endParaRPr lang="en-US"/>
        </a:p>
      </dgm:t>
    </dgm:pt>
    <dgm:pt modelId="{5924B500-2AE8-436D-8346-4BAE43665154}" type="pres">
      <dgm:prSet presAssocID="{E940D04B-2B29-4894-9844-D9D9061DF5AF}" presName="vert2" presStyleCnt="0"/>
      <dgm:spPr/>
    </dgm:pt>
    <dgm:pt modelId="{A1227064-FA78-406B-9A54-2CF151C83069}" type="pres">
      <dgm:prSet presAssocID="{E940D04B-2B29-4894-9844-D9D9061DF5AF}" presName="thinLine2b" presStyleLbl="callout" presStyleIdx="5" presStyleCnt="6"/>
      <dgm:spPr/>
    </dgm:pt>
    <dgm:pt modelId="{2063BD91-0A39-4292-B2AD-8F990D833C39}" type="pres">
      <dgm:prSet presAssocID="{E940D04B-2B29-4894-9844-D9D9061DF5AF}" presName="vertSpace2b" presStyleCnt="0"/>
      <dgm:spPr/>
    </dgm:pt>
  </dgm:ptLst>
  <dgm:cxnLst>
    <dgm:cxn modelId="{060BAE02-76FA-4EA7-A030-B7959A4C3560}" type="presOf" srcId="{16CD42C2-C618-4AC5-9AFA-681C03E65771}" destId="{2B4252ED-E3C7-4EE6-82FA-9FD931877F49}" srcOrd="0" destOrd="0" presId="urn:microsoft.com/office/officeart/2008/layout/LinedList"/>
    <dgm:cxn modelId="{F18231E9-2A5E-40E1-860C-479348DD3F2C}" type="presOf" srcId="{CADCEC22-F39F-4922-B41C-4B1EE8132026}" destId="{0676D1D1-51F5-4D12-B6C2-C4981C7B10B3}" srcOrd="0" destOrd="0" presId="urn:microsoft.com/office/officeart/2008/layout/LinedList"/>
    <dgm:cxn modelId="{E23FFF4D-7E1E-460F-AD15-79B8CB5F712F}" srcId="{16CD42C2-C618-4AC5-9AFA-681C03E65771}" destId="{5F5C57FE-633B-45B5-A299-3E25BEBD36D5}" srcOrd="0" destOrd="0" parTransId="{7536A51E-B9C3-4F17-A000-01C0FF968CC1}" sibTransId="{DD4EE9EF-BAFA-4419-ACF0-A96F7A475C44}"/>
    <dgm:cxn modelId="{F6DBFDFC-B4B2-4C5E-9F1B-D225933448D2}" type="presOf" srcId="{B805B079-E877-4F7E-9523-8CB56AD65B3C}" destId="{2CAF949F-B046-4723-ADFB-57AF8E548CB8}" srcOrd="0" destOrd="0" presId="urn:microsoft.com/office/officeart/2008/layout/LinedList"/>
    <dgm:cxn modelId="{4A250690-5CFB-4C51-AAB8-E28B1F3E3FF9}" type="presOf" srcId="{5F5C57FE-633B-45B5-A299-3E25BEBD36D5}" destId="{B5AD5BBE-C255-4726-B140-719E016FAD10}" srcOrd="0" destOrd="0" presId="urn:microsoft.com/office/officeart/2008/layout/LinedList"/>
    <dgm:cxn modelId="{4D50807B-9877-4B30-9163-8CB491AA21A3}" type="presOf" srcId="{368D394D-2BEE-4F6C-B0AC-3D13C16926BA}" destId="{94490871-2623-486B-A014-F59F743B1DF6}" srcOrd="0" destOrd="0" presId="urn:microsoft.com/office/officeart/2008/layout/LinedList"/>
    <dgm:cxn modelId="{0C1B6229-F14D-4FF6-9D1F-AF843D038A2A}" type="presOf" srcId="{43DFD353-C002-4A53-ABC3-5A43AC14EC3C}" destId="{C63C844A-B140-4770-BAF4-EF09D740417A}" srcOrd="0" destOrd="0" presId="urn:microsoft.com/office/officeart/2008/layout/LinedList"/>
    <dgm:cxn modelId="{4926F0F8-CB92-4D71-8156-E193BFAF64DE}" srcId="{16CD42C2-C618-4AC5-9AFA-681C03E65771}" destId="{B805B079-E877-4F7E-9523-8CB56AD65B3C}" srcOrd="1" destOrd="0" parTransId="{1C4359B8-C7F3-4B45-80B1-7D94E8309323}" sibTransId="{79FA4377-23C4-4AC1-B4E4-263D8DF849F9}"/>
    <dgm:cxn modelId="{DE823FD7-DB9E-44E2-9D72-6465E7EB4705}" type="presOf" srcId="{0292DEBD-C40A-41E7-A7C1-C9E207212B3A}" destId="{6B8FB90A-44E8-4847-91FF-B905A66CB002}" srcOrd="0" destOrd="0" presId="urn:microsoft.com/office/officeart/2008/layout/LinedList"/>
    <dgm:cxn modelId="{23F13BB8-4666-41C7-8F09-5991E23FDFAA}" type="presOf" srcId="{E940D04B-2B29-4894-9844-D9D9061DF5AF}" destId="{7D082CAA-1EE8-40F3-ACB5-D6F9E91ED301}" srcOrd="0" destOrd="0" presId="urn:microsoft.com/office/officeart/2008/layout/LinedList"/>
    <dgm:cxn modelId="{928E340B-6C15-4EE4-9E6D-F79CEE44B50B}" srcId="{B805B079-E877-4F7E-9523-8CB56AD65B3C}" destId="{E940D04B-2B29-4894-9844-D9D9061DF5AF}" srcOrd="2" destOrd="0" parTransId="{3A6E7DA2-6EAE-467B-80E5-A54E27762F8C}" sibTransId="{313BAAD5-9FCF-405D-9C36-DAD92F1FC492}"/>
    <dgm:cxn modelId="{3184BF61-45FE-45E5-9CA6-ACBC1E96DA8D}" srcId="{B805B079-E877-4F7E-9523-8CB56AD65B3C}" destId="{0292DEBD-C40A-41E7-A7C1-C9E207212B3A}" srcOrd="0" destOrd="0" parTransId="{09252600-22F2-440E-B647-35CE6C7B562C}" sibTransId="{5520A2F4-716A-4111-A12C-2AF770BDACE8}"/>
    <dgm:cxn modelId="{576DAD24-7017-47B8-8112-63C14FAC286A}" type="presOf" srcId="{EE05178F-4263-4C6B-8CB1-40156D8C8A90}" destId="{AF35CBF9-C8FD-4EB8-BA95-51ABF0AA5DD6}" srcOrd="0" destOrd="0" presId="urn:microsoft.com/office/officeart/2008/layout/LinedList"/>
    <dgm:cxn modelId="{EC91E8FD-75C4-416F-8065-85CA53DF5DB0}" srcId="{5F5C57FE-633B-45B5-A299-3E25BEBD36D5}" destId="{EE05178F-4263-4C6B-8CB1-40156D8C8A90}" srcOrd="0" destOrd="0" parTransId="{A1035204-F1A4-48D3-A1CE-5AB03402A859}" sibTransId="{DA6CFABA-F558-450D-8A72-1613754740CE}"/>
    <dgm:cxn modelId="{DC045CBA-FEC6-45E4-9DD8-06C2BF8AE54F}" srcId="{5F5C57FE-633B-45B5-A299-3E25BEBD36D5}" destId="{43DFD353-C002-4A53-ABC3-5A43AC14EC3C}" srcOrd="2" destOrd="0" parTransId="{41F3C456-42FA-40C9-9FD4-9DFC84CA631D}" sibTransId="{C4340B52-6DCB-45FD-9D14-AA53CE6AC5DB}"/>
    <dgm:cxn modelId="{E2D31E76-30A6-431F-9E71-B5542F106532}" srcId="{B805B079-E877-4F7E-9523-8CB56AD65B3C}" destId="{CADCEC22-F39F-4922-B41C-4B1EE8132026}" srcOrd="1" destOrd="0" parTransId="{06896AB8-8C06-4FD3-8450-03AF2182A3A6}" sibTransId="{DEA84848-6A2B-4B23-BEBD-4D959C59A1BC}"/>
    <dgm:cxn modelId="{65A36A74-3003-4802-AAFB-E1D4C5000B5C}" srcId="{5F5C57FE-633B-45B5-A299-3E25BEBD36D5}" destId="{368D394D-2BEE-4F6C-B0AC-3D13C16926BA}" srcOrd="1" destOrd="0" parTransId="{D6945CB9-CDED-415B-B37E-234C7968416B}" sibTransId="{30726366-9BC8-4F31-B7A9-1452E003EFCF}"/>
    <dgm:cxn modelId="{06A117AD-1454-49C0-93B9-E53F2BAFB08C}" type="presParOf" srcId="{2B4252ED-E3C7-4EE6-82FA-9FD931877F49}" destId="{6176CAE5-FE58-4A03-AE91-8AF0E929A28F}" srcOrd="0" destOrd="0" presId="urn:microsoft.com/office/officeart/2008/layout/LinedList"/>
    <dgm:cxn modelId="{35A920EB-DC5E-468D-ABE9-40C98312102D}" type="presParOf" srcId="{2B4252ED-E3C7-4EE6-82FA-9FD931877F49}" destId="{6A190E04-E396-465A-AE2C-F9FEE2A4004B}" srcOrd="1" destOrd="0" presId="urn:microsoft.com/office/officeart/2008/layout/LinedList"/>
    <dgm:cxn modelId="{919E3A81-EC5E-44F2-AD17-7C08C0A6A632}" type="presParOf" srcId="{6A190E04-E396-465A-AE2C-F9FEE2A4004B}" destId="{B5AD5BBE-C255-4726-B140-719E016FAD10}" srcOrd="0" destOrd="0" presId="urn:microsoft.com/office/officeart/2008/layout/LinedList"/>
    <dgm:cxn modelId="{0D0A3084-B906-4E41-A90F-1636A9AD5C0B}" type="presParOf" srcId="{6A190E04-E396-465A-AE2C-F9FEE2A4004B}" destId="{3442CBC1-4D4A-4B8C-A2EF-28C69288C5A5}" srcOrd="1" destOrd="0" presId="urn:microsoft.com/office/officeart/2008/layout/LinedList"/>
    <dgm:cxn modelId="{60BB7FD8-B883-4177-A263-CA5B206063AE}" type="presParOf" srcId="{3442CBC1-4D4A-4B8C-A2EF-28C69288C5A5}" destId="{B1B58CCF-60F4-4BD7-B99C-61AE898D607B}" srcOrd="0" destOrd="0" presId="urn:microsoft.com/office/officeart/2008/layout/LinedList"/>
    <dgm:cxn modelId="{A8569A95-1BFD-4FD6-9C3A-2AFA5F573EAE}" type="presParOf" srcId="{3442CBC1-4D4A-4B8C-A2EF-28C69288C5A5}" destId="{032BB636-F17D-4CA9-9DF3-506C87BA1FEC}" srcOrd="1" destOrd="0" presId="urn:microsoft.com/office/officeart/2008/layout/LinedList"/>
    <dgm:cxn modelId="{1CA3398F-107D-4C22-89C4-F0E784E0695B}" type="presParOf" srcId="{032BB636-F17D-4CA9-9DF3-506C87BA1FEC}" destId="{2E4B2C60-9737-45C4-87BB-5D964D89CE11}" srcOrd="0" destOrd="0" presId="urn:microsoft.com/office/officeart/2008/layout/LinedList"/>
    <dgm:cxn modelId="{B00918ED-C465-444C-A469-7F6A746BA823}" type="presParOf" srcId="{032BB636-F17D-4CA9-9DF3-506C87BA1FEC}" destId="{AF35CBF9-C8FD-4EB8-BA95-51ABF0AA5DD6}" srcOrd="1" destOrd="0" presId="urn:microsoft.com/office/officeart/2008/layout/LinedList"/>
    <dgm:cxn modelId="{20114C94-278C-4D03-B449-B897C97125FB}" type="presParOf" srcId="{032BB636-F17D-4CA9-9DF3-506C87BA1FEC}" destId="{A86592A6-C9C6-4E37-8E0E-76DE9F9844F0}" srcOrd="2" destOrd="0" presId="urn:microsoft.com/office/officeart/2008/layout/LinedList"/>
    <dgm:cxn modelId="{F3742B00-671A-4164-8F8A-A890A7419E1E}" type="presParOf" srcId="{3442CBC1-4D4A-4B8C-A2EF-28C69288C5A5}" destId="{00D6A9FA-4551-47ED-8A9F-2E3AF43BB32E}" srcOrd="2" destOrd="0" presId="urn:microsoft.com/office/officeart/2008/layout/LinedList"/>
    <dgm:cxn modelId="{54E8F50F-19B2-475F-A57A-F675BAA744B7}" type="presParOf" srcId="{3442CBC1-4D4A-4B8C-A2EF-28C69288C5A5}" destId="{C1B68619-530D-47E2-B158-668E4EA6ACEC}" srcOrd="3" destOrd="0" presId="urn:microsoft.com/office/officeart/2008/layout/LinedList"/>
    <dgm:cxn modelId="{21118C2F-3472-4738-A10F-AE4556250424}" type="presParOf" srcId="{3442CBC1-4D4A-4B8C-A2EF-28C69288C5A5}" destId="{F433EFF3-8EC9-41B9-9205-61BE488E0789}" srcOrd="4" destOrd="0" presId="urn:microsoft.com/office/officeart/2008/layout/LinedList"/>
    <dgm:cxn modelId="{B1F2CDD4-F320-406A-A4AD-20EF9C2CEC02}" type="presParOf" srcId="{F433EFF3-8EC9-41B9-9205-61BE488E0789}" destId="{3B2E85E0-705A-48DE-9971-8B8F826746DD}" srcOrd="0" destOrd="0" presId="urn:microsoft.com/office/officeart/2008/layout/LinedList"/>
    <dgm:cxn modelId="{A67485D1-C661-489C-8F84-08DBA068FD1F}" type="presParOf" srcId="{F433EFF3-8EC9-41B9-9205-61BE488E0789}" destId="{94490871-2623-486B-A014-F59F743B1DF6}" srcOrd="1" destOrd="0" presId="urn:microsoft.com/office/officeart/2008/layout/LinedList"/>
    <dgm:cxn modelId="{32B13B97-4DED-43CF-9053-3ADD29B0AF2D}" type="presParOf" srcId="{F433EFF3-8EC9-41B9-9205-61BE488E0789}" destId="{3E2B9B72-45B6-4F7D-B70A-803D64F336E4}" srcOrd="2" destOrd="0" presId="urn:microsoft.com/office/officeart/2008/layout/LinedList"/>
    <dgm:cxn modelId="{0A6F7F65-C855-4920-B1E8-DF9893DB1DF9}" type="presParOf" srcId="{3442CBC1-4D4A-4B8C-A2EF-28C69288C5A5}" destId="{CEDA9ED5-A636-444A-BE49-9DE1BF067808}" srcOrd="5" destOrd="0" presId="urn:microsoft.com/office/officeart/2008/layout/LinedList"/>
    <dgm:cxn modelId="{EB5FA5F4-35E8-4C8F-9B93-13F3485B33EE}" type="presParOf" srcId="{3442CBC1-4D4A-4B8C-A2EF-28C69288C5A5}" destId="{3A808BD1-7E22-49F0-8D65-E45FCDAB1D81}" srcOrd="6" destOrd="0" presId="urn:microsoft.com/office/officeart/2008/layout/LinedList"/>
    <dgm:cxn modelId="{ED8B9E29-ADBA-4B52-9460-ECCAE1A53FFC}" type="presParOf" srcId="{3442CBC1-4D4A-4B8C-A2EF-28C69288C5A5}" destId="{04B5AFA4-158B-4C44-B25C-BCE7EFAF5325}" srcOrd="7" destOrd="0" presId="urn:microsoft.com/office/officeart/2008/layout/LinedList"/>
    <dgm:cxn modelId="{7016A20F-276D-40CA-B9EF-BD07394B09FD}" type="presParOf" srcId="{04B5AFA4-158B-4C44-B25C-BCE7EFAF5325}" destId="{A0EC0A55-8F99-4326-B173-18B3AA47F286}" srcOrd="0" destOrd="0" presId="urn:microsoft.com/office/officeart/2008/layout/LinedList"/>
    <dgm:cxn modelId="{739D3C0D-4730-4214-871F-1D03FB30FEEE}" type="presParOf" srcId="{04B5AFA4-158B-4C44-B25C-BCE7EFAF5325}" destId="{C63C844A-B140-4770-BAF4-EF09D740417A}" srcOrd="1" destOrd="0" presId="urn:microsoft.com/office/officeart/2008/layout/LinedList"/>
    <dgm:cxn modelId="{5B8E7664-C651-4E92-BDB4-58B0D5A2A625}" type="presParOf" srcId="{04B5AFA4-158B-4C44-B25C-BCE7EFAF5325}" destId="{A025DFDF-EA0F-4EFE-9B52-D9C234312F6A}" srcOrd="2" destOrd="0" presId="urn:microsoft.com/office/officeart/2008/layout/LinedList"/>
    <dgm:cxn modelId="{F45C5795-D9DC-431F-AEEC-8BB5C88EC5AD}" type="presParOf" srcId="{3442CBC1-4D4A-4B8C-A2EF-28C69288C5A5}" destId="{380714D5-C0E1-425F-BD51-7245885AB572}" srcOrd="8" destOrd="0" presId="urn:microsoft.com/office/officeart/2008/layout/LinedList"/>
    <dgm:cxn modelId="{4596165C-03B7-457E-BAC8-3C2560B23DDD}" type="presParOf" srcId="{3442CBC1-4D4A-4B8C-A2EF-28C69288C5A5}" destId="{3FF42148-E154-4C7B-97F5-8B2A08AE3F3A}" srcOrd="9" destOrd="0" presId="urn:microsoft.com/office/officeart/2008/layout/LinedList"/>
    <dgm:cxn modelId="{D894C883-7C3C-48DD-91C6-79E8EEA590E7}" type="presParOf" srcId="{2B4252ED-E3C7-4EE6-82FA-9FD931877F49}" destId="{1B832232-F50B-45BF-BEFC-834EC6263353}" srcOrd="2" destOrd="0" presId="urn:microsoft.com/office/officeart/2008/layout/LinedList"/>
    <dgm:cxn modelId="{E1034A7A-C558-46A4-8352-E6E236FBC8A2}" type="presParOf" srcId="{2B4252ED-E3C7-4EE6-82FA-9FD931877F49}" destId="{627F6765-A720-4B75-98F8-B71F596159A7}" srcOrd="3" destOrd="0" presId="urn:microsoft.com/office/officeart/2008/layout/LinedList"/>
    <dgm:cxn modelId="{C7B9BAAA-1697-4153-B996-25DC0AC4D0BD}" type="presParOf" srcId="{627F6765-A720-4B75-98F8-B71F596159A7}" destId="{2CAF949F-B046-4723-ADFB-57AF8E548CB8}" srcOrd="0" destOrd="0" presId="urn:microsoft.com/office/officeart/2008/layout/LinedList"/>
    <dgm:cxn modelId="{8C9ED18D-BD75-409E-A79C-BCDDD9F4EDD3}" type="presParOf" srcId="{627F6765-A720-4B75-98F8-B71F596159A7}" destId="{2C419F82-1300-48CB-8F94-B1AA582C7A02}" srcOrd="1" destOrd="0" presId="urn:microsoft.com/office/officeart/2008/layout/LinedList"/>
    <dgm:cxn modelId="{01ACC501-6886-4512-AB27-C4CD050CB8C3}" type="presParOf" srcId="{2C419F82-1300-48CB-8F94-B1AA582C7A02}" destId="{05569D02-9EEB-42F4-BC9D-1BB2F3E04303}" srcOrd="0" destOrd="0" presId="urn:microsoft.com/office/officeart/2008/layout/LinedList"/>
    <dgm:cxn modelId="{DC7402E1-5EC3-41ED-A7FE-CAD23E71F34C}" type="presParOf" srcId="{2C419F82-1300-48CB-8F94-B1AA582C7A02}" destId="{079867BB-B9C7-49EA-B12D-B289D3528537}" srcOrd="1" destOrd="0" presId="urn:microsoft.com/office/officeart/2008/layout/LinedList"/>
    <dgm:cxn modelId="{56AADC9A-29E5-42CC-90DA-77A68BE50E81}" type="presParOf" srcId="{079867BB-B9C7-49EA-B12D-B289D3528537}" destId="{4974178F-F464-4EEF-AAC4-E5D917508504}" srcOrd="0" destOrd="0" presId="urn:microsoft.com/office/officeart/2008/layout/LinedList"/>
    <dgm:cxn modelId="{79A1FE3B-9933-4CB9-A664-F721C35826CF}" type="presParOf" srcId="{079867BB-B9C7-49EA-B12D-B289D3528537}" destId="{6B8FB90A-44E8-4847-91FF-B905A66CB002}" srcOrd="1" destOrd="0" presId="urn:microsoft.com/office/officeart/2008/layout/LinedList"/>
    <dgm:cxn modelId="{B12A99A3-93B3-45FA-A4A9-1844544FC7D4}" type="presParOf" srcId="{079867BB-B9C7-49EA-B12D-B289D3528537}" destId="{31A2E36C-BD23-4A93-BBE9-FAE9AF38FE41}" srcOrd="2" destOrd="0" presId="urn:microsoft.com/office/officeart/2008/layout/LinedList"/>
    <dgm:cxn modelId="{7DB0021A-9580-40B9-9E6A-6E4002379544}" type="presParOf" srcId="{2C419F82-1300-48CB-8F94-B1AA582C7A02}" destId="{E6DDF1B3-D43D-4A88-B7A5-38859146550B}" srcOrd="2" destOrd="0" presId="urn:microsoft.com/office/officeart/2008/layout/LinedList"/>
    <dgm:cxn modelId="{C53E5CB6-E4F7-4DA5-B2CB-FF838E4EBCEE}" type="presParOf" srcId="{2C419F82-1300-48CB-8F94-B1AA582C7A02}" destId="{79F0A750-902F-495F-BFA0-A7764AE3D6CF}" srcOrd="3" destOrd="0" presId="urn:microsoft.com/office/officeart/2008/layout/LinedList"/>
    <dgm:cxn modelId="{0A4896BF-58ED-4360-9889-2E9DB9FC4E1D}" type="presParOf" srcId="{2C419F82-1300-48CB-8F94-B1AA582C7A02}" destId="{6F057E77-3FDF-4B7D-9733-495BEAF8A6A4}" srcOrd="4" destOrd="0" presId="urn:microsoft.com/office/officeart/2008/layout/LinedList"/>
    <dgm:cxn modelId="{D2460477-D225-4FCF-AE4F-DEEC18642D02}" type="presParOf" srcId="{6F057E77-3FDF-4B7D-9733-495BEAF8A6A4}" destId="{EA107E0B-4527-4FB5-A522-EF5B5F5CCA59}" srcOrd="0" destOrd="0" presId="urn:microsoft.com/office/officeart/2008/layout/LinedList"/>
    <dgm:cxn modelId="{9B805A92-98C5-45FD-8EFB-8BEB061BF362}" type="presParOf" srcId="{6F057E77-3FDF-4B7D-9733-495BEAF8A6A4}" destId="{0676D1D1-51F5-4D12-B6C2-C4981C7B10B3}" srcOrd="1" destOrd="0" presId="urn:microsoft.com/office/officeart/2008/layout/LinedList"/>
    <dgm:cxn modelId="{3CE70820-D9AB-40BE-9A6D-549F26868B1A}" type="presParOf" srcId="{6F057E77-3FDF-4B7D-9733-495BEAF8A6A4}" destId="{F7DE273B-DDD3-4B80-874C-44D9A90AE145}" srcOrd="2" destOrd="0" presId="urn:microsoft.com/office/officeart/2008/layout/LinedList"/>
    <dgm:cxn modelId="{B9BD933C-2228-428C-9D19-768CB5D24466}" type="presParOf" srcId="{2C419F82-1300-48CB-8F94-B1AA582C7A02}" destId="{1BA1D690-D3BF-49A5-9298-13FE11FFACBA}" srcOrd="5" destOrd="0" presId="urn:microsoft.com/office/officeart/2008/layout/LinedList"/>
    <dgm:cxn modelId="{5EA24B8F-307A-47B2-B57B-1BA9BC42C245}" type="presParOf" srcId="{2C419F82-1300-48CB-8F94-B1AA582C7A02}" destId="{443FDA21-F683-4A24-A3F0-03B8FDEE126B}" srcOrd="6" destOrd="0" presId="urn:microsoft.com/office/officeart/2008/layout/LinedList"/>
    <dgm:cxn modelId="{AB466DCC-276A-4208-9B06-EE3C88A7821C}" type="presParOf" srcId="{2C419F82-1300-48CB-8F94-B1AA582C7A02}" destId="{1E8C8A3B-5C71-4999-8ECE-1FFE8B7B878D}" srcOrd="7" destOrd="0" presId="urn:microsoft.com/office/officeart/2008/layout/LinedList"/>
    <dgm:cxn modelId="{733EB2CD-C394-4981-9790-4D2622ED49DC}" type="presParOf" srcId="{1E8C8A3B-5C71-4999-8ECE-1FFE8B7B878D}" destId="{067425DE-5BC9-4143-B79C-BD92691CD432}" srcOrd="0" destOrd="0" presId="urn:microsoft.com/office/officeart/2008/layout/LinedList"/>
    <dgm:cxn modelId="{C8376B78-9427-426D-92A9-DB8BF36C2DC2}" type="presParOf" srcId="{1E8C8A3B-5C71-4999-8ECE-1FFE8B7B878D}" destId="{7D082CAA-1EE8-40F3-ACB5-D6F9E91ED301}" srcOrd="1" destOrd="0" presId="urn:microsoft.com/office/officeart/2008/layout/LinedList"/>
    <dgm:cxn modelId="{F5325737-E87A-4351-8010-D073A9FBDA0A}" type="presParOf" srcId="{1E8C8A3B-5C71-4999-8ECE-1FFE8B7B878D}" destId="{5924B500-2AE8-436D-8346-4BAE43665154}" srcOrd="2" destOrd="0" presId="urn:microsoft.com/office/officeart/2008/layout/LinedList"/>
    <dgm:cxn modelId="{2FC0ECD6-7CE1-41C1-9A53-ADF029E53464}" type="presParOf" srcId="{2C419F82-1300-48CB-8F94-B1AA582C7A02}" destId="{A1227064-FA78-406B-9A54-2CF151C83069}" srcOrd="8" destOrd="0" presId="urn:microsoft.com/office/officeart/2008/layout/LinedList"/>
    <dgm:cxn modelId="{64CE3128-A31C-437F-93EE-597BE9D52B28}" type="presParOf" srcId="{2C419F82-1300-48CB-8F94-B1AA582C7A02}" destId="{2063BD91-0A39-4292-B2AD-8F990D833C39}"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6CAE5-FE58-4A03-AE91-8AF0E929A28F}">
      <dsp:nvSpPr>
        <dsp:cNvPr id="0" name=""/>
        <dsp:cNvSpPr/>
      </dsp:nvSpPr>
      <dsp:spPr>
        <a:xfrm>
          <a:off x="0" y="0"/>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AD5BBE-C255-4726-B140-719E016FAD10}">
      <dsp:nvSpPr>
        <dsp:cNvPr id="0" name=""/>
        <dsp:cNvSpPr/>
      </dsp:nvSpPr>
      <dsp:spPr>
        <a:xfrm>
          <a:off x="0" y="0"/>
          <a:ext cx="1219200" cy="20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Fixed Costs</a:t>
          </a:r>
          <a:endParaRPr lang="en-US" sz="2400" kern="1200" dirty="0"/>
        </a:p>
      </dsp:txBody>
      <dsp:txXfrm>
        <a:off x="0" y="0"/>
        <a:ext cx="1219200" cy="2032000"/>
      </dsp:txXfrm>
    </dsp:sp>
    <dsp:sp modelId="{AF35CBF9-C8FD-4EB8-BA95-51ABF0AA5DD6}">
      <dsp:nvSpPr>
        <dsp:cNvPr id="0" name=""/>
        <dsp:cNvSpPr/>
      </dsp:nvSpPr>
      <dsp:spPr>
        <a:xfrm>
          <a:off x="1310640" y="31750"/>
          <a:ext cx="4785360" cy="63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Costs that are independent of output</a:t>
          </a:r>
          <a:endParaRPr lang="en-US" sz="1600" kern="1200" dirty="0"/>
        </a:p>
      </dsp:txBody>
      <dsp:txXfrm>
        <a:off x="1310640" y="31750"/>
        <a:ext cx="4785360" cy="634999"/>
      </dsp:txXfrm>
    </dsp:sp>
    <dsp:sp modelId="{00D6A9FA-4551-47ED-8A9F-2E3AF43BB32E}">
      <dsp:nvSpPr>
        <dsp:cNvPr id="0" name=""/>
        <dsp:cNvSpPr/>
      </dsp:nvSpPr>
      <dsp:spPr>
        <a:xfrm>
          <a:off x="1219200" y="666749"/>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90871-2623-486B-A014-F59F743B1DF6}">
      <dsp:nvSpPr>
        <dsp:cNvPr id="0" name=""/>
        <dsp:cNvSpPr/>
      </dsp:nvSpPr>
      <dsp:spPr>
        <a:xfrm>
          <a:off x="1310640" y="698499"/>
          <a:ext cx="4785360" cy="63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These remain constant throughout the relevant range and are usually considered sunk for the relevant range</a:t>
          </a:r>
          <a:endParaRPr lang="en-US" sz="1600" kern="1200" dirty="0"/>
        </a:p>
      </dsp:txBody>
      <dsp:txXfrm>
        <a:off x="1310640" y="698499"/>
        <a:ext cx="4785360" cy="634999"/>
      </dsp:txXfrm>
    </dsp:sp>
    <dsp:sp modelId="{CEDA9ED5-A636-444A-BE49-9DE1BF067808}">
      <dsp:nvSpPr>
        <dsp:cNvPr id="0" name=""/>
        <dsp:cNvSpPr/>
      </dsp:nvSpPr>
      <dsp:spPr>
        <a:xfrm>
          <a:off x="1219200" y="1333499"/>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3C844A-B140-4770-BAF4-EF09D740417A}">
      <dsp:nvSpPr>
        <dsp:cNvPr id="0" name=""/>
        <dsp:cNvSpPr/>
      </dsp:nvSpPr>
      <dsp:spPr>
        <a:xfrm>
          <a:off x="1310640" y="1365249"/>
          <a:ext cx="4785360" cy="63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Fixed costs often include rent, buildings, machinery, etc.</a:t>
          </a:r>
          <a:endParaRPr lang="en-US" sz="1600" kern="1200" dirty="0"/>
        </a:p>
      </dsp:txBody>
      <dsp:txXfrm>
        <a:off x="1310640" y="1365249"/>
        <a:ext cx="4785360" cy="634999"/>
      </dsp:txXfrm>
    </dsp:sp>
    <dsp:sp modelId="{380714D5-C0E1-425F-BD51-7245885AB572}">
      <dsp:nvSpPr>
        <dsp:cNvPr id="0" name=""/>
        <dsp:cNvSpPr/>
      </dsp:nvSpPr>
      <dsp:spPr>
        <a:xfrm>
          <a:off x="1219200" y="2000249"/>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832232-F50B-45BF-BEFC-834EC6263353}">
      <dsp:nvSpPr>
        <dsp:cNvPr id="0" name=""/>
        <dsp:cNvSpPr/>
      </dsp:nvSpPr>
      <dsp:spPr>
        <a:xfrm>
          <a:off x="0" y="2032000"/>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AF949F-B046-4723-ADFB-57AF8E548CB8}">
      <dsp:nvSpPr>
        <dsp:cNvPr id="0" name=""/>
        <dsp:cNvSpPr/>
      </dsp:nvSpPr>
      <dsp:spPr>
        <a:xfrm>
          <a:off x="0" y="2032000"/>
          <a:ext cx="1219200" cy="20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Variable Costs</a:t>
          </a:r>
          <a:endParaRPr lang="en-US" sz="2400" kern="1200" dirty="0"/>
        </a:p>
      </dsp:txBody>
      <dsp:txXfrm>
        <a:off x="0" y="2032000"/>
        <a:ext cx="1219200" cy="2032000"/>
      </dsp:txXfrm>
    </dsp:sp>
    <dsp:sp modelId="{6B8FB90A-44E8-4847-91FF-B905A66CB002}">
      <dsp:nvSpPr>
        <dsp:cNvPr id="0" name=""/>
        <dsp:cNvSpPr/>
      </dsp:nvSpPr>
      <dsp:spPr>
        <a:xfrm>
          <a:off x="1310640" y="2063750"/>
          <a:ext cx="4785360" cy="63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Costs that vary with output</a:t>
          </a:r>
          <a:endParaRPr lang="en-US" sz="1600" kern="1200" dirty="0"/>
        </a:p>
      </dsp:txBody>
      <dsp:txXfrm>
        <a:off x="1310640" y="2063750"/>
        <a:ext cx="4785360" cy="634999"/>
      </dsp:txXfrm>
    </dsp:sp>
    <dsp:sp modelId="{E6DDF1B3-D43D-4A88-B7A5-38859146550B}">
      <dsp:nvSpPr>
        <dsp:cNvPr id="0" name=""/>
        <dsp:cNvSpPr/>
      </dsp:nvSpPr>
      <dsp:spPr>
        <a:xfrm>
          <a:off x="1219199" y="2698749"/>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76D1D1-51F5-4D12-B6C2-C4981C7B10B3}">
      <dsp:nvSpPr>
        <dsp:cNvPr id="0" name=""/>
        <dsp:cNvSpPr/>
      </dsp:nvSpPr>
      <dsp:spPr>
        <a:xfrm>
          <a:off x="1310640" y="2730499"/>
          <a:ext cx="4785360" cy="63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Generally variable costs increase at a constant rate relative to labor and capital</a:t>
          </a:r>
          <a:endParaRPr lang="en-US" sz="1600" kern="1200" dirty="0"/>
        </a:p>
      </dsp:txBody>
      <dsp:txXfrm>
        <a:off x="1310640" y="2730499"/>
        <a:ext cx="4785360" cy="634999"/>
      </dsp:txXfrm>
    </dsp:sp>
    <dsp:sp modelId="{1BA1D690-D3BF-49A5-9298-13FE11FFACBA}">
      <dsp:nvSpPr>
        <dsp:cNvPr id="0" name=""/>
        <dsp:cNvSpPr/>
      </dsp:nvSpPr>
      <dsp:spPr>
        <a:xfrm>
          <a:off x="1219199" y="3365499"/>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082CAA-1EE8-40F3-ACB5-D6F9E91ED301}">
      <dsp:nvSpPr>
        <dsp:cNvPr id="0" name=""/>
        <dsp:cNvSpPr/>
      </dsp:nvSpPr>
      <dsp:spPr>
        <a:xfrm>
          <a:off x="1310640" y="3397249"/>
          <a:ext cx="4785360" cy="63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Variable costs may include wages, utilities, materials used in production, etc. </a:t>
          </a:r>
          <a:endParaRPr lang="en-US" sz="1600" kern="1200" dirty="0"/>
        </a:p>
      </dsp:txBody>
      <dsp:txXfrm>
        <a:off x="1310640" y="3397249"/>
        <a:ext cx="4785360" cy="634999"/>
      </dsp:txXfrm>
    </dsp:sp>
    <dsp:sp modelId="{A1227064-FA78-406B-9A54-2CF151C83069}">
      <dsp:nvSpPr>
        <dsp:cNvPr id="0" name=""/>
        <dsp:cNvSpPr/>
      </dsp:nvSpPr>
      <dsp:spPr>
        <a:xfrm>
          <a:off x="1219199" y="4032250"/>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347AD-4C68-40F0-A7FE-7B388326E828}" type="datetimeFigureOut">
              <a:rPr lang="id-ID" smtClean="0"/>
              <a:t>10/12/2017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3A927-6C38-4632-942C-2C21A01C7D94}" type="slidenum">
              <a:rPr lang="id-ID" smtClean="0"/>
              <a:t>‹#›</a:t>
            </a:fld>
            <a:endParaRPr lang="id-ID"/>
          </a:p>
        </p:txBody>
      </p:sp>
    </p:spTree>
    <p:extLst>
      <p:ext uri="{BB962C8B-B14F-4D97-AF65-F5344CB8AC3E}">
        <p14:creationId xmlns:p14="http://schemas.microsoft.com/office/powerpoint/2010/main" val="349395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10/12/2017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ahaso.com/" TargetMode="External"/><Relationship Id="rId2" Type="http://schemas.openxmlformats.org/officeDocument/2006/relationships/hyperlink" Target="https://youtu.be/ME7Z9RcL05I"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bc.co.uk/education/guides/zxq2hyc/revision/1" TargetMode="External"/><Relationship Id="rId2" Type="http://schemas.openxmlformats.org/officeDocument/2006/relationships/hyperlink" Target="https://www.accountingcoach.com/blog/what-is-the-break-even-point" TargetMode="External"/><Relationship Id="rId1" Type="http://schemas.openxmlformats.org/officeDocument/2006/relationships/slideLayout" Target="../slideLayouts/slideLayout2.xml"/><Relationship Id="rId4" Type="http://schemas.openxmlformats.org/officeDocument/2006/relationships/hyperlink" Target="https://www.thebalance.com/how-to-calculate-breakeven-point-39346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045794" y="3436928"/>
            <a:ext cx="184731" cy="584775"/>
          </a:xfrm>
          <a:prstGeom prst="rect">
            <a:avLst/>
          </a:prstGeom>
        </p:spPr>
        <p:txBody>
          <a:bodyPr wrap="none">
            <a:spAutoFit/>
          </a:bodyPr>
          <a:lstStyle/>
          <a:p>
            <a:endParaRPr lang="id-ID" sz="3200" dirty="0"/>
          </a:p>
        </p:txBody>
      </p:sp>
      <p:grpSp>
        <p:nvGrpSpPr>
          <p:cNvPr id="11" name="Group 10"/>
          <p:cNvGrpSpPr/>
          <p:nvPr/>
        </p:nvGrpSpPr>
        <p:grpSpPr>
          <a:xfrm>
            <a:off x="2811990" y="3572297"/>
            <a:ext cx="1907596" cy="1042375"/>
            <a:chOff x="3804379" y="5085184"/>
            <a:chExt cx="1907596" cy="1042375"/>
          </a:xfrm>
        </p:grpSpPr>
        <p:sp>
          <p:nvSpPr>
            <p:cNvPr id="12" name="TextBox 11"/>
            <p:cNvSpPr txBox="1"/>
            <p:nvPr/>
          </p:nvSpPr>
          <p:spPr>
            <a:xfrm>
              <a:off x="5527245" y="5085184"/>
              <a:ext cx="184730" cy="584775"/>
            </a:xfrm>
            <a:prstGeom prst="rect">
              <a:avLst/>
            </a:prstGeom>
            <a:noFill/>
          </p:spPr>
          <p:txBody>
            <a:bodyPr wrap="none" rtlCol="0">
              <a:spAutoFit/>
            </a:bodyPr>
            <a:lstStyle/>
            <a:p>
              <a:pPr algn="ctr"/>
              <a:endParaRPr lang="id-ID" sz="3200" dirty="0">
                <a:latin typeface="Eras Demi ITC" pitchFamily="34" charset="0"/>
              </a:endParaRPr>
            </a:p>
          </p:txBody>
        </p:sp>
        <p:sp>
          <p:nvSpPr>
            <p:cNvPr id="13" name="TextBox 12"/>
            <p:cNvSpPr txBox="1"/>
            <p:nvPr/>
          </p:nvSpPr>
          <p:spPr>
            <a:xfrm>
              <a:off x="3804379" y="5542784"/>
              <a:ext cx="184731" cy="584775"/>
            </a:xfrm>
            <a:prstGeom prst="rect">
              <a:avLst/>
            </a:prstGeom>
            <a:noFill/>
          </p:spPr>
          <p:txBody>
            <a:bodyPr wrap="none" rtlCol="0">
              <a:spAutoFit/>
            </a:bodyPr>
            <a:lstStyle/>
            <a:p>
              <a:endParaRPr lang="id-ID" sz="3200" dirty="0">
                <a:latin typeface="Eras Demi ITC" pitchFamily="34" charset="0"/>
              </a:endParaRPr>
            </a:p>
          </p:txBody>
        </p:sp>
      </p:grpSp>
      <p:sp>
        <p:nvSpPr>
          <p:cNvPr id="8" name="TextBox 7"/>
          <p:cNvSpPr txBox="1"/>
          <p:nvPr/>
        </p:nvSpPr>
        <p:spPr>
          <a:xfrm>
            <a:off x="1905000" y="2407146"/>
            <a:ext cx="6689768" cy="2492990"/>
          </a:xfrm>
          <a:prstGeom prst="rect">
            <a:avLst/>
          </a:prstGeom>
          <a:noFill/>
        </p:spPr>
        <p:txBody>
          <a:bodyPr wrap="square" rtlCol="0">
            <a:spAutoFit/>
          </a:bodyPr>
          <a:lstStyle/>
          <a:p>
            <a:pPr algn="r"/>
            <a:r>
              <a:rPr lang="en-US" sz="2400" dirty="0" smtClean="0">
                <a:solidFill>
                  <a:schemeClr val="bg1"/>
                </a:solidFill>
                <a:latin typeface="Verdana" pitchFamily="34" charset="0"/>
                <a:ea typeface="Verdana" pitchFamily="34" charset="0"/>
                <a:cs typeface="Verdana" pitchFamily="34" charset="0"/>
              </a:rPr>
              <a:t>Z1146 - ENTREPRENEURSHIP II</a:t>
            </a:r>
          </a:p>
          <a:p>
            <a:pPr algn="r"/>
            <a:r>
              <a:rPr lang="en-US" sz="2400" dirty="0" smtClean="0">
                <a:solidFill>
                  <a:schemeClr val="bg1"/>
                </a:solidFill>
                <a:latin typeface="Verdana" pitchFamily="34" charset="0"/>
                <a:ea typeface="Verdana" pitchFamily="34" charset="0"/>
                <a:cs typeface="Verdana" pitchFamily="34" charset="0"/>
              </a:rPr>
              <a:t>SESSION VIII</a:t>
            </a:r>
          </a:p>
          <a:p>
            <a:pPr algn="r"/>
            <a:endParaRPr lang="en-US" sz="2400" b="1" dirty="0" smtClean="0">
              <a:solidFill>
                <a:schemeClr val="bg1"/>
              </a:solidFill>
              <a:latin typeface="Verdana" pitchFamily="34" charset="0"/>
              <a:ea typeface="Verdana" pitchFamily="34" charset="0"/>
              <a:cs typeface="Verdana" pitchFamily="34" charset="0"/>
            </a:endParaRPr>
          </a:p>
          <a:p>
            <a:pPr algn="r"/>
            <a:endParaRPr lang="en-US" sz="2400" b="1" dirty="0" smtClean="0">
              <a:solidFill>
                <a:schemeClr val="bg1"/>
              </a:solidFill>
              <a:latin typeface="Verdana" pitchFamily="34" charset="0"/>
              <a:ea typeface="Verdana" pitchFamily="34" charset="0"/>
              <a:cs typeface="Verdana" pitchFamily="34" charset="0"/>
            </a:endParaRPr>
          </a:p>
          <a:p>
            <a:pPr algn="r"/>
            <a:r>
              <a:rPr lang="en-US" sz="3600" b="1" dirty="0" smtClean="0">
                <a:solidFill>
                  <a:schemeClr val="bg1"/>
                </a:solidFill>
                <a:latin typeface="Verdana" pitchFamily="34" charset="0"/>
                <a:ea typeface="Verdana" pitchFamily="34" charset="0"/>
                <a:cs typeface="Verdana" pitchFamily="34" charset="0"/>
              </a:rPr>
              <a:t>FINANCE</a:t>
            </a:r>
          </a:p>
          <a:p>
            <a:pPr algn="r"/>
            <a:endParaRPr lang="id-ID" sz="2400" b="1"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95800" y="533400"/>
            <a:ext cx="3733800" cy="954107"/>
          </a:xfrm>
          <a:prstGeom prst="rect">
            <a:avLst/>
          </a:prstGeom>
          <a:noFill/>
        </p:spPr>
        <p:txBody>
          <a:bodyPr wrap="square" rtlCol="0">
            <a:spAutoFit/>
          </a:bodyPr>
          <a:lstStyle/>
          <a:p>
            <a:r>
              <a:rPr lang="en-US" sz="2800" b="1" dirty="0" smtClean="0"/>
              <a:t>Fixed Costs Vs Variable Costs</a:t>
            </a:r>
            <a:endParaRPr lang="id-ID" sz="2800" b="1" dirty="0">
              <a:latin typeface="Verdana" pitchFamily="34" charset="0"/>
              <a:ea typeface="Verdana" pitchFamily="34" charset="0"/>
              <a:cs typeface="Verdana"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752600"/>
            <a:ext cx="5943600" cy="4381500"/>
          </a:xfrm>
          <a:prstGeom prst="rect">
            <a:avLst/>
          </a:prstGeom>
        </p:spPr>
      </p:pic>
      <p:sp>
        <p:nvSpPr>
          <p:cNvPr id="4" name="Rectangle 3"/>
          <p:cNvSpPr/>
          <p:nvPr/>
        </p:nvSpPr>
        <p:spPr>
          <a:xfrm>
            <a:off x="1790700" y="6260693"/>
            <a:ext cx="4572000" cy="276999"/>
          </a:xfrm>
          <a:prstGeom prst="rect">
            <a:avLst/>
          </a:prstGeom>
        </p:spPr>
        <p:txBody>
          <a:bodyPr>
            <a:spAutoFit/>
          </a:bodyPr>
          <a:lstStyle/>
          <a:p>
            <a:r>
              <a:rPr lang="en-US" sz="1200" dirty="0"/>
              <a:t>https://www.bbc.co.uk/education/guides/zxq2hyc/revision/1</a:t>
            </a:r>
          </a:p>
        </p:txBody>
      </p:sp>
    </p:spTree>
    <p:extLst>
      <p:ext uri="{BB962C8B-B14F-4D97-AF65-F5344CB8AC3E}">
        <p14:creationId xmlns:p14="http://schemas.microsoft.com/office/powerpoint/2010/main" val="3483185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400"/>
            <a:ext cx="7983150" cy="1143000"/>
          </a:xfrm>
        </p:spPr>
        <p:txBody>
          <a:bodyPr>
            <a:noAutofit/>
          </a:bodyPr>
          <a:lstStyle/>
          <a:p>
            <a:r>
              <a:rPr lang="en-US" sz="4000" dirty="0" smtClean="0"/>
              <a:t>Break Even Point</a:t>
            </a:r>
            <a:endParaRPr lang="en-US" sz="4000" dirty="0"/>
          </a:p>
        </p:txBody>
      </p:sp>
    </p:spTree>
    <p:extLst>
      <p:ext uri="{BB962C8B-B14F-4D97-AF65-F5344CB8AC3E}">
        <p14:creationId xmlns:p14="http://schemas.microsoft.com/office/powerpoint/2010/main" val="1024328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0" y="772180"/>
            <a:ext cx="3276600" cy="523220"/>
          </a:xfrm>
          <a:prstGeom prst="rect">
            <a:avLst/>
          </a:prstGeom>
          <a:noFill/>
        </p:spPr>
        <p:txBody>
          <a:bodyPr wrap="square" rtlCol="0">
            <a:spAutoFit/>
          </a:bodyPr>
          <a:lstStyle/>
          <a:p>
            <a:r>
              <a:rPr lang="en-US" sz="2800" b="1" dirty="0" smtClean="0"/>
              <a:t>Break Even Point</a:t>
            </a:r>
            <a:endParaRPr lang="id-ID" sz="2800" b="1" dirty="0">
              <a:latin typeface="Verdana" pitchFamily="34" charset="0"/>
              <a:ea typeface="Verdana" pitchFamily="34" charset="0"/>
              <a:cs typeface="Verdana" pitchFamily="34" charset="0"/>
            </a:endParaRPr>
          </a:p>
        </p:txBody>
      </p:sp>
      <p:sp>
        <p:nvSpPr>
          <p:cNvPr id="5" name="Rectangle 4"/>
          <p:cNvSpPr/>
          <p:nvPr/>
        </p:nvSpPr>
        <p:spPr>
          <a:xfrm>
            <a:off x="1524000" y="1981200"/>
            <a:ext cx="6858000" cy="3046988"/>
          </a:xfrm>
          <a:prstGeom prst="rect">
            <a:avLst/>
          </a:prstGeom>
        </p:spPr>
        <p:txBody>
          <a:bodyPr wrap="square">
            <a:spAutoFit/>
          </a:bodyPr>
          <a:lstStyle/>
          <a:p>
            <a:pPr marL="342900" indent="-342900">
              <a:buFont typeface="Arial" panose="020B0604020202020204" pitchFamily="34" charset="0"/>
              <a:buChar char="•"/>
            </a:pPr>
            <a:r>
              <a:rPr lang="en-US" sz="2400" dirty="0" smtClean="0"/>
              <a:t>The </a:t>
            </a:r>
            <a:r>
              <a:rPr lang="en-US" sz="2400" dirty="0"/>
              <a:t>break-even point refers to the revenues needed to cover a company's total amount of fixed and variable expenses during a specified period of time</a:t>
            </a:r>
            <a:r>
              <a:rPr lang="en-US" sz="2400" dirty="0" smtClean="0"/>
              <a:t>.</a:t>
            </a:r>
          </a:p>
          <a:p>
            <a:endParaRPr lang="en-US" sz="2400" dirty="0" smtClean="0"/>
          </a:p>
          <a:p>
            <a:pPr marL="342900" indent="-342900">
              <a:buFont typeface="Arial" panose="020B0604020202020204" pitchFamily="34" charset="0"/>
              <a:buChar char="•"/>
            </a:pPr>
            <a:r>
              <a:rPr lang="en-US" sz="2400" dirty="0" smtClean="0"/>
              <a:t>The </a:t>
            </a:r>
            <a:r>
              <a:rPr lang="en-US" sz="2400" dirty="0"/>
              <a:t>revenues could be stated in dollars (or other currencies), in units, hours of services provided, etc.</a:t>
            </a:r>
            <a:endParaRPr lang="id-ID" sz="2400" dirty="0"/>
          </a:p>
        </p:txBody>
      </p:sp>
    </p:spTree>
    <p:extLst>
      <p:ext uri="{BB962C8B-B14F-4D97-AF65-F5344CB8AC3E}">
        <p14:creationId xmlns:p14="http://schemas.microsoft.com/office/powerpoint/2010/main" val="4256091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0" y="772180"/>
            <a:ext cx="3276600" cy="523220"/>
          </a:xfrm>
          <a:prstGeom prst="rect">
            <a:avLst/>
          </a:prstGeom>
          <a:noFill/>
        </p:spPr>
        <p:txBody>
          <a:bodyPr wrap="square" rtlCol="0">
            <a:spAutoFit/>
          </a:bodyPr>
          <a:lstStyle/>
          <a:p>
            <a:r>
              <a:rPr lang="en-US" sz="2800" b="1" dirty="0" smtClean="0"/>
              <a:t>Break Even Point</a:t>
            </a:r>
            <a:endParaRPr lang="id-ID" sz="2800" b="1" dirty="0">
              <a:latin typeface="Verdana" pitchFamily="34" charset="0"/>
              <a:ea typeface="Verdana" pitchFamily="34" charset="0"/>
              <a:cs typeface="Verdana" pitchFamily="34" charset="0"/>
            </a:endParaRPr>
          </a:p>
        </p:txBody>
      </p:sp>
      <p:sp>
        <p:nvSpPr>
          <p:cNvPr id="5" name="Rectangle 4"/>
          <p:cNvSpPr/>
          <p:nvPr/>
        </p:nvSpPr>
        <p:spPr>
          <a:xfrm>
            <a:off x="1524000" y="1981200"/>
            <a:ext cx="6858000" cy="3785652"/>
          </a:xfrm>
          <a:prstGeom prst="rect">
            <a:avLst/>
          </a:prstGeom>
        </p:spPr>
        <p:txBody>
          <a:bodyPr wrap="square">
            <a:spAutoFit/>
          </a:bodyPr>
          <a:lstStyle/>
          <a:p>
            <a:r>
              <a:rPr lang="en-US" sz="2400" dirty="0"/>
              <a:t>To compute a company's breakeven point in sales volume, you need to know the values of three variables</a:t>
            </a:r>
            <a:r>
              <a:rPr lang="en-US" sz="2400" dirty="0" smtClean="0"/>
              <a:t>:</a:t>
            </a:r>
          </a:p>
          <a:p>
            <a:endParaRPr lang="en-US" sz="2400" dirty="0"/>
          </a:p>
          <a:p>
            <a:pPr marL="342900" indent="-342900">
              <a:buFont typeface="Arial" panose="020B0604020202020204" pitchFamily="34" charset="0"/>
              <a:buChar char="•"/>
            </a:pPr>
            <a:r>
              <a:rPr lang="en-US" sz="2400" b="1" dirty="0"/>
              <a:t>Fixed costs: </a:t>
            </a:r>
            <a:r>
              <a:rPr lang="en-US" sz="2400" dirty="0"/>
              <a:t>Costs that are independent of sales volume, such as rent </a:t>
            </a:r>
          </a:p>
          <a:p>
            <a:pPr marL="342900" indent="-342900">
              <a:buFont typeface="Arial" panose="020B0604020202020204" pitchFamily="34" charset="0"/>
              <a:buChar char="•"/>
            </a:pPr>
            <a:r>
              <a:rPr lang="en-US" sz="2400" b="1" dirty="0"/>
              <a:t>Variable costs:</a:t>
            </a:r>
            <a:r>
              <a:rPr lang="en-US" sz="2400" dirty="0"/>
              <a:t> Costs that are dependent on sales volume, such as the cost of manufacturing the product</a:t>
            </a:r>
          </a:p>
          <a:p>
            <a:pPr marL="342900" indent="-342900">
              <a:buFont typeface="Arial" panose="020B0604020202020204" pitchFamily="34" charset="0"/>
              <a:buChar char="•"/>
            </a:pPr>
            <a:r>
              <a:rPr lang="en-US" sz="2400" b="1" dirty="0"/>
              <a:t>Selling price</a:t>
            </a:r>
            <a:r>
              <a:rPr lang="en-US" sz="2400" dirty="0"/>
              <a:t> of the product</a:t>
            </a:r>
          </a:p>
        </p:txBody>
      </p:sp>
    </p:spTree>
    <p:extLst>
      <p:ext uri="{BB962C8B-B14F-4D97-AF65-F5344CB8AC3E}">
        <p14:creationId xmlns:p14="http://schemas.microsoft.com/office/powerpoint/2010/main" val="639045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0" y="772180"/>
            <a:ext cx="3276600" cy="523220"/>
          </a:xfrm>
          <a:prstGeom prst="rect">
            <a:avLst/>
          </a:prstGeom>
          <a:noFill/>
        </p:spPr>
        <p:txBody>
          <a:bodyPr wrap="square" rtlCol="0">
            <a:spAutoFit/>
          </a:bodyPr>
          <a:lstStyle/>
          <a:p>
            <a:r>
              <a:rPr lang="en-US" sz="2800" b="1" dirty="0" smtClean="0"/>
              <a:t>Break Even Point</a:t>
            </a:r>
            <a:endParaRPr lang="id-ID" sz="2800" b="1" dirty="0">
              <a:latin typeface="Verdana" pitchFamily="34" charset="0"/>
              <a:ea typeface="Verdana" pitchFamily="34" charset="0"/>
              <a:cs typeface="Verdana" pitchFamily="34" charset="0"/>
            </a:endParaRPr>
          </a:p>
        </p:txBody>
      </p:sp>
      <p:sp>
        <p:nvSpPr>
          <p:cNvPr id="5" name="Rectangle 4"/>
          <p:cNvSpPr/>
          <p:nvPr/>
        </p:nvSpPr>
        <p:spPr>
          <a:xfrm>
            <a:off x="1524000" y="1981200"/>
            <a:ext cx="7467600" cy="4678204"/>
          </a:xfrm>
          <a:prstGeom prst="rect">
            <a:avLst/>
          </a:prstGeom>
        </p:spPr>
        <p:txBody>
          <a:bodyPr wrap="square">
            <a:spAutoFit/>
          </a:bodyPr>
          <a:lstStyle/>
          <a:p>
            <a:r>
              <a:rPr lang="en-US" sz="3200" b="1" dirty="0">
                <a:solidFill>
                  <a:srgbClr val="4F81BD"/>
                </a:solidFill>
              </a:rPr>
              <a:t>Breakeven Point in </a:t>
            </a:r>
            <a:r>
              <a:rPr lang="en-US" sz="3200" b="1" dirty="0" smtClean="0">
                <a:solidFill>
                  <a:srgbClr val="4F81BD"/>
                </a:solidFill>
              </a:rPr>
              <a:t>Units = </a:t>
            </a:r>
          </a:p>
          <a:p>
            <a:r>
              <a:rPr lang="en-US" sz="3200" b="1" dirty="0" smtClean="0">
                <a:solidFill>
                  <a:srgbClr val="4F81BD"/>
                </a:solidFill>
              </a:rPr>
              <a:t>Fixed </a:t>
            </a:r>
            <a:r>
              <a:rPr lang="en-US" sz="3200" b="1" dirty="0">
                <a:solidFill>
                  <a:srgbClr val="4F81BD"/>
                </a:solidFill>
              </a:rPr>
              <a:t>Costs ÷ (Price - Variable Costs</a:t>
            </a:r>
            <a:r>
              <a:rPr lang="en-US" sz="3200" b="1" dirty="0" smtClean="0">
                <a:solidFill>
                  <a:srgbClr val="4F81BD"/>
                </a:solidFill>
              </a:rPr>
              <a:t>)</a:t>
            </a:r>
          </a:p>
          <a:p>
            <a:endParaRPr lang="en-US" sz="2200" b="1" dirty="0"/>
          </a:p>
          <a:p>
            <a:r>
              <a:rPr lang="en-US" sz="2400" dirty="0"/>
              <a:t>As the owner of a small business, you can see that any decision you make about pricing your product, the costs you incur in your business, and sales volume are interrelated. Calculating the breakeven point is just one component of cost-volume-profit analysis, but it's often an essential first step in establishing a sales price-point that ensures a profit.</a:t>
            </a:r>
            <a:endParaRPr lang="en-US" sz="2200" b="1" dirty="0" smtClean="0"/>
          </a:p>
          <a:p>
            <a:endParaRPr lang="en-US" sz="2200" b="1" dirty="0" smtClean="0"/>
          </a:p>
          <a:p>
            <a:endParaRPr lang="en-US" sz="2200" b="1" dirty="0"/>
          </a:p>
        </p:txBody>
      </p:sp>
    </p:spTree>
    <p:extLst>
      <p:ext uri="{BB962C8B-B14F-4D97-AF65-F5344CB8AC3E}">
        <p14:creationId xmlns:p14="http://schemas.microsoft.com/office/powerpoint/2010/main" val="3471638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400"/>
            <a:ext cx="7983150" cy="1143000"/>
          </a:xfrm>
        </p:spPr>
        <p:txBody>
          <a:bodyPr>
            <a:noAutofit/>
          </a:bodyPr>
          <a:lstStyle/>
          <a:p>
            <a:r>
              <a:rPr lang="en-US" sz="4000" dirty="0" smtClean="0"/>
              <a:t>Total Addressable Market</a:t>
            </a:r>
            <a:endParaRPr lang="en-US" sz="4000" dirty="0"/>
          </a:p>
        </p:txBody>
      </p:sp>
    </p:spTree>
    <p:extLst>
      <p:ext uri="{BB962C8B-B14F-4D97-AF65-F5344CB8AC3E}">
        <p14:creationId xmlns:p14="http://schemas.microsoft.com/office/powerpoint/2010/main" val="3425656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981200"/>
            <a:ext cx="6858000" cy="1323439"/>
          </a:xfrm>
          <a:prstGeom prst="rect">
            <a:avLst/>
          </a:prstGeom>
        </p:spPr>
        <p:txBody>
          <a:bodyPr wrap="square">
            <a:spAutoFit/>
          </a:bodyPr>
          <a:lstStyle/>
          <a:p>
            <a:r>
              <a:rPr lang="en-US" sz="2000" dirty="0" smtClean="0"/>
              <a:t>The Total Addressable Market (TAM) </a:t>
            </a:r>
            <a:r>
              <a:rPr lang="en-US" sz="2000" dirty="0"/>
              <a:t>for your beachhead market is the amount of </a:t>
            </a:r>
            <a:r>
              <a:rPr lang="en-US" sz="2000" b="1" dirty="0"/>
              <a:t>annual revenue</a:t>
            </a:r>
            <a:r>
              <a:rPr lang="en-US" sz="2000" dirty="0"/>
              <a:t>, expressed in </a:t>
            </a:r>
            <a:r>
              <a:rPr lang="en-US" sz="2000" b="1" dirty="0"/>
              <a:t>dollars per year</a:t>
            </a:r>
            <a:r>
              <a:rPr lang="en-US" sz="2000" dirty="0"/>
              <a:t>, </a:t>
            </a:r>
            <a:r>
              <a:rPr lang="en-US" sz="2000" dirty="0" smtClean="0"/>
              <a:t>your business </a:t>
            </a:r>
            <a:r>
              <a:rPr lang="en-US" sz="2000" dirty="0"/>
              <a:t>would earn if you achieved </a:t>
            </a:r>
            <a:r>
              <a:rPr lang="en-US" sz="2000" b="1" dirty="0"/>
              <a:t>100 percent market share </a:t>
            </a:r>
            <a:r>
              <a:rPr lang="en-US" sz="2000" dirty="0"/>
              <a:t>in that market.</a:t>
            </a:r>
            <a:endParaRPr lang="id-ID" sz="2000" dirty="0"/>
          </a:p>
        </p:txBody>
      </p:sp>
      <p:sp>
        <p:nvSpPr>
          <p:cNvPr id="4" name="TextBox 3"/>
          <p:cNvSpPr txBox="1"/>
          <p:nvPr/>
        </p:nvSpPr>
        <p:spPr>
          <a:xfrm>
            <a:off x="4495800" y="533400"/>
            <a:ext cx="3733800" cy="954107"/>
          </a:xfrm>
          <a:prstGeom prst="rect">
            <a:avLst/>
          </a:prstGeom>
          <a:noFill/>
        </p:spPr>
        <p:txBody>
          <a:bodyPr wrap="square" rtlCol="0">
            <a:spAutoFit/>
          </a:bodyPr>
          <a:lstStyle/>
          <a:p>
            <a:r>
              <a:rPr lang="en-US" sz="2800" b="1" dirty="0" smtClean="0"/>
              <a:t>Total Addressable Market</a:t>
            </a:r>
            <a:endParaRPr lang="id-ID" sz="2800" b="1" dirty="0">
              <a:latin typeface="Verdana" pitchFamily="34" charset="0"/>
              <a:ea typeface="Verdana" pitchFamily="34" charset="0"/>
              <a:cs typeface="Verdana" pitchFamily="34" charset="0"/>
            </a:endParaRPr>
          </a:p>
        </p:txBody>
      </p:sp>
      <p:pic>
        <p:nvPicPr>
          <p:cNvPr id="3" name="Picture 2"/>
          <p:cNvPicPr>
            <a:picLocks noChangeAspect="1"/>
          </p:cNvPicPr>
          <p:nvPr/>
        </p:nvPicPr>
        <p:blipFill>
          <a:blip r:embed="rId2"/>
          <a:stretch>
            <a:fillRect/>
          </a:stretch>
        </p:blipFill>
        <p:spPr>
          <a:xfrm>
            <a:off x="3352800" y="3304639"/>
            <a:ext cx="3200400" cy="3063971"/>
          </a:xfrm>
          <a:prstGeom prst="rect">
            <a:avLst/>
          </a:prstGeom>
        </p:spPr>
      </p:pic>
      <p:sp>
        <p:nvSpPr>
          <p:cNvPr id="6" name="TextBox 5"/>
          <p:cNvSpPr txBox="1"/>
          <p:nvPr/>
        </p:nvSpPr>
        <p:spPr>
          <a:xfrm>
            <a:off x="5334000" y="6391011"/>
            <a:ext cx="1317925" cy="276999"/>
          </a:xfrm>
          <a:prstGeom prst="rect">
            <a:avLst/>
          </a:prstGeom>
          <a:noFill/>
        </p:spPr>
        <p:txBody>
          <a:bodyPr wrap="none" rtlCol="0">
            <a:spAutoFit/>
          </a:bodyPr>
          <a:lstStyle/>
          <a:p>
            <a:r>
              <a:rPr lang="en-US" sz="1200" dirty="0" smtClean="0"/>
              <a:t>TAM (</a:t>
            </a:r>
            <a:r>
              <a:rPr lang="en-US" sz="1200" dirty="0" err="1" smtClean="0"/>
              <a:t>Aulet</a:t>
            </a:r>
            <a:r>
              <a:rPr lang="en-US" sz="1200" dirty="0" smtClean="0"/>
              <a:t>, 2013)</a:t>
            </a:r>
            <a:endParaRPr lang="en-US" sz="1200" dirty="0"/>
          </a:p>
        </p:txBody>
      </p:sp>
    </p:spTree>
    <p:extLst>
      <p:ext uri="{BB962C8B-B14F-4D97-AF65-F5344CB8AC3E}">
        <p14:creationId xmlns:p14="http://schemas.microsoft.com/office/powerpoint/2010/main" val="285559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95800" y="533400"/>
            <a:ext cx="3733800" cy="954107"/>
          </a:xfrm>
          <a:prstGeom prst="rect">
            <a:avLst/>
          </a:prstGeom>
          <a:noFill/>
        </p:spPr>
        <p:txBody>
          <a:bodyPr wrap="square" rtlCol="0">
            <a:spAutoFit/>
          </a:bodyPr>
          <a:lstStyle/>
          <a:p>
            <a:r>
              <a:rPr lang="en-US" sz="2800" b="1" dirty="0" smtClean="0"/>
              <a:t>Total Addressable Market</a:t>
            </a:r>
            <a:endParaRPr lang="id-ID" sz="2800" b="1" dirty="0">
              <a:latin typeface="Verdana" pitchFamily="34" charset="0"/>
              <a:ea typeface="Verdana" pitchFamily="34" charset="0"/>
              <a:cs typeface="Verdana"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521626"/>
            <a:ext cx="4846320" cy="5084255"/>
          </a:xfrm>
          <a:prstGeom prst="rect">
            <a:avLst/>
          </a:prstGeom>
        </p:spPr>
      </p:pic>
      <p:sp>
        <p:nvSpPr>
          <p:cNvPr id="7" name="Rectangle 6"/>
          <p:cNvSpPr/>
          <p:nvPr/>
        </p:nvSpPr>
        <p:spPr>
          <a:xfrm>
            <a:off x="2727960" y="6501500"/>
            <a:ext cx="4572000" cy="276999"/>
          </a:xfrm>
          <a:prstGeom prst="rect">
            <a:avLst/>
          </a:prstGeom>
        </p:spPr>
        <p:txBody>
          <a:bodyPr>
            <a:spAutoFit/>
          </a:bodyPr>
          <a:lstStyle/>
          <a:p>
            <a:r>
              <a:rPr lang="en-US" sz="1200" dirty="0"/>
              <a:t>https://theharrisconsultinggroup.com/total-addressable-market/</a:t>
            </a:r>
          </a:p>
        </p:txBody>
      </p:sp>
    </p:spTree>
    <p:extLst>
      <p:ext uri="{BB962C8B-B14F-4D97-AF65-F5344CB8AC3E}">
        <p14:creationId xmlns:p14="http://schemas.microsoft.com/office/powerpoint/2010/main" val="3870794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95800" y="533400"/>
            <a:ext cx="3733800" cy="954107"/>
          </a:xfrm>
          <a:prstGeom prst="rect">
            <a:avLst/>
          </a:prstGeom>
          <a:noFill/>
        </p:spPr>
        <p:txBody>
          <a:bodyPr wrap="square" rtlCol="0">
            <a:spAutoFit/>
          </a:bodyPr>
          <a:lstStyle/>
          <a:p>
            <a:r>
              <a:rPr lang="en-US" sz="2800" b="1" dirty="0" smtClean="0"/>
              <a:t>Total Addressable Market</a:t>
            </a:r>
            <a:endParaRPr lang="id-ID" sz="2800" b="1" dirty="0">
              <a:latin typeface="Verdana" pitchFamily="34" charset="0"/>
              <a:ea typeface="Verdana" pitchFamily="34" charset="0"/>
              <a:cs typeface="Verdana"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505704"/>
            <a:ext cx="5029200" cy="5029200"/>
          </a:xfrm>
          <a:prstGeom prst="rect">
            <a:avLst/>
          </a:prstGeom>
        </p:spPr>
      </p:pic>
      <p:sp>
        <p:nvSpPr>
          <p:cNvPr id="3" name="Rectangle 2"/>
          <p:cNvSpPr/>
          <p:nvPr/>
        </p:nvSpPr>
        <p:spPr>
          <a:xfrm>
            <a:off x="2209800" y="6553101"/>
            <a:ext cx="5791200" cy="276999"/>
          </a:xfrm>
          <a:prstGeom prst="rect">
            <a:avLst/>
          </a:prstGeom>
        </p:spPr>
        <p:txBody>
          <a:bodyPr wrap="square">
            <a:spAutoFit/>
          </a:bodyPr>
          <a:lstStyle/>
          <a:p>
            <a:r>
              <a:rPr lang="en-US" sz="1200" dirty="0"/>
              <a:t>https://www.toptal.com/finance/market-sizing/total-addressable-market-example</a:t>
            </a:r>
          </a:p>
        </p:txBody>
      </p:sp>
    </p:spTree>
    <p:extLst>
      <p:ext uri="{BB962C8B-B14F-4D97-AF65-F5344CB8AC3E}">
        <p14:creationId xmlns:p14="http://schemas.microsoft.com/office/powerpoint/2010/main" val="1319064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0" y="772180"/>
            <a:ext cx="3276600" cy="523220"/>
          </a:xfrm>
          <a:prstGeom prst="rect">
            <a:avLst/>
          </a:prstGeom>
          <a:noFill/>
        </p:spPr>
        <p:txBody>
          <a:bodyPr wrap="square" rtlCol="0">
            <a:spAutoFit/>
          </a:bodyPr>
          <a:lstStyle/>
          <a:p>
            <a:r>
              <a:rPr lang="en-US" sz="2800" b="1" dirty="0" smtClean="0"/>
              <a:t>Case</a:t>
            </a:r>
            <a:endParaRPr lang="id-ID" sz="2800" b="1" dirty="0">
              <a:latin typeface="Verdana" pitchFamily="34" charset="0"/>
              <a:ea typeface="Verdana" pitchFamily="34" charset="0"/>
              <a:cs typeface="Verdana" pitchFamily="34" charset="0"/>
            </a:endParaRPr>
          </a:p>
        </p:txBody>
      </p:sp>
      <p:sp>
        <p:nvSpPr>
          <p:cNvPr id="4" name="Rectangle 3"/>
          <p:cNvSpPr/>
          <p:nvPr/>
        </p:nvSpPr>
        <p:spPr>
          <a:xfrm>
            <a:off x="1676400" y="5874603"/>
            <a:ext cx="6858000" cy="830997"/>
          </a:xfrm>
          <a:prstGeom prst="rect">
            <a:avLst/>
          </a:prstGeom>
        </p:spPr>
        <p:txBody>
          <a:bodyPr wrap="square">
            <a:spAutoFit/>
          </a:bodyPr>
          <a:lstStyle/>
          <a:p>
            <a:r>
              <a:rPr lang="en-US" sz="2400" dirty="0" smtClean="0"/>
              <a:t>What are the </a:t>
            </a:r>
            <a:r>
              <a:rPr lang="en-US" sz="2400" dirty="0" smtClean="0"/>
              <a:t>fixed costs and variable costs of </a:t>
            </a:r>
            <a:r>
              <a:rPr lang="en-US" sz="2400" dirty="0" err="1" smtClean="0"/>
              <a:t>Bahaso</a:t>
            </a:r>
            <a:r>
              <a:rPr lang="en-US" sz="2400" dirty="0" smtClean="0"/>
              <a:t>?</a:t>
            </a:r>
            <a:endParaRPr lang="en-US" sz="2400" b="1" dirty="0" smtClean="0"/>
          </a:p>
        </p:txBody>
      </p:sp>
      <p:sp>
        <p:nvSpPr>
          <p:cNvPr id="5" name="Rectangle 4">
            <a:hlinkClick r:id="rId2"/>
          </p:cNvPr>
          <p:cNvSpPr/>
          <p:nvPr/>
        </p:nvSpPr>
        <p:spPr>
          <a:xfrm>
            <a:off x="4038600" y="5605790"/>
            <a:ext cx="1967205" cy="261610"/>
          </a:xfrm>
          <a:prstGeom prst="rect">
            <a:avLst/>
          </a:prstGeom>
        </p:spPr>
        <p:txBody>
          <a:bodyPr wrap="none">
            <a:spAutoFit/>
          </a:bodyPr>
          <a:lstStyle/>
          <a:p>
            <a:r>
              <a:rPr lang="en-US" sz="1100" dirty="0">
                <a:hlinkClick r:id="rId2"/>
              </a:rPr>
              <a:t>https://youtu.be/ME7Z9RcL05I</a:t>
            </a:r>
            <a:endParaRPr lang="en-US" sz="1100" dirty="0"/>
          </a:p>
        </p:txBody>
      </p:sp>
      <p:sp>
        <p:nvSpPr>
          <p:cNvPr id="6" name="Rectangle 5"/>
          <p:cNvSpPr/>
          <p:nvPr/>
        </p:nvSpPr>
        <p:spPr>
          <a:xfrm>
            <a:off x="1981200" y="1459468"/>
            <a:ext cx="5853752" cy="369332"/>
          </a:xfrm>
          <a:prstGeom prst="rect">
            <a:avLst/>
          </a:prstGeom>
        </p:spPr>
        <p:txBody>
          <a:bodyPr wrap="square">
            <a:spAutoFit/>
          </a:bodyPr>
          <a:lstStyle/>
          <a:p>
            <a:pPr algn="ctr"/>
            <a:r>
              <a:rPr lang="en-US" dirty="0" err="1" smtClean="0">
                <a:hlinkClick r:id="rId3"/>
              </a:rPr>
              <a:t>Bahaso</a:t>
            </a:r>
            <a:endParaRPr lang="en-US" b="1" dirty="0" smtClean="0"/>
          </a:p>
        </p:txBody>
      </p:sp>
      <p:pic>
        <p:nvPicPr>
          <p:cNvPr id="7" name="Picture 6">
            <a:hlinkClick r:id="rId2"/>
          </p:cNvPr>
          <p:cNvPicPr>
            <a:picLocks noChangeAspect="1"/>
          </p:cNvPicPr>
          <p:nvPr/>
        </p:nvPicPr>
        <p:blipFill rotWithShape="1">
          <a:blip r:embed="rId4"/>
          <a:srcRect l="9504" r="5773"/>
          <a:stretch/>
        </p:blipFill>
        <p:spPr>
          <a:xfrm>
            <a:off x="2667000" y="1809593"/>
            <a:ext cx="4648200" cy="3749439"/>
          </a:xfrm>
          <a:prstGeom prst="rect">
            <a:avLst/>
          </a:prstGeom>
        </p:spPr>
      </p:pic>
    </p:spTree>
    <p:extLst>
      <p:ext uri="{BB962C8B-B14F-4D97-AF65-F5344CB8AC3E}">
        <p14:creationId xmlns:p14="http://schemas.microsoft.com/office/powerpoint/2010/main" val="986983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96949" y="762000"/>
            <a:ext cx="3110018" cy="523220"/>
          </a:xfrm>
          <a:prstGeom prst="rect">
            <a:avLst/>
          </a:prstGeom>
          <a:noFill/>
        </p:spPr>
        <p:txBody>
          <a:bodyPr wrap="none" rtlCol="0">
            <a:spAutoFit/>
          </a:bodyPr>
          <a:lstStyle/>
          <a:p>
            <a:pPr algn="r"/>
            <a:r>
              <a:rPr lang="en-US" sz="2800" b="1" dirty="0" smtClean="0">
                <a:latin typeface="+mj-lt"/>
                <a:ea typeface="Verdana" pitchFamily="34" charset="0"/>
                <a:cs typeface="Verdana" pitchFamily="34" charset="0"/>
              </a:rPr>
              <a:t>Learning Objectives</a:t>
            </a:r>
            <a:endParaRPr lang="id-ID" sz="2800" b="1" dirty="0">
              <a:latin typeface="+mj-lt"/>
              <a:ea typeface="Verdana" pitchFamily="34" charset="0"/>
              <a:cs typeface="Verdana" pitchFamily="34" charset="0"/>
            </a:endParaRPr>
          </a:p>
        </p:txBody>
      </p:sp>
      <p:sp>
        <p:nvSpPr>
          <p:cNvPr id="5" name="Rectangle 4"/>
          <p:cNvSpPr/>
          <p:nvPr/>
        </p:nvSpPr>
        <p:spPr>
          <a:xfrm>
            <a:off x="1524000" y="1981200"/>
            <a:ext cx="6858000" cy="1569660"/>
          </a:xfrm>
          <a:prstGeom prst="rect">
            <a:avLst/>
          </a:prstGeom>
        </p:spPr>
        <p:txBody>
          <a:bodyPr wrap="square">
            <a:spAutoFit/>
          </a:bodyPr>
          <a:lstStyle/>
          <a:p>
            <a:r>
              <a:rPr lang="en-US" sz="2400" b="1" dirty="0"/>
              <a:t>LO 1 :</a:t>
            </a:r>
            <a:r>
              <a:rPr lang="en-US" sz="2400" dirty="0"/>
              <a:t> </a:t>
            </a:r>
            <a:r>
              <a:rPr lang="en-US" sz="2400" dirty="0" smtClean="0"/>
              <a:t>Creating </a:t>
            </a:r>
            <a:r>
              <a:rPr lang="en-US" sz="2400" dirty="0"/>
              <a:t>an innovative business model 	</a:t>
            </a:r>
          </a:p>
          <a:p>
            <a:r>
              <a:rPr lang="en-US" sz="2400" b="1" dirty="0" smtClean="0"/>
              <a:t>LO 2 </a:t>
            </a:r>
            <a:r>
              <a:rPr lang="en-US" sz="2400" b="1" dirty="0"/>
              <a:t>:</a:t>
            </a:r>
            <a:r>
              <a:rPr lang="en-US" sz="2400" dirty="0"/>
              <a:t> </a:t>
            </a:r>
            <a:r>
              <a:rPr lang="en-US" sz="2400" dirty="0" smtClean="0"/>
              <a:t>Generate </a:t>
            </a:r>
            <a:r>
              <a:rPr lang="en-US" sz="2400" dirty="0"/>
              <a:t>business strategies to make a sustainable business 	</a:t>
            </a:r>
          </a:p>
          <a:p>
            <a:endParaRPr lang="id-ID" sz="2400" dirty="0">
              <a:effectLst/>
            </a:endParaRPr>
          </a:p>
        </p:txBody>
      </p:sp>
    </p:spTree>
    <p:extLst>
      <p:ext uri="{BB962C8B-B14F-4D97-AF65-F5344CB8AC3E}">
        <p14:creationId xmlns:p14="http://schemas.microsoft.com/office/powerpoint/2010/main" val="994908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981200"/>
            <a:ext cx="6858000" cy="4524315"/>
          </a:xfrm>
          <a:prstGeom prst="rect">
            <a:avLst/>
          </a:prstGeom>
        </p:spPr>
        <p:txBody>
          <a:bodyPr wrap="square">
            <a:spAutoFit/>
          </a:bodyPr>
          <a:lstStyle/>
          <a:p>
            <a:r>
              <a:rPr lang="en-US" dirty="0" err="1"/>
              <a:t>Aulet</a:t>
            </a:r>
            <a:r>
              <a:rPr lang="en-US" dirty="0"/>
              <a:t>, B. (2013). </a:t>
            </a:r>
            <a:r>
              <a:rPr lang="en-US" i="1" dirty="0"/>
              <a:t>Disciplined entrepreneurship: 24 steps to a successful startup</a:t>
            </a:r>
            <a:r>
              <a:rPr lang="en-US" dirty="0"/>
              <a:t>. John Wiley &amp; Sons.</a:t>
            </a:r>
          </a:p>
          <a:p>
            <a:endParaRPr lang="en-US" dirty="0" smtClean="0"/>
          </a:p>
          <a:p>
            <a:r>
              <a:rPr lang="en-US" dirty="0" err="1" smtClean="0"/>
              <a:t>Averkamp</a:t>
            </a:r>
            <a:r>
              <a:rPr lang="en-US" dirty="0" smtClean="0"/>
              <a:t>, H. (</a:t>
            </a:r>
            <a:r>
              <a:rPr lang="en-US" dirty="0" err="1" smtClean="0"/>
              <a:t>n.d.</a:t>
            </a:r>
            <a:r>
              <a:rPr lang="en-US" dirty="0" smtClean="0"/>
              <a:t>). What is the break-even point? | </a:t>
            </a:r>
            <a:r>
              <a:rPr lang="en-US" dirty="0" err="1" smtClean="0"/>
              <a:t>AccountingCoach</a:t>
            </a:r>
            <a:r>
              <a:rPr lang="en-US" dirty="0" smtClean="0"/>
              <a:t>. Retrieved December 3, 2017, from </a:t>
            </a:r>
            <a:r>
              <a:rPr lang="en-US" dirty="0" smtClean="0">
                <a:hlinkClick r:id="rId2"/>
              </a:rPr>
              <a:t>https://</a:t>
            </a:r>
            <a:r>
              <a:rPr lang="en-US" dirty="0" smtClean="0">
                <a:hlinkClick r:id="rId2"/>
              </a:rPr>
              <a:t>www.accountingcoach.com/blog/what-is-the-break-even-point</a:t>
            </a:r>
            <a:endParaRPr lang="en-US" dirty="0" smtClean="0"/>
          </a:p>
          <a:p>
            <a:endParaRPr lang="en-US" dirty="0"/>
          </a:p>
          <a:p>
            <a:r>
              <a:rPr lang="en-US" dirty="0"/>
              <a:t>BBC </a:t>
            </a:r>
            <a:r>
              <a:rPr lang="en-US" dirty="0" err="1"/>
              <a:t>Bitesize</a:t>
            </a:r>
            <a:r>
              <a:rPr lang="en-US" dirty="0"/>
              <a:t> - GCSE Business - Revenue, cost and profit - Revision 1. (</a:t>
            </a:r>
            <a:r>
              <a:rPr lang="en-US" dirty="0" err="1"/>
              <a:t>n.d.</a:t>
            </a:r>
            <a:r>
              <a:rPr lang="en-US" dirty="0"/>
              <a:t>). Retrieved December 10, 2017, from </a:t>
            </a:r>
            <a:r>
              <a:rPr lang="en-US" dirty="0">
                <a:hlinkClick r:id="rId3"/>
              </a:rPr>
              <a:t>https://</a:t>
            </a:r>
            <a:r>
              <a:rPr lang="en-US" dirty="0" smtClean="0">
                <a:hlinkClick r:id="rId3"/>
              </a:rPr>
              <a:t>www.bbc.co.uk/education/guides/zxq2hyc/revision/1</a:t>
            </a:r>
            <a:endParaRPr lang="en-US" dirty="0" smtClean="0"/>
          </a:p>
          <a:p>
            <a:endParaRPr lang="en-US" dirty="0"/>
          </a:p>
          <a:p>
            <a:r>
              <a:rPr lang="en-US" dirty="0" err="1"/>
              <a:t>Peavler</a:t>
            </a:r>
            <a:r>
              <a:rPr lang="en-US" dirty="0"/>
              <a:t>, R. (2017). Use This Formula to Calculate a Breakeven Point. Retrieved December 10, 2017, from </a:t>
            </a:r>
            <a:r>
              <a:rPr lang="en-US" dirty="0">
                <a:hlinkClick r:id="rId4"/>
              </a:rPr>
              <a:t>https://</a:t>
            </a:r>
            <a:r>
              <a:rPr lang="en-US" dirty="0" smtClean="0">
                <a:hlinkClick r:id="rId4"/>
              </a:rPr>
              <a:t>www.thebalance.com/how-to-calculate-breakeven-point-393469</a:t>
            </a:r>
            <a:endParaRPr lang="en-US" dirty="0" smtClean="0"/>
          </a:p>
          <a:p>
            <a:endParaRPr lang="en-US" dirty="0" smtClean="0"/>
          </a:p>
          <a:p>
            <a:endParaRPr lang="en-US" dirty="0" smtClean="0"/>
          </a:p>
        </p:txBody>
      </p:sp>
      <p:sp>
        <p:nvSpPr>
          <p:cNvPr id="4" name="TextBox 3"/>
          <p:cNvSpPr txBox="1"/>
          <p:nvPr/>
        </p:nvSpPr>
        <p:spPr>
          <a:xfrm>
            <a:off x="6086212" y="762000"/>
            <a:ext cx="1820755" cy="523220"/>
          </a:xfrm>
          <a:prstGeom prst="rect">
            <a:avLst/>
          </a:prstGeom>
          <a:noFill/>
        </p:spPr>
        <p:txBody>
          <a:bodyPr wrap="none" rtlCol="0">
            <a:spAutoFit/>
          </a:bodyPr>
          <a:lstStyle/>
          <a:p>
            <a:pPr algn="r"/>
            <a:r>
              <a:rPr lang="en-US" sz="2800" b="1" dirty="0" smtClean="0">
                <a:latin typeface="+mj-lt"/>
                <a:ea typeface="Verdana" pitchFamily="34" charset="0"/>
                <a:cs typeface="Verdana" pitchFamily="34" charset="0"/>
              </a:rPr>
              <a:t>References</a:t>
            </a:r>
            <a:endParaRPr lang="id-ID" sz="2800" b="1" dirty="0">
              <a:latin typeface="+mj-lt"/>
              <a:ea typeface="Verdana" pitchFamily="34" charset="0"/>
              <a:cs typeface="Verdana" pitchFamily="34" charset="0"/>
            </a:endParaRPr>
          </a:p>
        </p:txBody>
      </p:sp>
    </p:spTree>
    <p:extLst>
      <p:ext uri="{BB962C8B-B14F-4D97-AF65-F5344CB8AC3E}">
        <p14:creationId xmlns:p14="http://schemas.microsoft.com/office/powerpoint/2010/main" val="2505645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400"/>
            <a:ext cx="7983150" cy="1143000"/>
          </a:xfrm>
        </p:spPr>
        <p:txBody>
          <a:bodyPr>
            <a:noAutofit/>
          </a:bodyPr>
          <a:lstStyle/>
          <a:p>
            <a:r>
              <a:rPr lang="en-US" sz="4000" dirty="0" smtClean="0"/>
              <a:t>Overview</a:t>
            </a:r>
            <a:endParaRPr lang="en-US" sz="4000" dirty="0"/>
          </a:p>
        </p:txBody>
      </p:sp>
    </p:spTree>
    <p:extLst>
      <p:ext uri="{BB962C8B-B14F-4D97-AF65-F5344CB8AC3E}">
        <p14:creationId xmlns:p14="http://schemas.microsoft.com/office/powerpoint/2010/main" val="503759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0" y="772180"/>
            <a:ext cx="3276600" cy="523220"/>
          </a:xfrm>
          <a:prstGeom prst="rect">
            <a:avLst/>
          </a:prstGeom>
          <a:noFill/>
        </p:spPr>
        <p:txBody>
          <a:bodyPr wrap="square" rtlCol="0">
            <a:spAutoFit/>
          </a:bodyPr>
          <a:lstStyle/>
          <a:p>
            <a:r>
              <a:rPr lang="en-US" sz="2800" b="1" dirty="0" smtClean="0"/>
              <a:t>Overview</a:t>
            </a:r>
            <a:endParaRPr lang="id-ID" sz="2800" b="1" dirty="0">
              <a:latin typeface="Verdana" pitchFamily="34" charset="0"/>
              <a:ea typeface="Verdana" pitchFamily="34" charset="0"/>
              <a:cs typeface="Verdana" pitchFamily="34" charset="0"/>
            </a:endParaRPr>
          </a:p>
        </p:txBody>
      </p:sp>
      <p:sp>
        <p:nvSpPr>
          <p:cNvPr id="5" name="Rectangle 4"/>
          <p:cNvSpPr/>
          <p:nvPr/>
        </p:nvSpPr>
        <p:spPr>
          <a:xfrm>
            <a:off x="1524000" y="1676400"/>
            <a:ext cx="6858000" cy="3785652"/>
          </a:xfrm>
          <a:prstGeom prst="rect">
            <a:avLst/>
          </a:prstGeom>
        </p:spPr>
        <p:txBody>
          <a:bodyPr wrap="square">
            <a:spAutoFit/>
          </a:bodyPr>
          <a:lstStyle/>
          <a:p>
            <a:r>
              <a:rPr lang="en-US" sz="2400" b="1" dirty="0"/>
              <a:t>Revenue</a:t>
            </a:r>
            <a:r>
              <a:rPr lang="en-US" sz="2400" dirty="0"/>
              <a:t> is the income earned by a business over a period of time, </a:t>
            </a:r>
            <a:r>
              <a:rPr lang="en-US" sz="2400" dirty="0" smtClean="0"/>
              <a:t>e.g. </a:t>
            </a:r>
            <a:r>
              <a:rPr lang="en-US" sz="2400" dirty="0"/>
              <a:t>one </a:t>
            </a:r>
            <a:r>
              <a:rPr lang="en-US" sz="2400" dirty="0" smtClean="0"/>
              <a:t>month</a:t>
            </a:r>
          </a:p>
          <a:p>
            <a:endParaRPr lang="en-US" sz="2400" dirty="0" smtClean="0"/>
          </a:p>
          <a:p>
            <a:pPr algn="ctr"/>
            <a:r>
              <a:rPr lang="en-US" sz="2400" b="1" dirty="0"/>
              <a:t>revenue = price x </a:t>
            </a:r>
            <a:r>
              <a:rPr lang="en-US" sz="2400" b="1" dirty="0" smtClean="0"/>
              <a:t>quantity</a:t>
            </a:r>
          </a:p>
          <a:p>
            <a:pPr algn="ctr"/>
            <a:endParaRPr lang="en-US" sz="2400" b="1" dirty="0"/>
          </a:p>
          <a:p>
            <a:r>
              <a:rPr lang="en-US" sz="2400" dirty="0"/>
              <a:t>Revenue is sometimes called </a:t>
            </a:r>
            <a:r>
              <a:rPr lang="en-US" sz="2400" b="1" dirty="0"/>
              <a:t>sales</a:t>
            </a:r>
            <a:r>
              <a:rPr lang="en-US" sz="2400" dirty="0"/>
              <a:t>, </a:t>
            </a:r>
            <a:r>
              <a:rPr lang="en-US" sz="2400" b="1" dirty="0"/>
              <a:t>sales revenue</a:t>
            </a:r>
            <a:r>
              <a:rPr lang="en-US" sz="2400" dirty="0"/>
              <a:t>, </a:t>
            </a:r>
            <a:r>
              <a:rPr lang="en-US" sz="2400" b="1" dirty="0"/>
              <a:t>total revenue</a:t>
            </a:r>
            <a:r>
              <a:rPr lang="en-US" sz="2400" dirty="0"/>
              <a:t> or </a:t>
            </a:r>
            <a:r>
              <a:rPr lang="en-US" sz="2400" b="1" dirty="0"/>
              <a:t>turnover</a:t>
            </a:r>
            <a:r>
              <a:rPr lang="en-US" sz="2400" dirty="0" smtClean="0"/>
              <a:t>.</a:t>
            </a:r>
          </a:p>
          <a:p>
            <a:endParaRPr lang="en-US" sz="2400" dirty="0"/>
          </a:p>
          <a:p>
            <a:r>
              <a:rPr lang="en-US" sz="2400" b="1" dirty="0"/>
              <a:t>Costs</a:t>
            </a:r>
            <a:r>
              <a:rPr lang="en-US" sz="2400" dirty="0"/>
              <a:t> are the expenses involved in making a product. Firms incur costs by trading.</a:t>
            </a:r>
            <a:endParaRPr lang="id-ID" sz="2400" dirty="0"/>
          </a:p>
        </p:txBody>
      </p:sp>
    </p:spTree>
    <p:extLst>
      <p:ext uri="{BB962C8B-B14F-4D97-AF65-F5344CB8AC3E}">
        <p14:creationId xmlns:p14="http://schemas.microsoft.com/office/powerpoint/2010/main" val="4186653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0" y="772180"/>
            <a:ext cx="3276600" cy="523220"/>
          </a:xfrm>
          <a:prstGeom prst="rect">
            <a:avLst/>
          </a:prstGeom>
          <a:noFill/>
        </p:spPr>
        <p:txBody>
          <a:bodyPr wrap="square" rtlCol="0">
            <a:spAutoFit/>
          </a:bodyPr>
          <a:lstStyle/>
          <a:p>
            <a:r>
              <a:rPr lang="en-US" sz="2800" b="1" dirty="0" smtClean="0"/>
              <a:t>Overview</a:t>
            </a:r>
            <a:endParaRPr lang="id-ID" sz="2800" b="1" dirty="0">
              <a:latin typeface="Verdana" pitchFamily="34" charset="0"/>
              <a:ea typeface="Verdana" pitchFamily="34" charset="0"/>
              <a:cs typeface="Verdana"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600200"/>
            <a:ext cx="5486400" cy="5011615"/>
          </a:xfrm>
          <a:prstGeom prst="rect">
            <a:avLst/>
          </a:prstGeom>
        </p:spPr>
      </p:pic>
      <p:sp>
        <p:nvSpPr>
          <p:cNvPr id="4" name="Rectangle 3"/>
          <p:cNvSpPr/>
          <p:nvPr/>
        </p:nvSpPr>
        <p:spPr>
          <a:xfrm>
            <a:off x="2590800" y="6473315"/>
            <a:ext cx="4572000" cy="276999"/>
          </a:xfrm>
          <a:prstGeom prst="rect">
            <a:avLst/>
          </a:prstGeom>
        </p:spPr>
        <p:txBody>
          <a:bodyPr>
            <a:spAutoFit/>
          </a:bodyPr>
          <a:lstStyle/>
          <a:p>
            <a:r>
              <a:rPr lang="en-US" sz="1200" dirty="0"/>
              <a:t>https://www.bbc.co.uk/education/guides/zxq2hyc/revision/2</a:t>
            </a:r>
          </a:p>
        </p:txBody>
      </p:sp>
    </p:spTree>
    <p:extLst>
      <p:ext uri="{BB962C8B-B14F-4D97-AF65-F5344CB8AC3E}">
        <p14:creationId xmlns:p14="http://schemas.microsoft.com/office/powerpoint/2010/main" val="3470056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0" y="772180"/>
            <a:ext cx="3276600" cy="523220"/>
          </a:xfrm>
          <a:prstGeom prst="rect">
            <a:avLst/>
          </a:prstGeom>
          <a:noFill/>
        </p:spPr>
        <p:txBody>
          <a:bodyPr wrap="square" rtlCol="0">
            <a:spAutoFit/>
          </a:bodyPr>
          <a:lstStyle/>
          <a:p>
            <a:r>
              <a:rPr lang="en-US" sz="2800" b="1" dirty="0" smtClean="0"/>
              <a:t>Overview</a:t>
            </a:r>
            <a:endParaRPr lang="id-ID" sz="2800" b="1" dirty="0">
              <a:latin typeface="Verdana" pitchFamily="34" charset="0"/>
              <a:ea typeface="Verdana" pitchFamily="34" charset="0"/>
              <a:cs typeface="Verdana" pitchFamily="34" charset="0"/>
            </a:endParaRPr>
          </a:p>
        </p:txBody>
      </p:sp>
      <p:sp>
        <p:nvSpPr>
          <p:cNvPr id="5" name="Rectangle 4"/>
          <p:cNvSpPr/>
          <p:nvPr/>
        </p:nvSpPr>
        <p:spPr>
          <a:xfrm>
            <a:off x="1524000" y="1676400"/>
            <a:ext cx="6858000" cy="4154984"/>
          </a:xfrm>
          <a:prstGeom prst="rect">
            <a:avLst/>
          </a:prstGeom>
        </p:spPr>
        <p:txBody>
          <a:bodyPr wrap="square">
            <a:spAutoFit/>
          </a:bodyPr>
          <a:lstStyle/>
          <a:p>
            <a:r>
              <a:rPr lang="en-US" sz="2400" b="1" dirty="0" smtClean="0"/>
              <a:t>Profit</a:t>
            </a:r>
            <a:r>
              <a:rPr lang="en-US" sz="2400" dirty="0" smtClean="0"/>
              <a:t> </a:t>
            </a:r>
            <a:r>
              <a:rPr lang="en-US" sz="2400" dirty="0"/>
              <a:t>is the surplus left from revenue after paying all costs. </a:t>
            </a:r>
            <a:endParaRPr lang="en-US" sz="2400" dirty="0" smtClean="0"/>
          </a:p>
          <a:p>
            <a:endParaRPr lang="en-US" sz="2400" b="1" dirty="0"/>
          </a:p>
          <a:p>
            <a:pPr algn="ctr"/>
            <a:r>
              <a:rPr lang="en-US" sz="2400" b="1" dirty="0" smtClean="0"/>
              <a:t>profit </a:t>
            </a:r>
            <a:r>
              <a:rPr lang="en-US" sz="2400" b="1" dirty="0"/>
              <a:t>= total revenue - total </a:t>
            </a:r>
            <a:r>
              <a:rPr lang="en-US" sz="2400" b="1" dirty="0" smtClean="0"/>
              <a:t>costs</a:t>
            </a:r>
          </a:p>
          <a:p>
            <a:pPr algn="ctr"/>
            <a:endParaRPr lang="en-US" sz="2400" b="1" dirty="0"/>
          </a:p>
          <a:p>
            <a:r>
              <a:rPr lang="en-US" sz="2400" dirty="0"/>
              <a:t>A business can use profit to either:</a:t>
            </a:r>
          </a:p>
          <a:p>
            <a:pPr marL="342900" indent="-342900">
              <a:buFont typeface="Arial" panose="020B0604020202020204" pitchFamily="34" charset="0"/>
              <a:buChar char="•"/>
            </a:pPr>
            <a:r>
              <a:rPr lang="en-US" sz="2400" b="1" dirty="0"/>
              <a:t>reward</a:t>
            </a:r>
            <a:r>
              <a:rPr lang="en-US" sz="2400" dirty="0"/>
              <a:t> owners </a:t>
            </a:r>
          </a:p>
          <a:p>
            <a:pPr marL="342900" indent="-342900">
              <a:buFont typeface="Arial" panose="020B0604020202020204" pitchFamily="34" charset="0"/>
              <a:buChar char="•"/>
            </a:pPr>
            <a:r>
              <a:rPr lang="en-US" sz="2400" b="1" dirty="0"/>
              <a:t>invest</a:t>
            </a:r>
            <a:r>
              <a:rPr lang="en-US" sz="2400" dirty="0"/>
              <a:t> in growth </a:t>
            </a:r>
          </a:p>
          <a:p>
            <a:pPr marL="342900" indent="-342900">
              <a:buFont typeface="Arial" panose="020B0604020202020204" pitchFamily="34" charset="0"/>
              <a:buChar char="•"/>
            </a:pPr>
            <a:r>
              <a:rPr lang="en-US" sz="2400" b="1" dirty="0"/>
              <a:t>save</a:t>
            </a:r>
            <a:r>
              <a:rPr lang="en-US" sz="2400" dirty="0"/>
              <a:t> for the future, in case there is a downturn in revenue </a:t>
            </a:r>
          </a:p>
          <a:p>
            <a:endParaRPr lang="id-ID" sz="2400" dirty="0"/>
          </a:p>
        </p:txBody>
      </p:sp>
    </p:spTree>
    <p:extLst>
      <p:ext uri="{BB962C8B-B14F-4D97-AF65-F5344CB8AC3E}">
        <p14:creationId xmlns:p14="http://schemas.microsoft.com/office/powerpoint/2010/main" val="3788018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0" y="772180"/>
            <a:ext cx="3276600" cy="523220"/>
          </a:xfrm>
          <a:prstGeom prst="rect">
            <a:avLst/>
          </a:prstGeom>
          <a:noFill/>
        </p:spPr>
        <p:txBody>
          <a:bodyPr wrap="square" rtlCol="0">
            <a:spAutoFit/>
          </a:bodyPr>
          <a:lstStyle/>
          <a:p>
            <a:r>
              <a:rPr lang="en-US" sz="2800" b="1" dirty="0" smtClean="0"/>
              <a:t>Overview</a:t>
            </a:r>
            <a:endParaRPr lang="id-ID" sz="2800" b="1" dirty="0">
              <a:latin typeface="Verdana" pitchFamily="34" charset="0"/>
              <a:ea typeface="Verdana" pitchFamily="34" charset="0"/>
              <a:cs typeface="Verdana" pitchFamily="34" charset="0"/>
            </a:endParaRPr>
          </a:p>
        </p:txBody>
      </p:sp>
      <p:sp>
        <p:nvSpPr>
          <p:cNvPr id="5" name="Rectangle 4"/>
          <p:cNvSpPr/>
          <p:nvPr/>
        </p:nvSpPr>
        <p:spPr>
          <a:xfrm>
            <a:off x="1524000" y="1676400"/>
            <a:ext cx="6858000" cy="3416320"/>
          </a:xfrm>
          <a:prstGeom prst="rect">
            <a:avLst/>
          </a:prstGeom>
        </p:spPr>
        <p:txBody>
          <a:bodyPr wrap="square">
            <a:spAutoFit/>
          </a:bodyPr>
          <a:lstStyle/>
          <a:p>
            <a:r>
              <a:rPr lang="en-US" sz="2400" dirty="0"/>
              <a:t>A </a:t>
            </a:r>
            <a:r>
              <a:rPr lang="en-US" sz="2400" b="1" dirty="0"/>
              <a:t>loss</a:t>
            </a:r>
            <a:r>
              <a:rPr lang="en-US" sz="2400" dirty="0"/>
              <a:t> is made when the revenue from sales is not enough to cover all the costs of production</a:t>
            </a:r>
            <a:r>
              <a:rPr lang="en-US" sz="2400" dirty="0" smtClean="0"/>
              <a:t>.</a:t>
            </a:r>
          </a:p>
          <a:p>
            <a:endParaRPr lang="en-US" sz="2400" dirty="0"/>
          </a:p>
          <a:p>
            <a:r>
              <a:rPr lang="en-US" sz="2400" dirty="0"/>
              <a:t>Losses can be reduced or turned into profit by:</a:t>
            </a:r>
          </a:p>
          <a:p>
            <a:pPr marL="342900" indent="-342900">
              <a:buFont typeface="Arial" panose="020B0604020202020204" pitchFamily="34" charset="0"/>
              <a:buChar char="•"/>
            </a:pPr>
            <a:r>
              <a:rPr lang="en-US" sz="2400" b="1" dirty="0"/>
              <a:t>cutting costs</a:t>
            </a:r>
            <a:r>
              <a:rPr lang="en-US" sz="2400" dirty="0"/>
              <a:t> - </a:t>
            </a:r>
            <a:r>
              <a:rPr lang="en-US" sz="2400" dirty="0" smtClean="0"/>
              <a:t>e.g. </a:t>
            </a:r>
            <a:r>
              <a:rPr lang="en-US" sz="2400" dirty="0"/>
              <a:t>by letting staff go and asking those who remain to accept lower wages </a:t>
            </a:r>
          </a:p>
          <a:p>
            <a:pPr marL="342900" indent="-342900">
              <a:buFont typeface="Arial" panose="020B0604020202020204" pitchFamily="34" charset="0"/>
              <a:buChar char="•"/>
            </a:pPr>
            <a:r>
              <a:rPr lang="en-US" sz="2400" b="1" dirty="0"/>
              <a:t>increasing revenue</a:t>
            </a:r>
            <a:r>
              <a:rPr lang="en-US" sz="2400" dirty="0"/>
              <a:t> - </a:t>
            </a:r>
            <a:r>
              <a:rPr lang="en-US" sz="2400" dirty="0" smtClean="0"/>
              <a:t>e.g. </a:t>
            </a:r>
            <a:r>
              <a:rPr lang="en-US" sz="2400" dirty="0"/>
              <a:t>by cutting prices and selling more items - if demand is elastic </a:t>
            </a:r>
          </a:p>
          <a:p>
            <a:endParaRPr lang="id-ID" sz="2400" dirty="0"/>
          </a:p>
        </p:txBody>
      </p:sp>
    </p:spTree>
    <p:extLst>
      <p:ext uri="{BB962C8B-B14F-4D97-AF65-F5344CB8AC3E}">
        <p14:creationId xmlns:p14="http://schemas.microsoft.com/office/powerpoint/2010/main" val="2864177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400"/>
            <a:ext cx="7983150" cy="1143000"/>
          </a:xfrm>
        </p:spPr>
        <p:txBody>
          <a:bodyPr>
            <a:noAutofit/>
          </a:bodyPr>
          <a:lstStyle/>
          <a:p>
            <a:r>
              <a:rPr lang="en-US" sz="4000" dirty="0" smtClean="0"/>
              <a:t>Fixed Costs Vs Variable Costs</a:t>
            </a:r>
            <a:endParaRPr lang="en-US" sz="4000" dirty="0"/>
          </a:p>
        </p:txBody>
      </p:sp>
    </p:spTree>
    <p:extLst>
      <p:ext uri="{BB962C8B-B14F-4D97-AF65-F5344CB8AC3E}">
        <p14:creationId xmlns:p14="http://schemas.microsoft.com/office/powerpoint/2010/main" val="3266405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676400"/>
            <a:ext cx="6858000" cy="830997"/>
          </a:xfrm>
          <a:prstGeom prst="rect">
            <a:avLst/>
          </a:prstGeom>
        </p:spPr>
        <p:txBody>
          <a:bodyPr wrap="square">
            <a:spAutoFit/>
          </a:bodyPr>
          <a:lstStyle/>
          <a:p>
            <a:r>
              <a:rPr lang="en-US" sz="2400" dirty="0"/>
              <a:t>All the costs faced by companies can be broken into two main categories:</a:t>
            </a:r>
            <a:endParaRPr lang="id-ID" sz="2400" dirty="0"/>
          </a:p>
        </p:txBody>
      </p:sp>
      <p:sp>
        <p:nvSpPr>
          <p:cNvPr id="6" name="TextBox 5"/>
          <p:cNvSpPr txBox="1"/>
          <p:nvPr/>
        </p:nvSpPr>
        <p:spPr>
          <a:xfrm>
            <a:off x="4495800" y="533400"/>
            <a:ext cx="3733800" cy="954107"/>
          </a:xfrm>
          <a:prstGeom prst="rect">
            <a:avLst/>
          </a:prstGeom>
          <a:noFill/>
        </p:spPr>
        <p:txBody>
          <a:bodyPr wrap="square" rtlCol="0">
            <a:spAutoFit/>
          </a:bodyPr>
          <a:lstStyle/>
          <a:p>
            <a:r>
              <a:rPr lang="en-US" sz="2800" b="1" dirty="0" smtClean="0"/>
              <a:t>Fixed Costs Vs Variable Costs</a:t>
            </a:r>
            <a:endParaRPr lang="id-ID" sz="2800" b="1" dirty="0">
              <a:latin typeface="Verdana" pitchFamily="34" charset="0"/>
              <a:ea typeface="Verdana" pitchFamily="34" charset="0"/>
              <a:cs typeface="Verdana" pitchFamily="34" charset="0"/>
            </a:endParaRPr>
          </a:p>
        </p:txBody>
      </p:sp>
      <p:graphicFrame>
        <p:nvGraphicFramePr>
          <p:cNvPr id="2" name="Diagram 1"/>
          <p:cNvGraphicFramePr/>
          <p:nvPr>
            <p:extLst>
              <p:ext uri="{D42A27DB-BD31-4B8C-83A1-F6EECF244321}">
                <p14:modId xmlns:p14="http://schemas.microsoft.com/office/powerpoint/2010/main" val="2166009187"/>
              </p:ext>
            </p:extLst>
          </p:nvPr>
        </p:nvGraphicFramePr>
        <p:xfrm>
          <a:off x="1905000" y="2565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216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5435</TotalTime>
  <Words>635</Words>
  <Application>Microsoft Office PowerPoint</Application>
  <PresentationFormat>On-screen Show (4:3)</PresentationFormat>
  <Paragraphs>83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ＭＳ Ｐゴシック</vt:lpstr>
      <vt:lpstr>Open Sans</vt:lpstr>
      <vt:lpstr>Arial</vt:lpstr>
      <vt:lpstr>Calibri</vt:lpstr>
      <vt:lpstr>Eras Demi ITC</vt:lpstr>
      <vt:lpstr>Verdana</vt:lpstr>
      <vt:lpstr>Template PPT 2015</vt:lpstr>
      <vt:lpstr>PowerPoint Presentation</vt:lpstr>
      <vt:lpstr>PowerPoint Presentation</vt:lpstr>
      <vt:lpstr>Overview</vt:lpstr>
      <vt:lpstr>PowerPoint Presentation</vt:lpstr>
      <vt:lpstr>PowerPoint Presentation</vt:lpstr>
      <vt:lpstr>PowerPoint Presentation</vt:lpstr>
      <vt:lpstr>PowerPoint Presentation</vt:lpstr>
      <vt:lpstr>Fixed Costs Vs Variable Costs</vt:lpstr>
      <vt:lpstr>PowerPoint Presentation</vt:lpstr>
      <vt:lpstr>PowerPoint Presentation</vt:lpstr>
      <vt:lpstr>Break Even Point</vt:lpstr>
      <vt:lpstr>PowerPoint Presentation</vt:lpstr>
      <vt:lpstr>PowerPoint Presentation</vt:lpstr>
      <vt:lpstr>PowerPoint Presentation</vt:lpstr>
      <vt:lpstr>Total Addressable Market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DESMAN HIDAYAT</cp:lastModifiedBy>
  <cp:revision>214</cp:revision>
  <dcterms:created xsi:type="dcterms:W3CDTF">2015-05-04T03:33:03Z</dcterms:created>
  <dcterms:modified xsi:type="dcterms:W3CDTF">2017-12-10T10:16:47Z</dcterms:modified>
</cp:coreProperties>
</file>