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0" r:id="rId4"/>
    <p:sldId id="311" r:id="rId5"/>
    <p:sldId id="313" r:id="rId6"/>
    <p:sldId id="306" r:id="rId7"/>
    <p:sldId id="316" r:id="rId8"/>
    <p:sldId id="309" r:id="rId9"/>
    <p:sldId id="314" r:id="rId10"/>
    <p:sldId id="315" r:id="rId11"/>
    <p:sldId id="310" r:id="rId12"/>
    <p:sldId id="312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286" r:id="rId21"/>
    <p:sldId id="258" r:id="rId2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57"/>
            <p14:sldId id="260"/>
            <p14:sldId id="311"/>
            <p14:sldId id="313"/>
            <p14:sldId id="306"/>
            <p14:sldId id="316"/>
            <p14:sldId id="309"/>
            <p14:sldId id="314"/>
            <p14:sldId id="315"/>
            <p14:sldId id="310"/>
            <p14:sldId id="312"/>
            <p14:sldId id="317"/>
            <p14:sldId id="318"/>
            <p14:sldId id="319"/>
            <p14:sldId id="320"/>
            <p14:sldId id="321"/>
            <p14:sldId id="322"/>
            <p14:sldId id="323"/>
            <p14:sldId id="286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008FD5"/>
    <a:srgbClr val="9AC248"/>
    <a:srgbClr val="FE8E2A"/>
    <a:srgbClr val="D77420"/>
    <a:srgbClr val="FF3300"/>
    <a:srgbClr val="3399FF"/>
    <a:srgbClr val="EB8F15"/>
    <a:srgbClr val="F7F7F7"/>
    <a:srgbClr val="558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24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99D7A5-133B-49D5-BF75-120B2380697A}" type="doc">
      <dgm:prSet loTypeId="urn:microsoft.com/office/officeart/2005/8/layout/vList2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4B72082-7B1B-47F8-B102-0775DF09B0C3}">
      <dgm:prSet phldrT="[Text]"/>
      <dgm:spPr/>
      <dgm:t>
        <a:bodyPr/>
        <a:lstStyle/>
        <a:p>
          <a:r>
            <a:rPr lang="en-US" dirty="0" smtClean="0"/>
            <a:t>Unbundling Business Model</a:t>
          </a:r>
          <a:endParaRPr lang="en-US" dirty="0"/>
        </a:p>
      </dgm:t>
    </dgm:pt>
    <dgm:pt modelId="{80660E7C-2631-4342-A9D1-71788800C6A3}" type="parTrans" cxnId="{F1852A5C-C36F-4DA5-A234-25922B9B0D23}">
      <dgm:prSet/>
      <dgm:spPr/>
      <dgm:t>
        <a:bodyPr/>
        <a:lstStyle/>
        <a:p>
          <a:endParaRPr lang="en-US"/>
        </a:p>
      </dgm:t>
    </dgm:pt>
    <dgm:pt modelId="{1D7CA666-23AB-4591-A0D2-9C03CF243CB8}" type="sibTrans" cxnId="{F1852A5C-C36F-4DA5-A234-25922B9B0D23}">
      <dgm:prSet/>
      <dgm:spPr/>
      <dgm:t>
        <a:bodyPr/>
        <a:lstStyle/>
        <a:p>
          <a:endParaRPr lang="en-US"/>
        </a:p>
      </dgm:t>
    </dgm:pt>
    <dgm:pt modelId="{60D231B6-C452-4587-8905-2A1099EE503F}">
      <dgm:prSet phldrT="[Text]"/>
      <dgm:spPr/>
      <dgm:t>
        <a:bodyPr/>
        <a:lstStyle/>
        <a:p>
          <a:r>
            <a:rPr lang="en-US" dirty="0" smtClean="0"/>
            <a:t>The Long Tail</a:t>
          </a:r>
          <a:endParaRPr lang="en-US" dirty="0"/>
        </a:p>
      </dgm:t>
    </dgm:pt>
    <dgm:pt modelId="{C4D61C61-BD84-4939-8405-6B1DF4A3BAE1}" type="parTrans" cxnId="{862A9A29-123F-4CA2-97A3-22F4FA2B7B5A}">
      <dgm:prSet/>
      <dgm:spPr/>
      <dgm:t>
        <a:bodyPr/>
        <a:lstStyle/>
        <a:p>
          <a:endParaRPr lang="en-US"/>
        </a:p>
      </dgm:t>
    </dgm:pt>
    <dgm:pt modelId="{C76D173D-0C84-40C6-BE5C-8E2E8E18E996}" type="sibTrans" cxnId="{862A9A29-123F-4CA2-97A3-22F4FA2B7B5A}">
      <dgm:prSet/>
      <dgm:spPr/>
      <dgm:t>
        <a:bodyPr/>
        <a:lstStyle/>
        <a:p>
          <a:endParaRPr lang="en-US"/>
        </a:p>
      </dgm:t>
    </dgm:pt>
    <dgm:pt modelId="{EF42319A-2FE6-4A42-AF0A-79DB8465DA6B}">
      <dgm:prSet phldrT="[Text]"/>
      <dgm:spPr/>
      <dgm:t>
        <a:bodyPr/>
        <a:lstStyle/>
        <a:p>
          <a:r>
            <a:rPr lang="en-US" dirty="0" smtClean="0"/>
            <a:t>Multi-sided Platforms</a:t>
          </a:r>
          <a:endParaRPr lang="en-US" dirty="0"/>
        </a:p>
      </dgm:t>
    </dgm:pt>
    <dgm:pt modelId="{AC0C1DAA-66C1-40E8-BEB2-1B4343A60469}" type="parTrans" cxnId="{834AB77C-8EC7-4A38-B0E4-C6B455D927EB}">
      <dgm:prSet/>
      <dgm:spPr/>
      <dgm:t>
        <a:bodyPr/>
        <a:lstStyle/>
        <a:p>
          <a:endParaRPr lang="en-US"/>
        </a:p>
      </dgm:t>
    </dgm:pt>
    <dgm:pt modelId="{A7AB5F58-E627-4B72-AD20-84F606103E50}" type="sibTrans" cxnId="{834AB77C-8EC7-4A38-B0E4-C6B455D927EB}">
      <dgm:prSet/>
      <dgm:spPr/>
      <dgm:t>
        <a:bodyPr/>
        <a:lstStyle/>
        <a:p>
          <a:endParaRPr lang="en-US"/>
        </a:p>
      </dgm:t>
    </dgm:pt>
    <dgm:pt modelId="{152710FD-5733-419F-AD04-CCBB05DDBFA0}">
      <dgm:prSet phldrT="[Text]"/>
      <dgm:spPr/>
      <dgm:t>
        <a:bodyPr/>
        <a:lstStyle/>
        <a:p>
          <a:r>
            <a:rPr lang="en-US" dirty="0" smtClean="0"/>
            <a:t>FREE as a Business Model</a:t>
          </a:r>
          <a:endParaRPr lang="en-US" dirty="0"/>
        </a:p>
      </dgm:t>
    </dgm:pt>
    <dgm:pt modelId="{F7210AF3-BD97-42DD-8276-FA7A25240EB2}" type="parTrans" cxnId="{310B0039-6168-45D4-9099-548165EF1020}">
      <dgm:prSet/>
      <dgm:spPr/>
      <dgm:t>
        <a:bodyPr/>
        <a:lstStyle/>
        <a:p>
          <a:endParaRPr lang="en-US"/>
        </a:p>
      </dgm:t>
    </dgm:pt>
    <dgm:pt modelId="{444498A4-D0FA-4A40-8820-D7917A239168}" type="sibTrans" cxnId="{310B0039-6168-45D4-9099-548165EF1020}">
      <dgm:prSet/>
      <dgm:spPr/>
      <dgm:t>
        <a:bodyPr/>
        <a:lstStyle/>
        <a:p>
          <a:endParaRPr lang="en-US"/>
        </a:p>
      </dgm:t>
    </dgm:pt>
    <dgm:pt modelId="{47578FBA-2B03-4A6C-8472-49FA7722BF8F}">
      <dgm:prSet phldrT="[Text]"/>
      <dgm:spPr/>
      <dgm:t>
        <a:bodyPr/>
        <a:lstStyle/>
        <a:p>
          <a:r>
            <a:rPr lang="en-US" dirty="0" smtClean="0"/>
            <a:t>Open Business Models</a:t>
          </a:r>
          <a:endParaRPr lang="en-US" dirty="0"/>
        </a:p>
      </dgm:t>
    </dgm:pt>
    <dgm:pt modelId="{543D8069-EBDA-4066-BDC9-31D71304A777}" type="parTrans" cxnId="{5ABF43A9-50AF-4D3D-A4B0-FD50F4691D44}">
      <dgm:prSet/>
      <dgm:spPr/>
      <dgm:t>
        <a:bodyPr/>
        <a:lstStyle/>
        <a:p>
          <a:endParaRPr lang="en-US"/>
        </a:p>
      </dgm:t>
    </dgm:pt>
    <dgm:pt modelId="{B4FD985F-A0E3-4A38-81B7-D32D2AE56E72}" type="sibTrans" cxnId="{5ABF43A9-50AF-4D3D-A4B0-FD50F4691D44}">
      <dgm:prSet/>
      <dgm:spPr/>
      <dgm:t>
        <a:bodyPr/>
        <a:lstStyle/>
        <a:p>
          <a:endParaRPr lang="en-US"/>
        </a:p>
      </dgm:t>
    </dgm:pt>
    <dgm:pt modelId="{7A1A5F83-AA5D-4675-8ED8-D41F0CD724A3}" type="pres">
      <dgm:prSet presAssocID="{4199D7A5-133B-49D5-BF75-120B2380697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7B21006-083F-4B6E-A524-CFBFFF7E489E}" type="pres">
      <dgm:prSet presAssocID="{34B72082-7B1B-47F8-B102-0775DF09B0C3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B98B27-4366-43F3-A5F5-34649362A1CF}" type="pres">
      <dgm:prSet presAssocID="{1D7CA666-23AB-4591-A0D2-9C03CF243CB8}" presName="spacer" presStyleCnt="0"/>
      <dgm:spPr/>
    </dgm:pt>
    <dgm:pt modelId="{3135A733-BBB3-492B-9A5A-21968F5CE135}" type="pres">
      <dgm:prSet presAssocID="{60D231B6-C452-4587-8905-2A1099EE503F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D4BCEF-70F3-429F-B025-FB8DE548A5E1}" type="pres">
      <dgm:prSet presAssocID="{C76D173D-0C84-40C6-BE5C-8E2E8E18E996}" presName="spacer" presStyleCnt="0"/>
      <dgm:spPr/>
    </dgm:pt>
    <dgm:pt modelId="{4027F65B-0074-434D-ADBF-BAD34D277F4F}" type="pres">
      <dgm:prSet presAssocID="{EF42319A-2FE6-4A42-AF0A-79DB8465DA6B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56E0BD-64D4-40D3-AC59-AC6E34A8FDD6}" type="pres">
      <dgm:prSet presAssocID="{A7AB5F58-E627-4B72-AD20-84F606103E50}" presName="spacer" presStyleCnt="0"/>
      <dgm:spPr/>
    </dgm:pt>
    <dgm:pt modelId="{002F6703-394E-436F-B3A3-562CC1EF2002}" type="pres">
      <dgm:prSet presAssocID="{152710FD-5733-419F-AD04-CCBB05DDBFA0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2320BC-25A5-4FD3-BD90-E441EFEBF325}" type="pres">
      <dgm:prSet presAssocID="{444498A4-D0FA-4A40-8820-D7917A239168}" presName="spacer" presStyleCnt="0"/>
      <dgm:spPr/>
    </dgm:pt>
    <dgm:pt modelId="{FD377786-DCD2-4EE0-87D9-5239F04954A6}" type="pres">
      <dgm:prSet presAssocID="{47578FBA-2B03-4A6C-8472-49FA7722BF8F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84A07C-E161-4956-A427-0B61C96BCC8D}" type="presOf" srcId="{47578FBA-2B03-4A6C-8472-49FA7722BF8F}" destId="{FD377786-DCD2-4EE0-87D9-5239F04954A6}" srcOrd="0" destOrd="0" presId="urn:microsoft.com/office/officeart/2005/8/layout/vList2"/>
    <dgm:cxn modelId="{CFF510FB-C0CB-41BC-A4F2-B60307B264AA}" type="presOf" srcId="{4199D7A5-133B-49D5-BF75-120B2380697A}" destId="{7A1A5F83-AA5D-4675-8ED8-D41F0CD724A3}" srcOrd="0" destOrd="0" presId="urn:microsoft.com/office/officeart/2005/8/layout/vList2"/>
    <dgm:cxn modelId="{847032B1-8F3E-4DC4-87B1-A55C3ABC55DB}" type="presOf" srcId="{34B72082-7B1B-47F8-B102-0775DF09B0C3}" destId="{07B21006-083F-4B6E-A524-CFBFFF7E489E}" srcOrd="0" destOrd="0" presId="urn:microsoft.com/office/officeart/2005/8/layout/vList2"/>
    <dgm:cxn modelId="{EE76FE95-933D-4AFC-9AF7-CDE8814BF27C}" type="presOf" srcId="{60D231B6-C452-4587-8905-2A1099EE503F}" destId="{3135A733-BBB3-492B-9A5A-21968F5CE135}" srcOrd="0" destOrd="0" presId="urn:microsoft.com/office/officeart/2005/8/layout/vList2"/>
    <dgm:cxn modelId="{834AB77C-8EC7-4A38-B0E4-C6B455D927EB}" srcId="{4199D7A5-133B-49D5-BF75-120B2380697A}" destId="{EF42319A-2FE6-4A42-AF0A-79DB8465DA6B}" srcOrd="2" destOrd="0" parTransId="{AC0C1DAA-66C1-40E8-BEB2-1B4343A60469}" sibTransId="{A7AB5F58-E627-4B72-AD20-84F606103E50}"/>
    <dgm:cxn modelId="{862A9A29-123F-4CA2-97A3-22F4FA2B7B5A}" srcId="{4199D7A5-133B-49D5-BF75-120B2380697A}" destId="{60D231B6-C452-4587-8905-2A1099EE503F}" srcOrd="1" destOrd="0" parTransId="{C4D61C61-BD84-4939-8405-6B1DF4A3BAE1}" sibTransId="{C76D173D-0C84-40C6-BE5C-8E2E8E18E996}"/>
    <dgm:cxn modelId="{D7156FC6-74F9-46D8-9C9A-E3E0B77FEE64}" type="presOf" srcId="{EF42319A-2FE6-4A42-AF0A-79DB8465DA6B}" destId="{4027F65B-0074-434D-ADBF-BAD34D277F4F}" srcOrd="0" destOrd="0" presId="urn:microsoft.com/office/officeart/2005/8/layout/vList2"/>
    <dgm:cxn modelId="{5ABF43A9-50AF-4D3D-A4B0-FD50F4691D44}" srcId="{4199D7A5-133B-49D5-BF75-120B2380697A}" destId="{47578FBA-2B03-4A6C-8472-49FA7722BF8F}" srcOrd="4" destOrd="0" parTransId="{543D8069-EBDA-4066-BDC9-31D71304A777}" sibTransId="{B4FD985F-A0E3-4A38-81B7-D32D2AE56E72}"/>
    <dgm:cxn modelId="{310B0039-6168-45D4-9099-548165EF1020}" srcId="{4199D7A5-133B-49D5-BF75-120B2380697A}" destId="{152710FD-5733-419F-AD04-CCBB05DDBFA0}" srcOrd="3" destOrd="0" parTransId="{F7210AF3-BD97-42DD-8276-FA7A25240EB2}" sibTransId="{444498A4-D0FA-4A40-8820-D7917A239168}"/>
    <dgm:cxn modelId="{772131F7-FD4E-41CA-B0AD-0158A793D5AE}" type="presOf" srcId="{152710FD-5733-419F-AD04-CCBB05DDBFA0}" destId="{002F6703-394E-436F-B3A3-562CC1EF2002}" srcOrd="0" destOrd="0" presId="urn:microsoft.com/office/officeart/2005/8/layout/vList2"/>
    <dgm:cxn modelId="{F1852A5C-C36F-4DA5-A234-25922B9B0D23}" srcId="{4199D7A5-133B-49D5-BF75-120B2380697A}" destId="{34B72082-7B1B-47F8-B102-0775DF09B0C3}" srcOrd="0" destOrd="0" parTransId="{80660E7C-2631-4342-A9D1-71788800C6A3}" sibTransId="{1D7CA666-23AB-4591-A0D2-9C03CF243CB8}"/>
    <dgm:cxn modelId="{084312AB-D587-4DDF-A78A-0552217876F5}" type="presParOf" srcId="{7A1A5F83-AA5D-4675-8ED8-D41F0CD724A3}" destId="{07B21006-083F-4B6E-A524-CFBFFF7E489E}" srcOrd="0" destOrd="0" presId="urn:microsoft.com/office/officeart/2005/8/layout/vList2"/>
    <dgm:cxn modelId="{C921A1ED-72A4-4EAB-9FC4-0B8D0CC6769E}" type="presParOf" srcId="{7A1A5F83-AA5D-4675-8ED8-D41F0CD724A3}" destId="{3BB98B27-4366-43F3-A5F5-34649362A1CF}" srcOrd="1" destOrd="0" presId="urn:microsoft.com/office/officeart/2005/8/layout/vList2"/>
    <dgm:cxn modelId="{69D90270-B8D2-4C6C-8526-62B64F893990}" type="presParOf" srcId="{7A1A5F83-AA5D-4675-8ED8-D41F0CD724A3}" destId="{3135A733-BBB3-492B-9A5A-21968F5CE135}" srcOrd="2" destOrd="0" presId="urn:microsoft.com/office/officeart/2005/8/layout/vList2"/>
    <dgm:cxn modelId="{7CA64B2C-63D5-4296-8334-313A71A91FBB}" type="presParOf" srcId="{7A1A5F83-AA5D-4675-8ED8-D41F0CD724A3}" destId="{8DD4BCEF-70F3-429F-B025-FB8DE548A5E1}" srcOrd="3" destOrd="0" presId="urn:microsoft.com/office/officeart/2005/8/layout/vList2"/>
    <dgm:cxn modelId="{78C650A5-4592-45EE-BD96-C60DA8FA4124}" type="presParOf" srcId="{7A1A5F83-AA5D-4675-8ED8-D41F0CD724A3}" destId="{4027F65B-0074-434D-ADBF-BAD34D277F4F}" srcOrd="4" destOrd="0" presId="urn:microsoft.com/office/officeart/2005/8/layout/vList2"/>
    <dgm:cxn modelId="{A7346B7C-4EF8-4209-97ED-842B343CDE04}" type="presParOf" srcId="{7A1A5F83-AA5D-4675-8ED8-D41F0CD724A3}" destId="{2456E0BD-64D4-40D3-AC59-AC6E34A8FDD6}" srcOrd="5" destOrd="0" presId="urn:microsoft.com/office/officeart/2005/8/layout/vList2"/>
    <dgm:cxn modelId="{6040E14A-BD4F-4CF4-AE02-E9BF61D9AF47}" type="presParOf" srcId="{7A1A5F83-AA5D-4675-8ED8-D41F0CD724A3}" destId="{002F6703-394E-436F-B3A3-562CC1EF2002}" srcOrd="6" destOrd="0" presId="urn:microsoft.com/office/officeart/2005/8/layout/vList2"/>
    <dgm:cxn modelId="{57C8CDF7-25F0-4561-B960-CF479DCC9A07}" type="presParOf" srcId="{7A1A5F83-AA5D-4675-8ED8-D41F0CD724A3}" destId="{282320BC-25A5-4FD3-BD90-E441EFEBF325}" srcOrd="7" destOrd="0" presId="urn:microsoft.com/office/officeart/2005/8/layout/vList2"/>
    <dgm:cxn modelId="{3A73E3C1-45D0-4E6A-994E-63DE7F3EF176}" type="presParOf" srcId="{7A1A5F83-AA5D-4675-8ED8-D41F0CD724A3}" destId="{FD377786-DCD2-4EE0-87D9-5239F04954A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B21006-083F-4B6E-A524-CFBFFF7E489E}">
      <dsp:nvSpPr>
        <dsp:cNvPr id="0" name=""/>
        <dsp:cNvSpPr/>
      </dsp:nvSpPr>
      <dsp:spPr>
        <a:xfrm>
          <a:off x="0" y="60325"/>
          <a:ext cx="6096000" cy="71954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Unbundling Business Model</a:t>
          </a:r>
          <a:endParaRPr lang="en-US" sz="3000" kern="1200" dirty="0"/>
        </a:p>
      </dsp:txBody>
      <dsp:txXfrm>
        <a:off x="35125" y="95450"/>
        <a:ext cx="6025750" cy="649299"/>
      </dsp:txXfrm>
    </dsp:sp>
    <dsp:sp modelId="{3135A733-BBB3-492B-9A5A-21968F5CE135}">
      <dsp:nvSpPr>
        <dsp:cNvPr id="0" name=""/>
        <dsp:cNvSpPr/>
      </dsp:nvSpPr>
      <dsp:spPr>
        <a:xfrm>
          <a:off x="0" y="866274"/>
          <a:ext cx="6096000" cy="71954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The Long Tail</a:t>
          </a:r>
          <a:endParaRPr lang="en-US" sz="3000" kern="1200" dirty="0"/>
        </a:p>
      </dsp:txBody>
      <dsp:txXfrm>
        <a:off x="35125" y="901399"/>
        <a:ext cx="6025750" cy="649299"/>
      </dsp:txXfrm>
    </dsp:sp>
    <dsp:sp modelId="{4027F65B-0074-434D-ADBF-BAD34D277F4F}">
      <dsp:nvSpPr>
        <dsp:cNvPr id="0" name=""/>
        <dsp:cNvSpPr/>
      </dsp:nvSpPr>
      <dsp:spPr>
        <a:xfrm>
          <a:off x="0" y="1672224"/>
          <a:ext cx="6096000" cy="71954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Multi-sided Platforms</a:t>
          </a:r>
          <a:endParaRPr lang="en-US" sz="3000" kern="1200" dirty="0"/>
        </a:p>
      </dsp:txBody>
      <dsp:txXfrm>
        <a:off x="35125" y="1707349"/>
        <a:ext cx="6025750" cy="649299"/>
      </dsp:txXfrm>
    </dsp:sp>
    <dsp:sp modelId="{002F6703-394E-436F-B3A3-562CC1EF2002}">
      <dsp:nvSpPr>
        <dsp:cNvPr id="0" name=""/>
        <dsp:cNvSpPr/>
      </dsp:nvSpPr>
      <dsp:spPr>
        <a:xfrm>
          <a:off x="0" y="2478175"/>
          <a:ext cx="6096000" cy="71954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FREE as a Business Model</a:t>
          </a:r>
          <a:endParaRPr lang="en-US" sz="3000" kern="1200" dirty="0"/>
        </a:p>
      </dsp:txBody>
      <dsp:txXfrm>
        <a:off x="35125" y="2513300"/>
        <a:ext cx="6025750" cy="649299"/>
      </dsp:txXfrm>
    </dsp:sp>
    <dsp:sp modelId="{FD377786-DCD2-4EE0-87D9-5239F04954A6}">
      <dsp:nvSpPr>
        <dsp:cNvPr id="0" name=""/>
        <dsp:cNvSpPr/>
      </dsp:nvSpPr>
      <dsp:spPr>
        <a:xfrm>
          <a:off x="0" y="3284125"/>
          <a:ext cx="6096000" cy="71954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Open Business Models</a:t>
          </a:r>
          <a:endParaRPr lang="en-US" sz="3000" kern="1200" dirty="0"/>
        </a:p>
      </dsp:txBody>
      <dsp:txXfrm>
        <a:off x="35125" y="3319250"/>
        <a:ext cx="6025750" cy="649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347AD-4C68-40F0-A7FE-7B388326E828}" type="datetimeFigureOut">
              <a:rPr lang="id-ID" smtClean="0"/>
              <a:t>05/12/2017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3A927-6C38-4632-942C-2C21A01C7D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93954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05/12/2017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05/12/2017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smtClean="0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05/12/2017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05/12/2017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05/12/2017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05/12/2017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05/12/2017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youtu.be/XycYaYxD6FI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045794" y="3436928"/>
            <a:ext cx="184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id-ID" sz="32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11990" y="3572297"/>
            <a:ext cx="1907596" cy="1042375"/>
            <a:chOff x="3804379" y="5085184"/>
            <a:chExt cx="1907596" cy="1042375"/>
          </a:xfrm>
        </p:grpSpPr>
        <p:sp>
          <p:nvSpPr>
            <p:cNvPr id="12" name="TextBox 11"/>
            <p:cNvSpPr txBox="1"/>
            <p:nvPr/>
          </p:nvSpPr>
          <p:spPr>
            <a:xfrm>
              <a:off x="5527245" y="5085184"/>
              <a:ext cx="1847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id-ID" sz="3200" dirty="0">
                <a:latin typeface="Eras Demi ITC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04379" y="5542784"/>
              <a:ext cx="1847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d-ID" sz="3200" dirty="0">
                <a:latin typeface="Eras Demi ITC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05000" y="2407146"/>
            <a:ext cx="66897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Z1146 - ENTREPRENEURSHIP II</a:t>
            </a:r>
          </a:p>
          <a:p>
            <a:pPr algn="r"/>
            <a:r>
              <a:rPr lang="en-US" sz="2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SESSION X</a:t>
            </a:r>
          </a:p>
          <a:p>
            <a:pPr algn="r"/>
            <a:endParaRPr lang="en-US" sz="24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r"/>
            <a:endParaRPr lang="en-US" sz="24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r"/>
            <a:r>
              <a:rPr lang="en-US" sz="36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BUSINESS MODEL PATTERNS</a:t>
            </a:r>
          </a:p>
          <a:p>
            <a:pPr algn="r"/>
            <a:endParaRPr lang="id-ID" sz="24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2177" r="28920" b="5950"/>
          <a:stretch/>
        </p:blipFill>
        <p:spPr>
          <a:xfrm>
            <a:off x="990600" y="1600200"/>
            <a:ext cx="7772400" cy="4953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95800" y="533400"/>
            <a:ext cx="373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Unbundling the Mobile Telco</a:t>
            </a:r>
            <a:endParaRPr lang="id-ID" sz="2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45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495800" y="533400"/>
            <a:ext cx="373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Unbundling the Mobile Telco</a:t>
            </a:r>
            <a:endParaRPr lang="id-ID" sz="2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485" y="1676400"/>
            <a:ext cx="5486400" cy="489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1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95800" y="772180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The Long Tail</a:t>
            </a:r>
            <a:endParaRPr lang="id-ID" sz="2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1981200"/>
            <a:ext cx="7086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L</a:t>
            </a:r>
            <a:r>
              <a:rPr lang="en-US" sz="2400" i="1" dirty="0" smtClean="0"/>
              <a:t>ong </a:t>
            </a:r>
            <a:r>
              <a:rPr lang="en-US" sz="2400" i="1" dirty="0"/>
              <a:t>tail business models </a:t>
            </a:r>
            <a:r>
              <a:rPr lang="en-US" sz="2400" dirty="0"/>
              <a:t>are about selling </a:t>
            </a:r>
            <a:r>
              <a:rPr lang="en-US" sz="2400" dirty="0" smtClean="0"/>
              <a:t>less of </a:t>
            </a:r>
            <a:r>
              <a:rPr lang="en-US" sz="2400" dirty="0"/>
              <a:t>more: They focus on </a:t>
            </a:r>
            <a:r>
              <a:rPr lang="en-US" sz="2400" dirty="0" smtClean="0"/>
              <a:t>offering </a:t>
            </a:r>
            <a:r>
              <a:rPr lang="en-US" sz="2400" dirty="0"/>
              <a:t>a large </a:t>
            </a:r>
            <a:r>
              <a:rPr lang="en-US" sz="2400" dirty="0" smtClean="0"/>
              <a:t>number of </a:t>
            </a:r>
            <a:r>
              <a:rPr lang="en-US" sz="2400" dirty="0"/>
              <a:t>niche products, each of which sells </a:t>
            </a:r>
            <a:r>
              <a:rPr lang="en-US" sz="2400" dirty="0" smtClean="0"/>
              <a:t>relatively infrequently</a:t>
            </a:r>
            <a:r>
              <a:rPr lang="en-US" sz="24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Aggregate </a:t>
            </a:r>
            <a:r>
              <a:rPr lang="en-US" sz="2400" dirty="0"/>
              <a:t>sales of niche </a:t>
            </a:r>
            <a:r>
              <a:rPr lang="en-US" sz="2400" dirty="0" smtClean="0"/>
              <a:t>items can </a:t>
            </a:r>
            <a:r>
              <a:rPr lang="en-US" sz="2400" dirty="0"/>
              <a:t>be as lucrative as the traditional </a:t>
            </a:r>
            <a:r>
              <a:rPr lang="en-US" sz="2400" dirty="0" smtClean="0"/>
              <a:t>model whereby </a:t>
            </a:r>
            <a:r>
              <a:rPr lang="en-US" sz="2400" dirty="0"/>
              <a:t>a small number </a:t>
            </a:r>
            <a:r>
              <a:rPr lang="en-US" sz="2400" dirty="0" smtClean="0"/>
              <a:t>of bestsellers account for </a:t>
            </a:r>
            <a:r>
              <a:rPr lang="en-US" sz="2400" dirty="0"/>
              <a:t>most </a:t>
            </a:r>
            <a:r>
              <a:rPr lang="en-US" sz="2400" dirty="0" smtClean="0"/>
              <a:t>revenues.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Long </a:t>
            </a:r>
            <a:r>
              <a:rPr lang="en-US" sz="2400" dirty="0"/>
              <a:t>Tail business </a:t>
            </a:r>
            <a:r>
              <a:rPr lang="en-US" sz="2400" dirty="0" smtClean="0"/>
              <a:t>models require </a:t>
            </a:r>
            <a:r>
              <a:rPr lang="en-US" sz="2400" dirty="0"/>
              <a:t>low inventory costs and strong </a:t>
            </a:r>
            <a:r>
              <a:rPr lang="en-US" sz="2400" dirty="0" smtClean="0"/>
              <a:t>platforms to </a:t>
            </a:r>
            <a:r>
              <a:rPr lang="en-US" sz="2400" dirty="0"/>
              <a:t>make niche content readily </a:t>
            </a:r>
            <a:r>
              <a:rPr lang="en-US" sz="2400" dirty="0" smtClean="0"/>
              <a:t>available to </a:t>
            </a:r>
            <a:r>
              <a:rPr lang="en-US" sz="2400" dirty="0"/>
              <a:t>interested buyers.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9223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95800" y="772180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The Long Tail</a:t>
            </a:r>
            <a:endParaRPr lang="id-ID" sz="2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76400"/>
            <a:ext cx="7315200" cy="474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7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95800" y="77218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Multi-sided Platforms</a:t>
            </a:r>
            <a:endParaRPr lang="id-ID" sz="2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1981200"/>
            <a:ext cx="7086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M</a:t>
            </a:r>
            <a:r>
              <a:rPr lang="en-US" sz="2400" i="1" dirty="0" smtClean="0"/>
              <a:t>ulti-sided </a:t>
            </a:r>
            <a:r>
              <a:rPr lang="en-US" sz="2400" i="1" dirty="0"/>
              <a:t>platforms </a:t>
            </a:r>
            <a:r>
              <a:rPr lang="en-US" sz="2400" dirty="0"/>
              <a:t>bring together two </a:t>
            </a:r>
            <a:r>
              <a:rPr lang="en-US" sz="2400" dirty="0" smtClean="0"/>
              <a:t>or more </a:t>
            </a:r>
            <a:r>
              <a:rPr lang="en-US" sz="2400" dirty="0"/>
              <a:t>distinct but interdependent groups </a:t>
            </a:r>
            <a:r>
              <a:rPr lang="en-US" sz="2400" dirty="0" smtClean="0"/>
              <a:t>of customers.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Such </a:t>
            </a:r>
            <a:r>
              <a:rPr lang="en-US" sz="2400" dirty="0"/>
              <a:t>platforms are of value </a:t>
            </a:r>
            <a:r>
              <a:rPr lang="en-US" sz="2400" dirty="0" smtClean="0"/>
              <a:t>to one </a:t>
            </a:r>
            <a:r>
              <a:rPr lang="en-US" sz="2400" dirty="0"/>
              <a:t>group of customers </a:t>
            </a:r>
            <a:r>
              <a:rPr lang="en-US" sz="2400" i="1" dirty="0"/>
              <a:t>only </a:t>
            </a:r>
            <a:r>
              <a:rPr lang="en-US" sz="2400" dirty="0"/>
              <a:t>if the other </a:t>
            </a:r>
            <a:r>
              <a:rPr lang="en-US" sz="2400" dirty="0" smtClean="0"/>
              <a:t>groups of </a:t>
            </a:r>
            <a:r>
              <a:rPr lang="en-US" sz="2400" dirty="0"/>
              <a:t>customers are also </a:t>
            </a:r>
            <a:r>
              <a:rPr lang="en-US" sz="2400" dirty="0" smtClean="0"/>
              <a:t>present.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platform creates </a:t>
            </a:r>
            <a:r>
              <a:rPr lang="en-US" sz="2400" dirty="0"/>
              <a:t>value by </a:t>
            </a:r>
            <a:r>
              <a:rPr lang="en-US" sz="2400" i="1" dirty="0"/>
              <a:t>facilitating interactions </a:t>
            </a:r>
            <a:r>
              <a:rPr lang="en-US" sz="2400" dirty="0" smtClean="0"/>
              <a:t>between the different groups.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dirty="0"/>
              <a:t>multi-sided </a:t>
            </a:r>
            <a:r>
              <a:rPr lang="en-US" sz="2400" dirty="0" smtClean="0"/>
              <a:t>platform grows </a:t>
            </a:r>
            <a:r>
              <a:rPr lang="en-US" sz="2400" dirty="0"/>
              <a:t>in value to the extent that it </a:t>
            </a:r>
            <a:r>
              <a:rPr lang="en-US" sz="2400" dirty="0" smtClean="0"/>
              <a:t>attracts more </a:t>
            </a:r>
            <a:r>
              <a:rPr lang="en-US" sz="2400" dirty="0"/>
              <a:t>users, a phenomenon known as </a:t>
            </a:r>
            <a:r>
              <a:rPr lang="en-US" sz="2400" dirty="0" smtClean="0"/>
              <a:t>the </a:t>
            </a:r>
            <a:r>
              <a:rPr lang="en-US" sz="2400" i="1" dirty="0" smtClean="0"/>
              <a:t>network effect</a:t>
            </a:r>
            <a:r>
              <a:rPr lang="en-US" sz="2400" i="1" dirty="0"/>
              <a:t>.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9851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600200"/>
            <a:ext cx="7772400" cy="4713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4495800" y="533400"/>
            <a:ext cx="373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Google Multisided Platform</a:t>
            </a:r>
            <a:endParaRPr lang="id-ID" sz="2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52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0" y="1981200"/>
            <a:ext cx="7086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the </a:t>
            </a:r>
            <a:r>
              <a:rPr lang="en-US" sz="2400" i="1" dirty="0"/>
              <a:t>free </a:t>
            </a:r>
            <a:r>
              <a:rPr lang="en-US" sz="2400" dirty="0"/>
              <a:t>business model </a:t>
            </a:r>
            <a:r>
              <a:rPr lang="en-US" sz="2400" i="1" dirty="0"/>
              <a:t>at </a:t>
            </a:r>
            <a:r>
              <a:rPr lang="en-US" sz="2400" i="1" dirty="0" smtClean="0"/>
              <a:t>least one </a:t>
            </a:r>
            <a:r>
              <a:rPr lang="en-US" sz="2400" dirty="0"/>
              <a:t>substantial Customer Segment is able </a:t>
            </a:r>
            <a:r>
              <a:rPr lang="en-US" sz="2400" dirty="0" smtClean="0"/>
              <a:t>to </a:t>
            </a:r>
            <a:r>
              <a:rPr lang="en-US" sz="2400" i="1" dirty="0" smtClean="0"/>
              <a:t>continuously </a:t>
            </a:r>
            <a:r>
              <a:rPr lang="en-US" sz="2400" i="1" dirty="0"/>
              <a:t>benefit </a:t>
            </a:r>
            <a:r>
              <a:rPr lang="en-US" sz="2400" dirty="0"/>
              <a:t>from a </a:t>
            </a:r>
            <a:r>
              <a:rPr lang="en-US" sz="2400" dirty="0" smtClean="0"/>
              <a:t>free-of-charge offer</a:t>
            </a:r>
            <a:r>
              <a:rPr lang="en-US" sz="24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smtClean="0"/>
              <a:t>Different </a:t>
            </a:r>
            <a:r>
              <a:rPr lang="en-US" sz="2400" i="1" dirty="0"/>
              <a:t>patterns </a:t>
            </a:r>
            <a:r>
              <a:rPr lang="en-US" sz="2400" dirty="0"/>
              <a:t>make the free </a:t>
            </a:r>
            <a:r>
              <a:rPr lang="en-US" sz="2400" dirty="0" smtClean="0"/>
              <a:t>offer possible</a:t>
            </a:r>
            <a:r>
              <a:rPr lang="en-US" sz="24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Non-paying </a:t>
            </a:r>
            <a:r>
              <a:rPr lang="en-US" sz="2400" dirty="0"/>
              <a:t>customers are </a:t>
            </a:r>
            <a:r>
              <a:rPr lang="en-US" sz="2400" dirty="0" smtClean="0"/>
              <a:t>financed by </a:t>
            </a:r>
            <a:r>
              <a:rPr lang="en-US" sz="2400" dirty="0"/>
              <a:t>another part of the business model or </a:t>
            </a:r>
            <a:r>
              <a:rPr lang="en-US" sz="2400" dirty="0" smtClean="0"/>
              <a:t>by another </a:t>
            </a:r>
            <a:r>
              <a:rPr lang="en-US" sz="2400" dirty="0"/>
              <a:t>Customer Segment.</a:t>
            </a:r>
            <a:endParaRPr lang="en-US" sz="240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95800" y="533400"/>
            <a:ext cx="373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FREE as a Business Model</a:t>
            </a:r>
            <a:endParaRPr lang="id-ID" sz="2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18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495800" y="533400"/>
            <a:ext cx="373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Skype’s Free Business Model</a:t>
            </a:r>
            <a:endParaRPr lang="id-ID" sz="2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1905000"/>
            <a:ext cx="68770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06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95800" y="772180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Open Business Model</a:t>
            </a:r>
            <a:endParaRPr lang="id-ID" sz="2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1981200"/>
            <a:ext cx="7086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O</a:t>
            </a:r>
            <a:r>
              <a:rPr lang="en-US" sz="2400" i="1" dirty="0" smtClean="0"/>
              <a:t>pen </a:t>
            </a:r>
            <a:r>
              <a:rPr lang="en-US" sz="2400" i="1" dirty="0"/>
              <a:t>business models </a:t>
            </a:r>
            <a:r>
              <a:rPr lang="en-US" sz="2400" dirty="0"/>
              <a:t>can be used by </a:t>
            </a:r>
            <a:r>
              <a:rPr lang="en-US" sz="2400" dirty="0" smtClean="0"/>
              <a:t>companies to </a:t>
            </a:r>
            <a:r>
              <a:rPr lang="en-US" sz="2400" dirty="0"/>
              <a:t>create and capture value by </a:t>
            </a:r>
            <a:r>
              <a:rPr lang="en-US" sz="2400" dirty="0" smtClean="0"/>
              <a:t>systematically </a:t>
            </a:r>
            <a:r>
              <a:rPr lang="en-US" sz="2400" i="1" dirty="0" smtClean="0"/>
              <a:t>collaborating </a:t>
            </a:r>
            <a:r>
              <a:rPr lang="en-US" sz="2400" i="1" dirty="0"/>
              <a:t>with outside </a:t>
            </a:r>
            <a:r>
              <a:rPr lang="en-US" sz="2400" i="1" dirty="0" smtClean="0"/>
              <a:t>partners.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This</a:t>
            </a:r>
            <a:r>
              <a:rPr lang="en-US" sz="2400" dirty="0"/>
              <a:t> </a:t>
            </a:r>
            <a:r>
              <a:rPr lang="en-US" sz="2400" dirty="0" smtClean="0"/>
              <a:t>may </a:t>
            </a:r>
            <a:r>
              <a:rPr lang="en-US" sz="2400" dirty="0"/>
              <a:t>happen from the </a:t>
            </a:r>
            <a:r>
              <a:rPr lang="en-US" sz="2400" i="1" dirty="0"/>
              <a:t>“outside-in” </a:t>
            </a:r>
            <a:r>
              <a:rPr lang="en-US" sz="2400" dirty="0"/>
              <a:t>by </a:t>
            </a:r>
            <a:r>
              <a:rPr lang="en-US" sz="2400" dirty="0" smtClean="0"/>
              <a:t>exploiting external </a:t>
            </a:r>
            <a:r>
              <a:rPr lang="en-US" sz="2400" dirty="0"/>
              <a:t>ideas within the firm, or from </a:t>
            </a:r>
            <a:r>
              <a:rPr lang="en-US" sz="2400" dirty="0" smtClean="0"/>
              <a:t>the </a:t>
            </a:r>
            <a:r>
              <a:rPr lang="en-US" sz="2400" i="1" dirty="0" smtClean="0"/>
              <a:t>“inside-out” </a:t>
            </a:r>
            <a:r>
              <a:rPr lang="en-US" sz="2400" dirty="0" smtClean="0"/>
              <a:t>by </a:t>
            </a:r>
            <a:r>
              <a:rPr lang="en-US" sz="2400" dirty="0"/>
              <a:t>providing external parties </a:t>
            </a:r>
            <a:r>
              <a:rPr lang="en-US" sz="2400" dirty="0" smtClean="0"/>
              <a:t>with ideas </a:t>
            </a:r>
            <a:r>
              <a:rPr lang="en-US" sz="2400" dirty="0"/>
              <a:t>or assets lying idle within the firm.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59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600200"/>
            <a:ext cx="7696200" cy="4644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495800" y="533400"/>
            <a:ext cx="373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Innocentive</a:t>
            </a:r>
            <a:r>
              <a:rPr lang="en-US" sz="2800" b="1" dirty="0"/>
              <a:t> Open Business Model</a:t>
            </a:r>
            <a:endParaRPr lang="id-ID" sz="2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11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96949" y="762000"/>
            <a:ext cx="3110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>
                <a:latin typeface="+mj-lt"/>
                <a:ea typeface="Verdana" pitchFamily="34" charset="0"/>
                <a:cs typeface="Verdana" pitchFamily="34" charset="0"/>
              </a:rPr>
              <a:t>Learning Objectives</a:t>
            </a:r>
            <a:endParaRPr lang="id-ID" sz="2800" b="1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1981200"/>
            <a:ext cx="685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LO 1 :</a:t>
            </a:r>
            <a:r>
              <a:rPr lang="en-US" sz="2400" dirty="0"/>
              <a:t> Creating an innovative business model 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95800" y="772180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Case</a:t>
            </a:r>
            <a:endParaRPr lang="id-ID" sz="2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76400" y="5638800"/>
            <a:ext cx="685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Which kind of business model pattern is used by Tahu </a:t>
            </a:r>
            <a:r>
              <a:rPr lang="en-US" sz="2400" dirty="0" err="1" smtClean="0"/>
              <a:t>Bulat</a:t>
            </a:r>
            <a:r>
              <a:rPr lang="en-US" sz="2400" dirty="0" smtClean="0"/>
              <a:t> game?</a:t>
            </a:r>
            <a:endParaRPr lang="en-US" sz="2400" b="1" dirty="0" smtClean="0"/>
          </a:p>
        </p:txBody>
      </p:sp>
      <p:sp>
        <p:nvSpPr>
          <p:cNvPr id="6" name="Rectangle 5">
            <a:hlinkClick r:id="rId2"/>
          </p:cNvPr>
          <p:cNvSpPr/>
          <p:nvPr/>
        </p:nvSpPr>
        <p:spPr>
          <a:xfrm>
            <a:off x="1961864" y="1459468"/>
            <a:ext cx="5853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hlinkClick r:id="rId2"/>
              </a:rPr>
              <a:t>Tahu </a:t>
            </a:r>
            <a:r>
              <a:rPr lang="en-US" dirty="0" err="1" smtClean="0">
                <a:hlinkClick r:id="rId2"/>
              </a:rPr>
              <a:t>Bulat</a:t>
            </a:r>
            <a:r>
              <a:rPr lang="en-US" dirty="0" smtClean="0">
                <a:hlinkClick r:id="rId2"/>
              </a:rPr>
              <a:t> by Own Games</a:t>
            </a:r>
            <a:endParaRPr lang="en-US" b="1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043" y="1929336"/>
            <a:ext cx="3200400" cy="326393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415687" y="5257800"/>
            <a:ext cx="2985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https://youtu.be/XycYaYxD6FI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98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0" y="1981200"/>
            <a:ext cx="685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Osterwalder</a:t>
            </a:r>
            <a:r>
              <a:rPr lang="en-US" dirty="0"/>
              <a:t>, A., &amp; </a:t>
            </a:r>
            <a:r>
              <a:rPr lang="en-US" dirty="0" err="1"/>
              <a:t>Pigneur</a:t>
            </a:r>
            <a:r>
              <a:rPr lang="en-US" dirty="0"/>
              <a:t>, Y. (2010). </a:t>
            </a:r>
            <a:r>
              <a:rPr lang="en-US" i="1" dirty="0"/>
              <a:t>Business model generation: a handbook for visionaries, game changers, and challengers</a:t>
            </a:r>
            <a:r>
              <a:rPr lang="en-US" dirty="0"/>
              <a:t>. John Wiley &amp; Sons.</a:t>
            </a:r>
          </a:p>
          <a:p>
            <a:endParaRPr lang="id-ID" dirty="0"/>
          </a:p>
        </p:txBody>
      </p:sp>
      <p:sp>
        <p:nvSpPr>
          <p:cNvPr id="4" name="TextBox 3"/>
          <p:cNvSpPr txBox="1"/>
          <p:nvPr/>
        </p:nvSpPr>
        <p:spPr>
          <a:xfrm>
            <a:off x="6086212" y="762000"/>
            <a:ext cx="1820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>
                <a:latin typeface="+mj-lt"/>
                <a:ea typeface="Verdana" pitchFamily="34" charset="0"/>
                <a:cs typeface="Verdana" pitchFamily="34" charset="0"/>
              </a:rPr>
              <a:t>References</a:t>
            </a:r>
            <a:endParaRPr lang="id-ID" sz="2800" b="1" dirty="0"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64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19400"/>
            <a:ext cx="798315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Overview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0375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0" y="1981200"/>
            <a:ext cx="7086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B</a:t>
            </a:r>
            <a:r>
              <a:rPr lang="en-US" sz="2400" b="1" dirty="0" smtClean="0"/>
              <a:t>usiness </a:t>
            </a:r>
            <a:r>
              <a:rPr lang="en-US" sz="2400" b="1" dirty="0"/>
              <a:t>models with similar </a:t>
            </a:r>
            <a:r>
              <a:rPr lang="en-US" sz="2400" b="1" dirty="0" smtClean="0"/>
              <a:t>characteristics, similar </a:t>
            </a:r>
            <a:r>
              <a:rPr lang="en-US" sz="2400" b="1" dirty="0"/>
              <a:t>arrangements of business model Building Blocks, or </a:t>
            </a:r>
            <a:r>
              <a:rPr lang="en-US" sz="2400" b="1" dirty="0" smtClean="0"/>
              <a:t>similar behaviors</a:t>
            </a:r>
            <a:r>
              <a:rPr lang="en-US" sz="2400" b="1" dirty="0"/>
              <a:t>.</a:t>
            </a:r>
            <a:endParaRPr lang="en-US" sz="2400" b="1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95800" y="533400"/>
            <a:ext cx="373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Business Model Patterns</a:t>
            </a:r>
            <a:endParaRPr lang="id-ID" sz="2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76902" y="3886200"/>
            <a:ext cx="468589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Business Model</a:t>
            </a:r>
          </a:p>
          <a:p>
            <a:pPr algn="ctr"/>
            <a:r>
              <a:rPr lang="en-US" sz="5400" b="1" i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Patterns</a:t>
            </a:r>
            <a:endParaRPr lang="en-US" sz="5400" b="1" i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844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5800" y="533400"/>
            <a:ext cx="373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5 Business Model Patterns</a:t>
            </a:r>
            <a:endParaRPr lang="id-ID" sz="2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462753728"/>
              </p:ext>
            </p:extLst>
          </p:nvPr>
        </p:nvGraphicFramePr>
        <p:xfrm>
          <a:off x="1828800" y="2032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849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19400"/>
            <a:ext cx="798315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Patterns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6640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0" y="1981200"/>
            <a:ext cx="7086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concept of the “unbundled” </a:t>
            </a:r>
            <a:r>
              <a:rPr lang="en-US" sz="2400" dirty="0" smtClean="0"/>
              <a:t>corporation holds </a:t>
            </a:r>
            <a:r>
              <a:rPr lang="en-US" sz="2400" dirty="0"/>
              <a:t>that there are three </a:t>
            </a:r>
            <a:r>
              <a:rPr lang="en-US" sz="2400" dirty="0" smtClean="0"/>
              <a:t>fundamentally different </a:t>
            </a:r>
            <a:r>
              <a:rPr lang="en-US" sz="2400" dirty="0"/>
              <a:t>types </a:t>
            </a:r>
            <a:r>
              <a:rPr lang="en-US" sz="2400" dirty="0" smtClean="0"/>
              <a:t>of businesses</a:t>
            </a:r>
            <a:r>
              <a:rPr lang="en-US" sz="2400" dirty="0"/>
              <a:t>: Customer </a:t>
            </a:r>
            <a:r>
              <a:rPr lang="en-US" sz="2400" dirty="0" smtClean="0"/>
              <a:t>Relationship businesses</a:t>
            </a:r>
            <a:r>
              <a:rPr lang="en-US" sz="2400" dirty="0"/>
              <a:t>, product innovation </a:t>
            </a:r>
            <a:r>
              <a:rPr lang="en-US" sz="2400" dirty="0" smtClean="0"/>
              <a:t>businesses, and </a:t>
            </a:r>
            <a:r>
              <a:rPr lang="en-US" sz="2400" dirty="0"/>
              <a:t>infrastructure businesses</a:t>
            </a:r>
            <a:r>
              <a:rPr lang="en-US" sz="2400" dirty="0" smtClean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Each</a:t>
            </a:r>
            <a:r>
              <a:rPr lang="en-US" sz="2400" dirty="0"/>
              <a:t> </a:t>
            </a:r>
            <a:r>
              <a:rPr lang="en-US" sz="2400" dirty="0" smtClean="0"/>
              <a:t>type </a:t>
            </a:r>
            <a:r>
              <a:rPr lang="en-US" sz="2400" dirty="0"/>
              <a:t>has </a:t>
            </a:r>
            <a:r>
              <a:rPr lang="en-US" sz="2400" dirty="0" smtClean="0"/>
              <a:t>different </a:t>
            </a:r>
            <a:r>
              <a:rPr lang="en-US" sz="2400" dirty="0"/>
              <a:t>economic, competitive, </a:t>
            </a:r>
            <a:r>
              <a:rPr lang="en-US" sz="2400" dirty="0" smtClean="0"/>
              <a:t>and cultural imperatives.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three types </a:t>
            </a:r>
            <a:r>
              <a:rPr lang="en-US" sz="2400" dirty="0" smtClean="0"/>
              <a:t>may co-exist </a:t>
            </a:r>
            <a:r>
              <a:rPr lang="en-US" sz="2400" dirty="0"/>
              <a:t>within a single corporation, but </a:t>
            </a:r>
            <a:r>
              <a:rPr lang="en-US" sz="2400" dirty="0" smtClean="0"/>
              <a:t>ideally they </a:t>
            </a:r>
            <a:r>
              <a:rPr lang="en-US" sz="2400" dirty="0"/>
              <a:t>are “unbundled” into separate entities </a:t>
            </a:r>
            <a:r>
              <a:rPr lang="en-US" sz="2400" dirty="0" smtClean="0"/>
              <a:t>in order </a:t>
            </a:r>
            <a:r>
              <a:rPr lang="en-US" sz="2400" dirty="0"/>
              <a:t>to avoid conflicts or undesirable </a:t>
            </a:r>
            <a:r>
              <a:rPr lang="en-US" sz="2400" dirty="0" smtClean="0"/>
              <a:t>trade-offs</a:t>
            </a:r>
            <a:r>
              <a:rPr lang="en-US" sz="2400" dirty="0"/>
              <a:t>.</a:t>
            </a:r>
            <a:endParaRPr lang="en-US" sz="2400" b="1" dirty="0"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5800" y="533400"/>
            <a:ext cx="373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Unbundling Business Model</a:t>
            </a:r>
            <a:endParaRPr lang="id-ID" sz="2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96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5800" y="533400"/>
            <a:ext cx="373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Unbundling Business Model</a:t>
            </a:r>
            <a:endParaRPr lang="id-ID" sz="2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5800"/>
              </p:ext>
            </p:extLst>
          </p:nvPr>
        </p:nvGraphicFramePr>
        <p:xfrm>
          <a:off x="1295400" y="1524000"/>
          <a:ext cx="7488936" cy="5072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1905000"/>
                <a:gridCol w="2209800"/>
                <a:gridCol w="2535936"/>
              </a:tblGrid>
              <a:tr h="716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Product Innovation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Customer Relationship Management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Infrastructure Management</a:t>
                      </a:r>
                      <a:endParaRPr lang="en-US" sz="1600" dirty="0"/>
                    </a:p>
                  </a:txBody>
                  <a:tcPr/>
                </a:tc>
              </a:tr>
              <a:tr h="170889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Economics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vert="vert27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Early market entry enables charging</a:t>
                      </a:r>
                    </a:p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premium prices and acquiring large</a:t>
                      </a:r>
                    </a:p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market share; speed is key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 cost of customer acquisition</a:t>
                      </a:r>
                    </a:p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makes it imperative to gain large wallet</a:t>
                      </a:r>
                    </a:p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share; economies of scope are key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 fixed costs make large volumes</a:t>
                      </a:r>
                    </a:p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essential to achieve low unit costs;</a:t>
                      </a:r>
                    </a:p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economies of scale are key</a:t>
                      </a:r>
                      <a:endParaRPr lang="en-US" sz="1600" dirty="0"/>
                    </a:p>
                  </a:txBody>
                  <a:tcPr/>
                </a:tc>
              </a:tr>
              <a:tr h="123242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Culture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vert="vert27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Battle for talent; low barriers to entry;</a:t>
                      </a:r>
                    </a:p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many small players thrive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Battle for scope; rapid consolidation;</a:t>
                      </a:r>
                    </a:p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few big players dominate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Battle for scale; rapid consolidation;</a:t>
                      </a:r>
                    </a:p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few big players dominate</a:t>
                      </a:r>
                      <a:endParaRPr lang="en-US" sz="1600" dirty="0"/>
                    </a:p>
                  </a:txBody>
                  <a:tcPr/>
                </a:tc>
              </a:tr>
              <a:tr h="141530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Competition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vert="vert27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Employee centered; coddling the</a:t>
                      </a:r>
                    </a:p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creative stars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Highly service oriented; customer comes-</a:t>
                      </a:r>
                    </a:p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first mentality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Cost focused; stresses standardization,</a:t>
                      </a:r>
                    </a:p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predictability, and efficiency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005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495800" y="533400"/>
            <a:ext cx="373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Unbundling the Mobile Telco</a:t>
            </a:r>
            <a:endParaRPr lang="id-ID" sz="2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28800"/>
            <a:ext cx="638175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3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5398</TotalTime>
  <Words>608</Words>
  <Application>Microsoft Office PowerPoint</Application>
  <PresentationFormat>On-screen Show (4:3)</PresentationFormat>
  <Paragraphs>81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ＭＳ Ｐゴシック</vt:lpstr>
      <vt:lpstr>Open Sans</vt:lpstr>
      <vt:lpstr>Arial</vt:lpstr>
      <vt:lpstr>Calibri</vt:lpstr>
      <vt:lpstr>Eras Demi ITC</vt:lpstr>
      <vt:lpstr>Verdana</vt:lpstr>
      <vt:lpstr>Template PPT 2015</vt:lpstr>
      <vt:lpstr>PowerPoint Presentation</vt:lpstr>
      <vt:lpstr>PowerPoint Presentation</vt:lpstr>
      <vt:lpstr>Overview</vt:lpstr>
      <vt:lpstr>PowerPoint Presentation</vt:lpstr>
      <vt:lpstr>PowerPoint Presentation</vt:lpstr>
      <vt:lpstr>Patterns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DESMAN HIDAYAT</cp:lastModifiedBy>
  <cp:revision>232</cp:revision>
  <dcterms:created xsi:type="dcterms:W3CDTF">2015-05-04T03:33:03Z</dcterms:created>
  <dcterms:modified xsi:type="dcterms:W3CDTF">2017-12-05T03:54:55Z</dcterms:modified>
</cp:coreProperties>
</file>