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329" r:id="rId5"/>
    <p:sldId id="328" r:id="rId6"/>
    <p:sldId id="325" r:id="rId7"/>
    <p:sldId id="330" r:id="rId8"/>
    <p:sldId id="339" r:id="rId9"/>
    <p:sldId id="336" r:id="rId10"/>
    <p:sldId id="326" r:id="rId11"/>
    <p:sldId id="331" r:id="rId12"/>
    <p:sldId id="332" r:id="rId13"/>
    <p:sldId id="333" r:id="rId14"/>
    <p:sldId id="334" r:id="rId15"/>
    <p:sldId id="335" r:id="rId16"/>
    <p:sldId id="327" r:id="rId17"/>
    <p:sldId id="337" r:id="rId18"/>
    <p:sldId id="338" r:id="rId19"/>
    <p:sldId id="286" r:id="rId20"/>
    <p:sldId id="258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57"/>
            <p14:sldId id="260"/>
            <p14:sldId id="329"/>
            <p14:sldId id="328"/>
            <p14:sldId id="325"/>
            <p14:sldId id="330"/>
            <p14:sldId id="339"/>
            <p14:sldId id="336"/>
            <p14:sldId id="326"/>
            <p14:sldId id="331"/>
            <p14:sldId id="332"/>
            <p14:sldId id="333"/>
            <p14:sldId id="334"/>
            <p14:sldId id="335"/>
            <p14:sldId id="327"/>
            <p14:sldId id="337"/>
            <p14:sldId id="338"/>
            <p14:sldId id="286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8FD5"/>
    <a:srgbClr val="9AC248"/>
    <a:srgbClr val="FE8E2A"/>
    <a:srgbClr val="D77420"/>
    <a:srgbClr val="FF3300"/>
    <a:srgbClr val="3399FF"/>
    <a:srgbClr val="EB8F15"/>
    <a:srgbClr val="F7F7F7"/>
    <a:srgbClr val="558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4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107EA1-8AAA-42BF-8C63-EDE8386D193D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31F6F1-6F8E-4CA3-8F3C-6629084AF7A6}">
      <dgm:prSet phldrT="[Text]"/>
      <dgm:spPr/>
      <dgm:t>
        <a:bodyPr/>
        <a:lstStyle/>
        <a:p>
          <a:r>
            <a:rPr lang="en-US" dirty="0" smtClean="0"/>
            <a:t>Bank</a:t>
          </a:r>
          <a:endParaRPr lang="en-US" dirty="0"/>
        </a:p>
      </dgm:t>
    </dgm:pt>
    <dgm:pt modelId="{43CCC443-559C-40A5-B5CF-79FBD57F9E4E}" type="parTrans" cxnId="{267D6A9F-1EBC-43E5-9FB1-3DA2CA5D1586}">
      <dgm:prSet/>
      <dgm:spPr/>
      <dgm:t>
        <a:bodyPr/>
        <a:lstStyle/>
        <a:p>
          <a:endParaRPr lang="en-US"/>
        </a:p>
      </dgm:t>
    </dgm:pt>
    <dgm:pt modelId="{7F7DEE0C-AD8F-49FE-BB3D-4666454DDFAE}" type="sibTrans" cxnId="{267D6A9F-1EBC-43E5-9FB1-3DA2CA5D1586}">
      <dgm:prSet/>
      <dgm:spPr/>
      <dgm:t>
        <a:bodyPr/>
        <a:lstStyle/>
        <a:p>
          <a:endParaRPr lang="en-US"/>
        </a:p>
      </dgm:t>
    </dgm:pt>
    <dgm:pt modelId="{91D2B4A8-961F-48F0-8A13-6258E023238B}">
      <dgm:prSet phldrT="[Text]"/>
      <dgm:spPr/>
      <dgm:t>
        <a:bodyPr/>
        <a:lstStyle/>
        <a:p>
          <a:r>
            <a:rPr lang="en-US" dirty="0" smtClean="0"/>
            <a:t>A bank loan may be available to help you with startup costs</a:t>
          </a:r>
          <a:endParaRPr lang="en-US" dirty="0"/>
        </a:p>
      </dgm:t>
    </dgm:pt>
    <dgm:pt modelId="{64C19EA8-CA7B-497F-8BF1-898FEC0CDFE2}" type="parTrans" cxnId="{A9306C45-A5A6-46EC-A282-2888DB7B9308}">
      <dgm:prSet/>
      <dgm:spPr/>
      <dgm:t>
        <a:bodyPr/>
        <a:lstStyle/>
        <a:p>
          <a:endParaRPr lang="en-US"/>
        </a:p>
      </dgm:t>
    </dgm:pt>
    <dgm:pt modelId="{7397C872-B280-494C-BFEC-2E7FA8569EC7}" type="sibTrans" cxnId="{A9306C45-A5A6-46EC-A282-2888DB7B9308}">
      <dgm:prSet/>
      <dgm:spPr/>
      <dgm:t>
        <a:bodyPr/>
        <a:lstStyle/>
        <a:p>
          <a:endParaRPr lang="en-US"/>
        </a:p>
      </dgm:t>
    </dgm:pt>
    <dgm:pt modelId="{3509C003-54FF-4FD4-AD3D-308E6D2BAF4C}">
      <dgm:prSet phldrT="[Text]"/>
      <dgm:spPr/>
      <dgm:t>
        <a:bodyPr/>
        <a:lstStyle/>
        <a:p>
          <a:r>
            <a:rPr lang="en-US" dirty="0" smtClean="0"/>
            <a:t>Be prepared to prove financial responsibility and wait the time it may take to process the loan</a:t>
          </a:r>
          <a:endParaRPr lang="en-US" dirty="0"/>
        </a:p>
      </dgm:t>
    </dgm:pt>
    <dgm:pt modelId="{596E3DFA-B3BE-4ACE-9D4F-2D90D2C86057}" type="parTrans" cxnId="{5A7DCC0B-2BDB-4CC1-93B4-AEB9F3445F6B}">
      <dgm:prSet/>
      <dgm:spPr/>
      <dgm:t>
        <a:bodyPr/>
        <a:lstStyle/>
        <a:p>
          <a:endParaRPr lang="en-US"/>
        </a:p>
      </dgm:t>
    </dgm:pt>
    <dgm:pt modelId="{92CA16F2-7E1F-49A1-A5E2-6B78191A4223}" type="sibTrans" cxnId="{5A7DCC0B-2BDB-4CC1-93B4-AEB9F3445F6B}">
      <dgm:prSet/>
      <dgm:spPr/>
      <dgm:t>
        <a:bodyPr/>
        <a:lstStyle/>
        <a:p>
          <a:endParaRPr lang="en-US"/>
        </a:p>
      </dgm:t>
    </dgm:pt>
    <dgm:pt modelId="{953F1572-2B21-4EEB-9A80-9629C9B87EAA}">
      <dgm:prSet phldrT="[Text]"/>
      <dgm:spPr/>
      <dgm:t>
        <a:bodyPr/>
        <a:lstStyle/>
        <a:p>
          <a:r>
            <a:rPr lang="en-US" dirty="0" smtClean="0"/>
            <a:t>A bank will want to see a solid business plan. It helps having personal experience in the industry or a good mentor who is well versed in the industry. You may also have to talk collateral, including possibly a home equity loan, and provide as much startup cash as you can.</a:t>
          </a:r>
          <a:endParaRPr lang="en-US" dirty="0"/>
        </a:p>
      </dgm:t>
    </dgm:pt>
    <dgm:pt modelId="{68D12D9E-833A-464F-9389-CF2FB71A1C18}" type="parTrans" cxnId="{47CFC701-54ED-4720-A260-387A795ED0D8}">
      <dgm:prSet/>
      <dgm:spPr/>
      <dgm:t>
        <a:bodyPr/>
        <a:lstStyle/>
        <a:p>
          <a:endParaRPr lang="en-US"/>
        </a:p>
      </dgm:t>
    </dgm:pt>
    <dgm:pt modelId="{F14F52E2-828E-438C-BDEE-1D9238FE6296}" type="sibTrans" cxnId="{47CFC701-54ED-4720-A260-387A795ED0D8}">
      <dgm:prSet/>
      <dgm:spPr/>
      <dgm:t>
        <a:bodyPr/>
        <a:lstStyle/>
        <a:p>
          <a:endParaRPr lang="en-US"/>
        </a:p>
      </dgm:t>
    </dgm:pt>
    <dgm:pt modelId="{D7AC42E6-079A-49A5-B001-676EE4FAFB4B}">
      <dgm:prSet phldrT="[Text]"/>
      <dgm:spPr/>
      <dgm:t>
        <a:bodyPr/>
        <a:lstStyle/>
        <a:p>
          <a:r>
            <a:rPr lang="en-US" dirty="0" smtClean="0"/>
            <a:t>E.g.: </a:t>
          </a:r>
          <a:r>
            <a:rPr lang="en-US" dirty="0" err="1" smtClean="0"/>
            <a:t>Mandiri</a:t>
          </a:r>
          <a:r>
            <a:rPr lang="en-US" dirty="0" smtClean="0"/>
            <a:t> Capital</a:t>
          </a:r>
          <a:endParaRPr lang="en-US" dirty="0"/>
        </a:p>
      </dgm:t>
    </dgm:pt>
    <dgm:pt modelId="{8AE5A4D4-475C-4DDA-B922-38CFBDE0C840}" type="parTrans" cxnId="{00F1FFC6-1180-4217-AB38-5817D8CD034D}">
      <dgm:prSet/>
      <dgm:spPr/>
      <dgm:t>
        <a:bodyPr/>
        <a:lstStyle/>
        <a:p>
          <a:endParaRPr lang="en-US"/>
        </a:p>
      </dgm:t>
    </dgm:pt>
    <dgm:pt modelId="{F51536E2-CD9D-4D1C-9F77-DAD07AFC4043}" type="sibTrans" cxnId="{00F1FFC6-1180-4217-AB38-5817D8CD034D}">
      <dgm:prSet/>
      <dgm:spPr/>
      <dgm:t>
        <a:bodyPr/>
        <a:lstStyle/>
        <a:p>
          <a:endParaRPr lang="en-US"/>
        </a:p>
      </dgm:t>
    </dgm:pt>
    <dgm:pt modelId="{854646C4-62E2-4794-9439-A48BC5D374D2}" type="pres">
      <dgm:prSet presAssocID="{1F107EA1-8AAA-42BF-8C63-EDE8386D193D}" presName="linear" presStyleCnt="0">
        <dgm:presLayoutVars>
          <dgm:animLvl val="lvl"/>
          <dgm:resizeHandles val="exact"/>
        </dgm:presLayoutVars>
      </dgm:prSet>
      <dgm:spPr/>
    </dgm:pt>
    <dgm:pt modelId="{47979589-091D-45DC-9CD2-4CEF18EBB24F}" type="pres">
      <dgm:prSet presAssocID="{6D31F6F1-6F8E-4CA3-8F3C-6629084AF7A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F07075C-0482-48D6-8574-1975BBE7AF30}" type="pres">
      <dgm:prSet presAssocID="{6D31F6F1-6F8E-4CA3-8F3C-6629084AF7A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2C08C1-E9A8-4E18-BA37-5E795D202112}" type="presOf" srcId="{3509C003-54FF-4FD4-AD3D-308E6D2BAF4C}" destId="{6F07075C-0482-48D6-8574-1975BBE7AF30}" srcOrd="0" destOrd="1" presId="urn:microsoft.com/office/officeart/2005/8/layout/vList2"/>
    <dgm:cxn modelId="{893BB597-0FB3-4C64-B453-C4209CA7204D}" type="presOf" srcId="{D7AC42E6-079A-49A5-B001-676EE4FAFB4B}" destId="{6F07075C-0482-48D6-8574-1975BBE7AF30}" srcOrd="0" destOrd="3" presId="urn:microsoft.com/office/officeart/2005/8/layout/vList2"/>
    <dgm:cxn modelId="{00F1FFC6-1180-4217-AB38-5817D8CD034D}" srcId="{6D31F6F1-6F8E-4CA3-8F3C-6629084AF7A6}" destId="{D7AC42E6-079A-49A5-B001-676EE4FAFB4B}" srcOrd="3" destOrd="0" parTransId="{8AE5A4D4-475C-4DDA-B922-38CFBDE0C840}" sibTransId="{F51536E2-CD9D-4D1C-9F77-DAD07AFC4043}"/>
    <dgm:cxn modelId="{267D6A9F-1EBC-43E5-9FB1-3DA2CA5D1586}" srcId="{1F107EA1-8AAA-42BF-8C63-EDE8386D193D}" destId="{6D31F6F1-6F8E-4CA3-8F3C-6629084AF7A6}" srcOrd="0" destOrd="0" parTransId="{43CCC443-559C-40A5-B5CF-79FBD57F9E4E}" sibTransId="{7F7DEE0C-AD8F-49FE-BB3D-4666454DDFAE}"/>
    <dgm:cxn modelId="{A9306C45-A5A6-46EC-A282-2888DB7B9308}" srcId="{6D31F6F1-6F8E-4CA3-8F3C-6629084AF7A6}" destId="{91D2B4A8-961F-48F0-8A13-6258E023238B}" srcOrd="0" destOrd="0" parTransId="{64C19EA8-CA7B-497F-8BF1-898FEC0CDFE2}" sibTransId="{7397C872-B280-494C-BFEC-2E7FA8569EC7}"/>
    <dgm:cxn modelId="{B9DC0B80-00E1-4BC9-8A95-A47CE59B3504}" type="presOf" srcId="{91D2B4A8-961F-48F0-8A13-6258E023238B}" destId="{6F07075C-0482-48D6-8574-1975BBE7AF30}" srcOrd="0" destOrd="0" presId="urn:microsoft.com/office/officeart/2005/8/layout/vList2"/>
    <dgm:cxn modelId="{47CFC701-54ED-4720-A260-387A795ED0D8}" srcId="{6D31F6F1-6F8E-4CA3-8F3C-6629084AF7A6}" destId="{953F1572-2B21-4EEB-9A80-9629C9B87EAA}" srcOrd="2" destOrd="0" parTransId="{68D12D9E-833A-464F-9389-CF2FB71A1C18}" sibTransId="{F14F52E2-828E-438C-BDEE-1D9238FE6296}"/>
    <dgm:cxn modelId="{9458064F-1822-40C3-AD33-FD701B1C27A2}" type="presOf" srcId="{1F107EA1-8AAA-42BF-8C63-EDE8386D193D}" destId="{854646C4-62E2-4794-9439-A48BC5D374D2}" srcOrd="0" destOrd="0" presId="urn:microsoft.com/office/officeart/2005/8/layout/vList2"/>
    <dgm:cxn modelId="{5A7DCC0B-2BDB-4CC1-93B4-AEB9F3445F6B}" srcId="{6D31F6F1-6F8E-4CA3-8F3C-6629084AF7A6}" destId="{3509C003-54FF-4FD4-AD3D-308E6D2BAF4C}" srcOrd="1" destOrd="0" parTransId="{596E3DFA-B3BE-4ACE-9D4F-2D90D2C86057}" sibTransId="{92CA16F2-7E1F-49A1-A5E2-6B78191A4223}"/>
    <dgm:cxn modelId="{29B91243-3CD7-4051-A03F-1C320DFFA48D}" type="presOf" srcId="{6D31F6F1-6F8E-4CA3-8F3C-6629084AF7A6}" destId="{47979589-091D-45DC-9CD2-4CEF18EBB24F}" srcOrd="0" destOrd="0" presId="urn:microsoft.com/office/officeart/2005/8/layout/vList2"/>
    <dgm:cxn modelId="{C28BB62D-AF5A-4BCD-992E-229DF9655A2A}" type="presOf" srcId="{953F1572-2B21-4EEB-9A80-9629C9B87EAA}" destId="{6F07075C-0482-48D6-8574-1975BBE7AF30}" srcOrd="0" destOrd="2" presId="urn:microsoft.com/office/officeart/2005/8/layout/vList2"/>
    <dgm:cxn modelId="{E0C5E99F-A28E-4A93-9D8E-B4B68098F169}" type="presParOf" srcId="{854646C4-62E2-4794-9439-A48BC5D374D2}" destId="{47979589-091D-45DC-9CD2-4CEF18EBB24F}" srcOrd="0" destOrd="0" presId="urn:microsoft.com/office/officeart/2005/8/layout/vList2"/>
    <dgm:cxn modelId="{8F805604-0790-4697-B9FB-652DE9627FF0}" type="presParOf" srcId="{854646C4-62E2-4794-9439-A48BC5D374D2}" destId="{6F07075C-0482-48D6-8574-1975BBE7AF3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107EA1-8AAA-42BF-8C63-EDE8386D193D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1A4B1-D9BB-4A68-B5D4-946866DFEF3C}">
      <dgm:prSet phldrT="[Text]"/>
      <dgm:spPr/>
      <dgm:t>
        <a:bodyPr/>
        <a:lstStyle/>
        <a:p>
          <a:r>
            <a:rPr lang="en-US" dirty="0" smtClean="0"/>
            <a:t>Angel Investor</a:t>
          </a:r>
          <a:endParaRPr lang="en-US" dirty="0"/>
        </a:p>
      </dgm:t>
    </dgm:pt>
    <dgm:pt modelId="{D1488BAF-E62E-4B37-83D7-E3E9B8541B08}" type="parTrans" cxnId="{EA7F0AE2-980A-47F1-9216-20005C7EDA56}">
      <dgm:prSet/>
      <dgm:spPr/>
      <dgm:t>
        <a:bodyPr/>
        <a:lstStyle/>
        <a:p>
          <a:endParaRPr lang="en-US"/>
        </a:p>
      </dgm:t>
    </dgm:pt>
    <dgm:pt modelId="{87EAEB72-434E-41ED-9294-DF7EBF53F1D4}" type="sibTrans" cxnId="{EA7F0AE2-980A-47F1-9216-20005C7EDA56}">
      <dgm:prSet/>
      <dgm:spPr/>
      <dgm:t>
        <a:bodyPr/>
        <a:lstStyle/>
        <a:p>
          <a:endParaRPr lang="en-US"/>
        </a:p>
      </dgm:t>
    </dgm:pt>
    <dgm:pt modelId="{B6A5141D-ACBB-4DC5-B2FD-8D0864D558C3}">
      <dgm:prSet phldrT="[Text]"/>
      <dgm:spPr/>
      <dgm:t>
        <a:bodyPr/>
        <a:lstStyle/>
        <a:p>
          <a:r>
            <a:rPr lang="en-US" dirty="0" smtClean="0"/>
            <a:t>An entrepreneur who has enough wealth to help others. Angel investors invest in businesses in which they believe but they realize may struggle to find other financing.</a:t>
          </a:r>
          <a:endParaRPr lang="en-US" dirty="0"/>
        </a:p>
      </dgm:t>
    </dgm:pt>
    <dgm:pt modelId="{4AF9ACAF-A026-448B-BBCB-C0B7933D17FC}" type="parTrans" cxnId="{F026F88A-474D-4270-9DFB-E2CC4E978735}">
      <dgm:prSet/>
      <dgm:spPr/>
      <dgm:t>
        <a:bodyPr/>
        <a:lstStyle/>
        <a:p>
          <a:endParaRPr lang="en-US"/>
        </a:p>
      </dgm:t>
    </dgm:pt>
    <dgm:pt modelId="{20259284-2CEC-4A50-9310-4DC563591D19}" type="sibTrans" cxnId="{F026F88A-474D-4270-9DFB-E2CC4E978735}">
      <dgm:prSet/>
      <dgm:spPr/>
      <dgm:t>
        <a:bodyPr/>
        <a:lstStyle/>
        <a:p>
          <a:endParaRPr lang="en-US"/>
        </a:p>
      </dgm:t>
    </dgm:pt>
    <dgm:pt modelId="{9845AE72-F3EA-4F78-9AAA-46DBCA4C03FE}">
      <dgm:prSet phldrT="[Text]"/>
      <dgm:spPr/>
      <dgm:t>
        <a:bodyPr/>
        <a:lstStyle/>
        <a:p>
          <a:r>
            <a:rPr lang="en-US" dirty="0" smtClean="0"/>
            <a:t>May buy stock from a company or make a loan.</a:t>
          </a:r>
          <a:endParaRPr lang="en-US" dirty="0"/>
        </a:p>
      </dgm:t>
    </dgm:pt>
    <dgm:pt modelId="{35028644-861D-491E-B8A5-D942F83ED6B6}" type="parTrans" cxnId="{A4DDE1F1-FE90-4B43-A1E1-BC330CA16D04}">
      <dgm:prSet/>
      <dgm:spPr/>
      <dgm:t>
        <a:bodyPr/>
        <a:lstStyle/>
        <a:p>
          <a:endParaRPr lang="en-US"/>
        </a:p>
      </dgm:t>
    </dgm:pt>
    <dgm:pt modelId="{893EE62B-A2C7-4F41-8717-C2428DA20377}" type="sibTrans" cxnId="{A4DDE1F1-FE90-4B43-A1E1-BC330CA16D04}">
      <dgm:prSet/>
      <dgm:spPr/>
      <dgm:t>
        <a:bodyPr/>
        <a:lstStyle/>
        <a:p>
          <a:endParaRPr lang="en-US"/>
        </a:p>
      </dgm:t>
    </dgm:pt>
    <dgm:pt modelId="{70511704-A2AC-4DC1-9BA8-FACAA05A88D4}">
      <dgm:prSet phldrT="[Text]"/>
      <dgm:spPr/>
      <dgm:t>
        <a:bodyPr/>
        <a:lstStyle/>
        <a:p>
          <a:r>
            <a:rPr lang="en-US" dirty="0" smtClean="0"/>
            <a:t>Some serve as mentors and advisors. Some may specialize, such as high-tech angels who prefer helping to bring new technology to the marketplace and may or may not want to actively participate in the company.</a:t>
          </a:r>
          <a:endParaRPr lang="en-US" dirty="0"/>
        </a:p>
      </dgm:t>
    </dgm:pt>
    <dgm:pt modelId="{592166EF-4FAE-4481-92E3-89D8BDC72ADB}" type="parTrans" cxnId="{7B577FA4-7DA8-4DE2-A489-911D2F27D244}">
      <dgm:prSet/>
      <dgm:spPr/>
      <dgm:t>
        <a:bodyPr/>
        <a:lstStyle/>
        <a:p>
          <a:endParaRPr lang="en-US"/>
        </a:p>
      </dgm:t>
    </dgm:pt>
    <dgm:pt modelId="{4F4980E1-58D1-4942-A183-19F145DF961F}" type="sibTrans" cxnId="{7B577FA4-7DA8-4DE2-A489-911D2F27D244}">
      <dgm:prSet/>
      <dgm:spPr/>
      <dgm:t>
        <a:bodyPr/>
        <a:lstStyle/>
        <a:p>
          <a:endParaRPr lang="en-US"/>
        </a:p>
      </dgm:t>
    </dgm:pt>
    <dgm:pt modelId="{9CFE3547-8DAE-4F88-B358-D01D9FF37CED}">
      <dgm:prSet phldrT="[Text]"/>
      <dgm:spPr/>
      <dgm:t>
        <a:bodyPr/>
        <a:lstStyle/>
        <a:p>
          <a:r>
            <a:rPr lang="en-US" dirty="0" smtClean="0"/>
            <a:t>Another type is a return on investment angel, who expects to see a financial payback from a high-risk investment.</a:t>
          </a:r>
          <a:endParaRPr lang="en-US" dirty="0"/>
        </a:p>
      </dgm:t>
    </dgm:pt>
    <dgm:pt modelId="{3893743B-A35E-458A-ABF0-8288621CDD67}" type="parTrans" cxnId="{EDBB781B-EFA4-422A-8397-43182259CE76}">
      <dgm:prSet/>
      <dgm:spPr/>
      <dgm:t>
        <a:bodyPr/>
        <a:lstStyle/>
        <a:p>
          <a:endParaRPr lang="en-US"/>
        </a:p>
      </dgm:t>
    </dgm:pt>
    <dgm:pt modelId="{857C9291-774A-4D72-8C60-9A80D2F3BB7C}" type="sibTrans" cxnId="{EDBB781B-EFA4-422A-8397-43182259CE76}">
      <dgm:prSet/>
      <dgm:spPr/>
      <dgm:t>
        <a:bodyPr/>
        <a:lstStyle/>
        <a:p>
          <a:endParaRPr lang="en-US"/>
        </a:p>
      </dgm:t>
    </dgm:pt>
    <dgm:pt modelId="{6301BFF4-D08E-4730-9523-314015C048C1}">
      <dgm:prSet phldrT="[Text]"/>
      <dgm:spPr/>
      <dgm:t>
        <a:bodyPr/>
        <a:lstStyle/>
        <a:p>
          <a:r>
            <a:rPr lang="en-US" dirty="0" smtClean="0"/>
            <a:t>E.g.: </a:t>
          </a:r>
          <a:r>
            <a:rPr lang="en-US" dirty="0" err="1" smtClean="0"/>
            <a:t>Angin</a:t>
          </a:r>
          <a:r>
            <a:rPr lang="en-US" dirty="0" smtClean="0"/>
            <a:t> (Angel Investment Network Indonesia) and Victor </a:t>
          </a:r>
          <a:r>
            <a:rPr lang="en-US" dirty="0" err="1" smtClean="0"/>
            <a:t>Fungkong</a:t>
          </a:r>
          <a:r>
            <a:rPr lang="en-US" dirty="0" smtClean="0"/>
            <a:t> (Angel of </a:t>
          </a:r>
          <a:r>
            <a:rPr lang="en-US" dirty="0" err="1" smtClean="0"/>
            <a:t>Tokopedia</a:t>
          </a:r>
          <a:r>
            <a:rPr lang="en-US" dirty="0" smtClean="0"/>
            <a:t>)</a:t>
          </a:r>
          <a:endParaRPr lang="en-US" dirty="0"/>
        </a:p>
      </dgm:t>
    </dgm:pt>
    <dgm:pt modelId="{DC5F82D5-443A-4884-9961-F50DCF9FCAEF}" type="parTrans" cxnId="{8A8839EF-B0A2-4886-B50C-341D1B81A137}">
      <dgm:prSet/>
      <dgm:spPr/>
      <dgm:t>
        <a:bodyPr/>
        <a:lstStyle/>
        <a:p>
          <a:endParaRPr lang="en-US"/>
        </a:p>
      </dgm:t>
    </dgm:pt>
    <dgm:pt modelId="{065C9143-5C80-4A0D-A4BB-B8C185FB48AE}" type="sibTrans" cxnId="{8A8839EF-B0A2-4886-B50C-341D1B81A137}">
      <dgm:prSet/>
      <dgm:spPr/>
      <dgm:t>
        <a:bodyPr/>
        <a:lstStyle/>
        <a:p>
          <a:endParaRPr lang="en-US"/>
        </a:p>
      </dgm:t>
    </dgm:pt>
    <dgm:pt modelId="{854646C4-62E2-4794-9439-A48BC5D374D2}" type="pres">
      <dgm:prSet presAssocID="{1F107EA1-8AAA-42BF-8C63-EDE8386D193D}" presName="linear" presStyleCnt="0">
        <dgm:presLayoutVars>
          <dgm:animLvl val="lvl"/>
          <dgm:resizeHandles val="exact"/>
        </dgm:presLayoutVars>
      </dgm:prSet>
      <dgm:spPr/>
    </dgm:pt>
    <dgm:pt modelId="{8319A15F-528B-401C-B5A5-C82F60A33C65}" type="pres">
      <dgm:prSet presAssocID="{1081A4B1-D9BB-4A68-B5D4-946866DFEF3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C87E7-6D91-4973-AB0E-3D579FD9B4E0}" type="pres">
      <dgm:prSet presAssocID="{1081A4B1-D9BB-4A68-B5D4-946866DFEF3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3AD511-2CCD-44C9-B3D2-D65F4530AD10}" type="presOf" srcId="{6301BFF4-D08E-4730-9523-314015C048C1}" destId="{CE5C87E7-6D91-4973-AB0E-3D579FD9B4E0}" srcOrd="0" destOrd="4" presId="urn:microsoft.com/office/officeart/2005/8/layout/vList2"/>
    <dgm:cxn modelId="{A4DDE1F1-FE90-4B43-A1E1-BC330CA16D04}" srcId="{1081A4B1-D9BB-4A68-B5D4-946866DFEF3C}" destId="{9845AE72-F3EA-4F78-9AAA-46DBCA4C03FE}" srcOrd="1" destOrd="0" parTransId="{35028644-861D-491E-B8A5-D942F83ED6B6}" sibTransId="{893EE62B-A2C7-4F41-8717-C2428DA20377}"/>
    <dgm:cxn modelId="{EFDE7026-153E-41C6-8C16-2BD6837551DF}" type="presOf" srcId="{1081A4B1-D9BB-4A68-B5D4-946866DFEF3C}" destId="{8319A15F-528B-401C-B5A5-C82F60A33C65}" srcOrd="0" destOrd="0" presId="urn:microsoft.com/office/officeart/2005/8/layout/vList2"/>
    <dgm:cxn modelId="{F026F88A-474D-4270-9DFB-E2CC4E978735}" srcId="{1081A4B1-D9BB-4A68-B5D4-946866DFEF3C}" destId="{B6A5141D-ACBB-4DC5-B2FD-8D0864D558C3}" srcOrd="0" destOrd="0" parTransId="{4AF9ACAF-A026-448B-BBCB-C0B7933D17FC}" sibTransId="{20259284-2CEC-4A50-9310-4DC563591D19}"/>
    <dgm:cxn modelId="{46B853E3-BC7D-46A2-8D0F-782C7F1E43C3}" type="presOf" srcId="{9CFE3547-8DAE-4F88-B358-D01D9FF37CED}" destId="{CE5C87E7-6D91-4973-AB0E-3D579FD9B4E0}" srcOrd="0" destOrd="3" presId="urn:microsoft.com/office/officeart/2005/8/layout/vList2"/>
    <dgm:cxn modelId="{DA1B6544-5055-44D0-8741-0834A40922D9}" type="presOf" srcId="{70511704-A2AC-4DC1-9BA8-FACAA05A88D4}" destId="{CE5C87E7-6D91-4973-AB0E-3D579FD9B4E0}" srcOrd="0" destOrd="2" presId="urn:microsoft.com/office/officeart/2005/8/layout/vList2"/>
    <dgm:cxn modelId="{7B577FA4-7DA8-4DE2-A489-911D2F27D244}" srcId="{1081A4B1-D9BB-4A68-B5D4-946866DFEF3C}" destId="{70511704-A2AC-4DC1-9BA8-FACAA05A88D4}" srcOrd="2" destOrd="0" parTransId="{592166EF-4FAE-4481-92E3-89D8BDC72ADB}" sibTransId="{4F4980E1-58D1-4942-A183-19F145DF961F}"/>
    <dgm:cxn modelId="{FADB94EB-E65B-45A9-AB06-0AF95A42F4D5}" type="presOf" srcId="{9845AE72-F3EA-4F78-9AAA-46DBCA4C03FE}" destId="{CE5C87E7-6D91-4973-AB0E-3D579FD9B4E0}" srcOrd="0" destOrd="1" presId="urn:microsoft.com/office/officeart/2005/8/layout/vList2"/>
    <dgm:cxn modelId="{8A8839EF-B0A2-4886-B50C-341D1B81A137}" srcId="{1081A4B1-D9BB-4A68-B5D4-946866DFEF3C}" destId="{6301BFF4-D08E-4730-9523-314015C048C1}" srcOrd="4" destOrd="0" parTransId="{DC5F82D5-443A-4884-9961-F50DCF9FCAEF}" sibTransId="{065C9143-5C80-4A0D-A4BB-B8C185FB48AE}"/>
    <dgm:cxn modelId="{05319261-D8AA-47D3-A949-C9D23CEC0461}" type="presOf" srcId="{1F107EA1-8AAA-42BF-8C63-EDE8386D193D}" destId="{854646C4-62E2-4794-9439-A48BC5D374D2}" srcOrd="0" destOrd="0" presId="urn:microsoft.com/office/officeart/2005/8/layout/vList2"/>
    <dgm:cxn modelId="{87FD5E53-850F-4BA4-BEEA-141530539F3D}" type="presOf" srcId="{B6A5141D-ACBB-4DC5-B2FD-8D0864D558C3}" destId="{CE5C87E7-6D91-4973-AB0E-3D579FD9B4E0}" srcOrd="0" destOrd="0" presId="urn:microsoft.com/office/officeart/2005/8/layout/vList2"/>
    <dgm:cxn modelId="{EDBB781B-EFA4-422A-8397-43182259CE76}" srcId="{1081A4B1-D9BB-4A68-B5D4-946866DFEF3C}" destId="{9CFE3547-8DAE-4F88-B358-D01D9FF37CED}" srcOrd="3" destOrd="0" parTransId="{3893743B-A35E-458A-ABF0-8288621CDD67}" sibTransId="{857C9291-774A-4D72-8C60-9A80D2F3BB7C}"/>
    <dgm:cxn modelId="{EA7F0AE2-980A-47F1-9216-20005C7EDA56}" srcId="{1F107EA1-8AAA-42BF-8C63-EDE8386D193D}" destId="{1081A4B1-D9BB-4A68-B5D4-946866DFEF3C}" srcOrd="0" destOrd="0" parTransId="{D1488BAF-E62E-4B37-83D7-E3E9B8541B08}" sibTransId="{87EAEB72-434E-41ED-9294-DF7EBF53F1D4}"/>
    <dgm:cxn modelId="{721FB13D-F351-4718-A7F3-72854DB04726}" type="presParOf" srcId="{854646C4-62E2-4794-9439-A48BC5D374D2}" destId="{8319A15F-528B-401C-B5A5-C82F60A33C65}" srcOrd="0" destOrd="0" presId="urn:microsoft.com/office/officeart/2005/8/layout/vList2"/>
    <dgm:cxn modelId="{56272601-E0EA-416B-838D-C2976544B11F}" type="presParOf" srcId="{854646C4-62E2-4794-9439-A48BC5D374D2}" destId="{CE5C87E7-6D91-4973-AB0E-3D579FD9B4E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F107EA1-8AAA-42BF-8C63-EDE8386D193D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1A4B1-D9BB-4A68-B5D4-946866DFEF3C}">
      <dgm:prSet phldrT="[Text]"/>
      <dgm:spPr/>
      <dgm:t>
        <a:bodyPr/>
        <a:lstStyle/>
        <a:p>
          <a:r>
            <a:rPr lang="en-US" dirty="0" smtClean="0"/>
            <a:t>Peer to Peer Lending (P2P Lending)</a:t>
          </a:r>
          <a:endParaRPr lang="en-US" dirty="0"/>
        </a:p>
      </dgm:t>
    </dgm:pt>
    <dgm:pt modelId="{D1488BAF-E62E-4B37-83D7-E3E9B8541B08}" type="parTrans" cxnId="{EA7F0AE2-980A-47F1-9216-20005C7EDA56}">
      <dgm:prSet/>
      <dgm:spPr/>
      <dgm:t>
        <a:bodyPr/>
        <a:lstStyle/>
        <a:p>
          <a:endParaRPr lang="en-US"/>
        </a:p>
      </dgm:t>
    </dgm:pt>
    <dgm:pt modelId="{87EAEB72-434E-41ED-9294-DF7EBF53F1D4}" type="sibTrans" cxnId="{EA7F0AE2-980A-47F1-9216-20005C7EDA56}">
      <dgm:prSet/>
      <dgm:spPr/>
      <dgm:t>
        <a:bodyPr/>
        <a:lstStyle/>
        <a:p>
          <a:endParaRPr lang="en-US"/>
        </a:p>
      </dgm:t>
    </dgm:pt>
    <dgm:pt modelId="{B6A5141D-ACBB-4DC5-B2FD-8D0864D558C3}">
      <dgm:prSet phldrT="[Text]"/>
      <dgm:spPr/>
      <dgm:t>
        <a:bodyPr/>
        <a:lstStyle/>
        <a:p>
          <a:r>
            <a:rPr lang="en-US" dirty="0" smtClean="0"/>
            <a:t>Peer-to-peer lending lets people list projects online for consideration by potential investors</a:t>
          </a:r>
          <a:endParaRPr lang="en-US" dirty="0"/>
        </a:p>
      </dgm:t>
    </dgm:pt>
    <dgm:pt modelId="{4AF9ACAF-A026-448B-BBCB-C0B7933D17FC}" type="parTrans" cxnId="{F026F88A-474D-4270-9DFB-E2CC4E978735}">
      <dgm:prSet/>
      <dgm:spPr/>
      <dgm:t>
        <a:bodyPr/>
        <a:lstStyle/>
        <a:p>
          <a:endParaRPr lang="en-US"/>
        </a:p>
      </dgm:t>
    </dgm:pt>
    <dgm:pt modelId="{20259284-2CEC-4A50-9310-4DC563591D19}" type="sibTrans" cxnId="{F026F88A-474D-4270-9DFB-E2CC4E978735}">
      <dgm:prSet/>
      <dgm:spPr/>
      <dgm:t>
        <a:bodyPr/>
        <a:lstStyle/>
        <a:p>
          <a:endParaRPr lang="en-US"/>
        </a:p>
      </dgm:t>
    </dgm:pt>
    <dgm:pt modelId="{6301BFF4-D08E-4730-9523-314015C048C1}">
      <dgm:prSet phldrT="[Text]"/>
      <dgm:spPr/>
      <dgm:t>
        <a:bodyPr/>
        <a:lstStyle/>
        <a:p>
          <a:r>
            <a:rPr lang="en-US" dirty="0" smtClean="0"/>
            <a:t>E.g.: </a:t>
          </a:r>
          <a:r>
            <a:rPr lang="en-US" dirty="0" err="1" smtClean="0"/>
            <a:t>Investree</a:t>
          </a:r>
          <a:r>
            <a:rPr lang="en-US" dirty="0" smtClean="0"/>
            <a:t> &amp; </a:t>
          </a:r>
          <a:r>
            <a:rPr lang="en-US" dirty="0" err="1" smtClean="0"/>
            <a:t>Amartha</a:t>
          </a:r>
          <a:endParaRPr lang="en-US" dirty="0"/>
        </a:p>
      </dgm:t>
    </dgm:pt>
    <dgm:pt modelId="{DC5F82D5-443A-4884-9961-F50DCF9FCAEF}" type="parTrans" cxnId="{8A8839EF-B0A2-4886-B50C-341D1B81A137}">
      <dgm:prSet/>
      <dgm:spPr/>
      <dgm:t>
        <a:bodyPr/>
        <a:lstStyle/>
        <a:p>
          <a:endParaRPr lang="en-US"/>
        </a:p>
      </dgm:t>
    </dgm:pt>
    <dgm:pt modelId="{065C9143-5C80-4A0D-A4BB-B8C185FB48AE}" type="sibTrans" cxnId="{8A8839EF-B0A2-4886-B50C-341D1B81A137}">
      <dgm:prSet/>
      <dgm:spPr/>
      <dgm:t>
        <a:bodyPr/>
        <a:lstStyle/>
        <a:p>
          <a:endParaRPr lang="en-US"/>
        </a:p>
      </dgm:t>
    </dgm:pt>
    <dgm:pt modelId="{FBF9B3A2-DC51-4D8F-AE98-B2AECDB6D54F}">
      <dgm:prSet phldrT="[Text]"/>
      <dgm:spPr/>
      <dgm:t>
        <a:bodyPr/>
        <a:lstStyle/>
        <a:p>
          <a:r>
            <a:rPr lang="en-US" dirty="0" smtClean="0"/>
            <a:t>This type of investor brings the startup and small business owners together with entrepreneurs willing to help and invest</a:t>
          </a:r>
          <a:endParaRPr lang="en-US" dirty="0"/>
        </a:p>
      </dgm:t>
    </dgm:pt>
    <dgm:pt modelId="{CBD4144D-9341-46DE-A6FC-17745FEFD7FA}" type="parTrans" cxnId="{B934FBD6-63FF-4506-8E9B-55EA9D120770}">
      <dgm:prSet/>
      <dgm:spPr/>
      <dgm:t>
        <a:bodyPr/>
        <a:lstStyle/>
        <a:p>
          <a:endParaRPr lang="en-US"/>
        </a:p>
      </dgm:t>
    </dgm:pt>
    <dgm:pt modelId="{C9DB9B44-E415-4543-856A-A624E9084DE9}" type="sibTrans" cxnId="{B934FBD6-63FF-4506-8E9B-55EA9D120770}">
      <dgm:prSet/>
      <dgm:spPr/>
      <dgm:t>
        <a:bodyPr/>
        <a:lstStyle/>
        <a:p>
          <a:endParaRPr lang="en-US"/>
        </a:p>
      </dgm:t>
    </dgm:pt>
    <dgm:pt modelId="{EBC6BD48-A36B-4F07-BF59-C9585AB69291}">
      <dgm:prSet phldrT="[Text]"/>
      <dgm:spPr/>
      <dgm:t>
        <a:bodyPr/>
        <a:lstStyle/>
        <a:p>
          <a:r>
            <a:rPr lang="en-US" dirty="0" smtClean="0"/>
            <a:t>If engaging in peer-to-peer lending, make sure you understand the terms of your loan and make payments on time</a:t>
          </a:r>
          <a:endParaRPr lang="en-US" dirty="0"/>
        </a:p>
      </dgm:t>
    </dgm:pt>
    <dgm:pt modelId="{FFB7446A-3283-48B0-B785-C99071F7E6A7}" type="parTrans" cxnId="{B1DC6DEA-B1CA-4323-8F1D-5A0B21CF7D5B}">
      <dgm:prSet/>
      <dgm:spPr/>
      <dgm:t>
        <a:bodyPr/>
        <a:lstStyle/>
        <a:p>
          <a:endParaRPr lang="en-US"/>
        </a:p>
      </dgm:t>
    </dgm:pt>
    <dgm:pt modelId="{E636E6B7-849B-4E89-8948-35EC2B78DDA2}" type="sibTrans" cxnId="{B1DC6DEA-B1CA-4323-8F1D-5A0B21CF7D5B}">
      <dgm:prSet/>
      <dgm:spPr/>
      <dgm:t>
        <a:bodyPr/>
        <a:lstStyle/>
        <a:p>
          <a:endParaRPr lang="en-US"/>
        </a:p>
      </dgm:t>
    </dgm:pt>
    <dgm:pt modelId="{D1093611-3D55-40AF-A9B4-A59DF844DF12}">
      <dgm:prSet phldrT="[Text]"/>
      <dgm:spPr/>
      <dgm:t>
        <a:bodyPr/>
        <a:lstStyle/>
        <a:p>
          <a:r>
            <a:rPr lang="en-US" dirty="0" smtClean="0"/>
            <a:t>Falling behind can increase your fees and prevent you from seeking another peer-to-peer loan.</a:t>
          </a:r>
          <a:endParaRPr lang="en-US" dirty="0"/>
        </a:p>
      </dgm:t>
    </dgm:pt>
    <dgm:pt modelId="{F04E2F08-4E2E-475A-A295-80D526B1EBF3}" type="parTrans" cxnId="{C7933BBA-DD3E-44CC-9058-66D69AA36914}">
      <dgm:prSet/>
      <dgm:spPr/>
      <dgm:t>
        <a:bodyPr/>
        <a:lstStyle/>
        <a:p>
          <a:endParaRPr lang="en-US"/>
        </a:p>
      </dgm:t>
    </dgm:pt>
    <dgm:pt modelId="{102A0514-BB65-44C1-8DBE-3D3E8CB3C728}" type="sibTrans" cxnId="{C7933BBA-DD3E-44CC-9058-66D69AA36914}">
      <dgm:prSet/>
      <dgm:spPr/>
      <dgm:t>
        <a:bodyPr/>
        <a:lstStyle/>
        <a:p>
          <a:endParaRPr lang="en-US"/>
        </a:p>
      </dgm:t>
    </dgm:pt>
    <dgm:pt modelId="{854646C4-62E2-4794-9439-A48BC5D374D2}" type="pres">
      <dgm:prSet presAssocID="{1F107EA1-8AAA-42BF-8C63-EDE8386D193D}" presName="linear" presStyleCnt="0">
        <dgm:presLayoutVars>
          <dgm:animLvl val="lvl"/>
          <dgm:resizeHandles val="exact"/>
        </dgm:presLayoutVars>
      </dgm:prSet>
      <dgm:spPr/>
    </dgm:pt>
    <dgm:pt modelId="{8319A15F-528B-401C-B5A5-C82F60A33C65}" type="pres">
      <dgm:prSet presAssocID="{1081A4B1-D9BB-4A68-B5D4-946866DFEF3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C87E7-6D91-4973-AB0E-3D579FD9B4E0}" type="pres">
      <dgm:prSet presAssocID="{1081A4B1-D9BB-4A68-B5D4-946866DFEF3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26F88A-474D-4270-9DFB-E2CC4E978735}" srcId="{1081A4B1-D9BB-4A68-B5D4-946866DFEF3C}" destId="{B6A5141D-ACBB-4DC5-B2FD-8D0864D558C3}" srcOrd="0" destOrd="0" parTransId="{4AF9ACAF-A026-448B-BBCB-C0B7933D17FC}" sibTransId="{20259284-2CEC-4A50-9310-4DC563591D19}"/>
    <dgm:cxn modelId="{F47AA3DC-8C89-4114-AA08-64C743930EC8}" type="presOf" srcId="{D1093611-3D55-40AF-A9B4-A59DF844DF12}" destId="{CE5C87E7-6D91-4973-AB0E-3D579FD9B4E0}" srcOrd="0" destOrd="3" presId="urn:microsoft.com/office/officeart/2005/8/layout/vList2"/>
    <dgm:cxn modelId="{D32D4D6E-DEB3-4E60-860A-8B578D40ECE1}" type="presOf" srcId="{EBC6BD48-A36B-4F07-BF59-C9585AB69291}" destId="{CE5C87E7-6D91-4973-AB0E-3D579FD9B4E0}" srcOrd="0" destOrd="2" presId="urn:microsoft.com/office/officeart/2005/8/layout/vList2"/>
    <dgm:cxn modelId="{EA7F0AE2-980A-47F1-9216-20005C7EDA56}" srcId="{1F107EA1-8AAA-42BF-8C63-EDE8386D193D}" destId="{1081A4B1-D9BB-4A68-B5D4-946866DFEF3C}" srcOrd="0" destOrd="0" parTransId="{D1488BAF-E62E-4B37-83D7-E3E9B8541B08}" sibTransId="{87EAEB72-434E-41ED-9294-DF7EBF53F1D4}"/>
    <dgm:cxn modelId="{6451EF4B-892F-4760-A3DC-302A83394161}" type="presOf" srcId="{B6A5141D-ACBB-4DC5-B2FD-8D0864D558C3}" destId="{CE5C87E7-6D91-4973-AB0E-3D579FD9B4E0}" srcOrd="0" destOrd="0" presId="urn:microsoft.com/office/officeart/2005/8/layout/vList2"/>
    <dgm:cxn modelId="{D2823423-762A-4991-8AC2-A181196A0E08}" type="presOf" srcId="{6301BFF4-D08E-4730-9523-314015C048C1}" destId="{CE5C87E7-6D91-4973-AB0E-3D579FD9B4E0}" srcOrd="0" destOrd="4" presId="urn:microsoft.com/office/officeart/2005/8/layout/vList2"/>
    <dgm:cxn modelId="{32E47588-ACE3-4C6E-911F-39693E99F690}" type="presOf" srcId="{1F107EA1-8AAA-42BF-8C63-EDE8386D193D}" destId="{854646C4-62E2-4794-9439-A48BC5D374D2}" srcOrd="0" destOrd="0" presId="urn:microsoft.com/office/officeart/2005/8/layout/vList2"/>
    <dgm:cxn modelId="{B934FBD6-63FF-4506-8E9B-55EA9D120770}" srcId="{1081A4B1-D9BB-4A68-B5D4-946866DFEF3C}" destId="{FBF9B3A2-DC51-4D8F-AE98-B2AECDB6D54F}" srcOrd="1" destOrd="0" parTransId="{CBD4144D-9341-46DE-A6FC-17745FEFD7FA}" sibTransId="{C9DB9B44-E415-4543-856A-A624E9084DE9}"/>
    <dgm:cxn modelId="{884F0FC9-218D-4A4F-B1BA-DF883459D2F4}" type="presOf" srcId="{1081A4B1-D9BB-4A68-B5D4-946866DFEF3C}" destId="{8319A15F-528B-401C-B5A5-C82F60A33C65}" srcOrd="0" destOrd="0" presId="urn:microsoft.com/office/officeart/2005/8/layout/vList2"/>
    <dgm:cxn modelId="{11D319A1-1B4E-41DD-8CCE-7EB9BE13EAA9}" type="presOf" srcId="{FBF9B3A2-DC51-4D8F-AE98-B2AECDB6D54F}" destId="{CE5C87E7-6D91-4973-AB0E-3D579FD9B4E0}" srcOrd="0" destOrd="1" presId="urn:microsoft.com/office/officeart/2005/8/layout/vList2"/>
    <dgm:cxn modelId="{8A8839EF-B0A2-4886-B50C-341D1B81A137}" srcId="{1081A4B1-D9BB-4A68-B5D4-946866DFEF3C}" destId="{6301BFF4-D08E-4730-9523-314015C048C1}" srcOrd="4" destOrd="0" parTransId="{DC5F82D5-443A-4884-9961-F50DCF9FCAEF}" sibTransId="{065C9143-5C80-4A0D-A4BB-B8C185FB48AE}"/>
    <dgm:cxn modelId="{B1DC6DEA-B1CA-4323-8F1D-5A0B21CF7D5B}" srcId="{1081A4B1-D9BB-4A68-B5D4-946866DFEF3C}" destId="{EBC6BD48-A36B-4F07-BF59-C9585AB69291}" srcOrd="2" destOrd="0" parTransId="{FFB7446A-3283-48B0-B785-C99071F7E6A7}" sibTransId="{E636E6B7-849B-4E89-8948-35EC2B78DDA2}"/>
    <dgm:cxn modelId="{C7933BBA-DD3E-44CC-9058-66D69AA36914}" srcId="{1081A4B1-D9BB-4A68-B5D4-946866DFEF3C}" destId="{D1093611-3D55-40AF-A9B4-A59DF844DF12}" srcOrd="3" destOrd="0" parTransId="{F04E2F08-4E2E-475A-A295-80D526B1EBF3}" sibTransId="{102A0514-BB65-44C1-8DBE-3D3E8CB3C728}"/>
    <dgm:cxn modelId="{6532198C-B9E2-4AE7-9426-4B2D633C878F}" type="presParOf" srcId="{854646C4-62E2-4794-9439-A48BC5D374D2}" destId="{8319A15F-528B-401C-B5A5-C82F60A33C65}" srcOrd="0" destOrd="0" presId="urn:microsoft.com/office/officeart/2005/8/layout/vList2"/>
    <dgm:cxn modelId="{C3133E00-7F68-45AE-B358-19824615AA63}" type="presParOf" srcId="{854646C4-62E2-4794-9439-A48BC5D374D2}" destId="{CE5C87E7-6D91-4973-AB0E-3D579FD9B4E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107EA1-8AAA-42BF-8C63-EDE8386D193D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1A4B1-D9BB-4A68-B5D4-946866DFEF3C}">
      <dgm:prSet phldrT="[Text]"/>
      <dgm:spPr/>
      <dgm:t>
        <a:bodyPr/>
        <a:lstStyle/>
        <a:p>
          <a:r>
            <a:rPr lang="en-US" dirty="0" smtClean="0"/>
            <a:t>Venture Capitalist (VC)</a:t>
          </a:r>
          <a:endParaRPr lang="en-US" dirty="0"/>
        </a:p>
      </dgm:t>
    </dgm:pt>
    <dgm:pt modelId="{D1488BAF-E62E-4B37-83D7-E3E9B8541B08}" type="parTrans" cxnId="{EA7F0AE2-980A-47F1-9216-20005C7EDA56}">
      <dgm:prSet/>
      <dgm:spPr/>
      <dgm:t>
        <a:bodyPr/>
        <a:lstStyle/>
        <a:p>
          <a:endParaRPr lang="en-US"/>
        </a:p>
      </dgm:t>
    </dgm:pt>
    <dgm:pt modelId="{87EAEB72-434E-41ED-9294-DF7EBF53F1D4}" type="sibTrans" cxnId="{EA7F0AE2-980A-47F1-9216-20005C7EDA56}">
      <dgm:prSet/>
      <dgm:spPr/>
      <dgm:t>
        <a:bodyPr/>
        <a:lstStyle/>
        <a:p>
          <a:endParaRPr lang="en-US"/>
        </a:p>
      </dgm:t>
    </dgm:pt>
    <dgm:pt modelId="{B6A5141D-ACBB-4DC5-B2FD-8D0864D558C3}">
      <dgm:prSet phldrT="[Text]"/>
      <dgm:spPr/>
      <dgm:t>
        <a:bodyPr/>
        <a:lstStyle/>
        <a:p>
          <a:r>
            <a:rPr lang="en-US" dirty="0" smtClean="0"/>
            <a:t>This type of investor expect you to show you have a solid business plan</a:t>
          </a:r>
          <a:endParaRPr lang="en-US" dirty="0"/>
        </a:p>
      </dgm:t>
    </dgm:pt>
    <dgm:pt modelId="{4AF9ACAF-A026-448B-BBCB-C0B7933D17FC}" type="parTrans" cxnId="{F026F88A-474D-4270-9DFB-E2CC4E978735}">
      <dgm:prSet/>
      <dgm:spPr/>
      <dgm:t>
        <a:bodyPr/>
        <a:lstStyle/>
        <a:p>
          <a:endParaRPr lang="en-US"/>
        </a:p>
      </dgm:t>
    </dgm:pt>
    <dgm:pt modelId="{20259284-2CEC-4A50-9310-4DC563591D19}" type="sibTrans" cxnId="{F026F88A-474D-4270-9DFB-E2CC4E978735}">
      <dgm:prSet/>
      <dgm:spPr/>
      <dgm:t>
        <a:bodyPr/>
        <a:lstStyle/>
        <a:p>
          <a:endParaRPr lang="en-US"/>
        </a:p>
      </dgm:t>
    </dgm:pt>
    <dgm:pt modelId="{6301BFF4-D08E-4730-9523-314015C048C1}">
      <dgm:prSet phldrT="[Text]"/>
      <dgm:spPr/>
      <dgm:t>
        <a:bodyPr/>
        <a:lstStyle/>
        <a:p>
          <a:r>
            <a:rPr lang="en-US" dirty="0" smtClean="0"/>
            <a:t>E.g.: East Venture, Plug and Play, &amp; </a:t>
          </a:r>
          <a:r>
            <a:rPr lang="en-US" dirty="0" err="1" smtClean="0"/>
            <a:t>CyberAgent</a:t>
          </a:r>
          <a:r>
            <a:rPr lang="en-US" dirty="0" smtClean="0"/>
            <a:t> Ventures</a:t>
          </a:r>
          <a:endParaRPr lang="en-US" dirty="0"/>
        </a:p>
      </dgm:t>
    </dgm:pt>
    <dgm:pt modelId="{DC5F82D5-443A-4884-9961-F50DCF9FCAEF}" type="parTrans" cxnId="{8A8839EF-B0A2-4886-B50C-341D1B81A137}">
      <dgm:prSet/>
      <dgm:spPr/>
      <dgm:t>
        <a:bodyPr/>
        <a:lstStyle/>
        <a:p>
          <a:endParaRPr lang="en-US"/>
        </a:p>
      </dgm:t>
    </dgm:pt>
    <dgm:pt modelId="{065C9143-5C80-4A0D-A4BB-B8C185FB48AE}" type="sibTrans" cxnId="{8A8839EF-B0A2-4886-B50C-341D1B81A137}">
      <dgm:prSet/>
      <dgm:spPr/>
      <dgm:t>
        <a:bodyPr/>
        <a:lstStyle/>
        <a:p>
          <a:endParaRPr lang="en-US"/>
        </a:p>
      </dgm:t>
    </dgm:pt>
    <dgm:pt modelId="{7580B934-A6E6-4F6E-AF81-335AED59788A}">
      <dgm:prSet phldrT="[Text]"/>
      <dgm:spPr/>
      <dgm:t>
        <a:bodyPr/>
        <a:lstStyle/>
        <a:p>
          <a:r>
            <a:rPr lang="en-US" dirty="0" smtClean="0"/>
            <a:t>A venture capitalist also wants to see a high return of profit</a:t>
          </a:r>
          <a:endParaRPr lang="en-US" dirty="0"/>
        </a:p>
      </dgm:t>
    </dgm:pt>
    <dgm:pt modelId="{EC3C968F-9F3D-4EF7-B6D7-2AF72949EFFD}" type="parTrans" cxnId="{CAA6555F-B8E4-4126-BDB1-9794A68EAD33}">
      <dgm:prSet/>
      <dgm:spPr/>
      <dgm:t>
        <a:bodyPr/>
        <a:lstStyle/>
        <a:p>
          <a:endParaRPr lang="en-US"/>
        </a:p>
      </dgm:t>
    </dgm:pt>
    <dgm:pt modelId="{90E24AC6-73F9-48D9-8307-447E987AF1E5}" type="sibTrans" cxnId="{CAA6555F-B8E4-4126-BDB1-9794A68EAD33}">
      <dgm:prSet/>
      <dgm:spPr/>
      <dgm:t>
        <a:bodyPr/>
        <a:lstStyle/>
        <a:p>
          <a:endParaRPr lang="en-US"/>
        </a:p>
      </dgm:t>
    </dgm:pt>
    <dgm:pt modelId="{030449FB-5816-4CE8-85BC-39DB37F97783}">
      <dgm:prSet phldrT="[Text]"/>
      <dgm:spPr/>
      <dgm:t>
        <a:bodyPr/>
        <a:lstStyle/>
        <a:p>
          <a:r>
            <a:rPr lang="en-US" dirty="0" smtClean="0"/>
            <a:t>Venture capitalists may invest as much as millions of dollars</a:t>
          </a:r>
          <a:endParaRPr lang="en-US" dirty="0"/>
        </a:p>
      </dgm:t>
    </dgm:pt>
    <dgm:pt modelId="{5E627A93-E773-46D6-B5CC-79466483DA72}" type="parTrans" cxnId="{0C5BCAF1-F8DA-4697-839C-59229EB86FB7}">
      <dgm:prSet/>
      <dgm:spPr/>
      <dgm:t>
        <a:bodyPr/>
        <a:lstStyle/>
        <a:p>
          <a:endParaRPr lang="en-US"/>
        </a:p>
      </dgm:t>
    </dgm:pt>
    <dgm:pt modelId="{06F96EDC-0494-45A7-98B7-449B3BE92259}" type="sibTrans" cxnId="{0C5BCAF1-F8DA-4697-839C-59229EB86FB7}">
      <dgm:prSet/>
      <dgm:spPr/>
      <dgm:t>
        <a:bodyPr/>
        <a:lstStyle/>
        <a:p>
          <a:endParaRPr lang="en-US"/>
        </a:p>
      </dgm:t>
    </dgm:pt>
    <dgm:pt modelId="{ADB08B17-52C7-4B83-9ABD-7FBCCD514B75}">
      <dgm:prSet phldrT="[Text]"/>
      <dgm:spPr/>
      <dgm:t>
        <a:bodyPr/>
        <a:lstStyle/>
        <a:p>
          <a:r>
            <a:rPr lang="en-US" dirty="0" smtClean="0"/>
            <a:t>They do that by securing equity capital, or a share in your company</a:t>
          </a:r>
          <a:endParaRPr lang="en-US" dirty="0"/>
        </a:p>
      </dgm:t>
    </dgm:pt>
    <dgm:pt modelId="{2FFB8DC2-0C58-4316-8109-4C25EEAB227A}" type="parTrans" cxnId="{C9071019-3D5F-4BD7-A779-EFD987FDC0CB}">
      <dgm:prSet/>
      <dgm:spPr/>
      <dgm:t>
        <a:bodyPr/>
        <a:lstStyle/>
        <a:p>
          <a:endParaRPr lang="en-US"/>
        </a:p>
      </dgm:t>
    </dgm:pt>
    <dgm:pt modelId="{26D95AA9-2AB8-4910-BBBB-0BCCBEDAF124}" type="sibTrans" cxnId="{C9071019-3D5F-4BD7-A779-EFD987FDC0CB}">
      <dgm:prSet/>
      <dgm:spPr/>
      <dgm:t>
        <a:bodyPr/>
        <a:lstStyle/>
        <a:p>
          <a:endParaRPr lang="en-US"/>
        </a:p>
      </dgm:t>
    </dgm:pt>
    <dgm:pt modelId="{854646C4-62E2-4794-9439-A48BC5D374D2}" type="pres">
      <dgm:prSet presAssocID="{1F107EA1-8AAA-42BF-8C63-EDE8386D193D}" presName="linear" presStyleCnt="0">
        <dgm:presLayoutVars>
          <dgm:animLvl val="lvl"/>
          <dgm:resizeHandles val="exact"/>
        </dgm:presLayoutVars>
      </dgm:prSet>
      <dgm:spPr/>
    </dgm:pt>
    <dgm:pt modelId="{8319A15F-528B-401C-B5A5-C82F60A33C65}" type="pres">
      <dgm:prSet presAssocID="{1081A4B1-D9BB-4A68-B5D4-946866DFEF3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C87E7-6D91-4973-AB0E-3D579FD9B4E0}" type="pres">
      <dgm:prSet presAssocID="{1081A4B1-D9BB-4A68-B5D4-946866DFEF3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26F88A-474D-4270-9DFB-E2CC4E978735}" srcId="{1081A4B1-D9BB-4A68-B5D4-946866DFEF3C}" destId="{B6A5141D-ACBB-4DC5-B2FD-8D0864D558C3}" srcOrd="0" destOrd="0" parTransId="{4AF9ACAF-A026-448B-BBCB-C0B7933D17FC}" sibTransId="{20259284-2CEC-4A50-9310-4DC563591D19}"/>
    <dgm:cxn modelId="{EA7F0AE2-980A-47F1-9216-20005C7EDA56}" srcId="{1F107EA1-8AAA-42BF-8C63-EDE8386D193D}" destId="{1081A4B1-D9BB-4A68-B5D4-946866DFEF3C}" srcOrd="0" destOrd="0" parTransId="{D1488BAF-E62E-4B37-83D7-E3E9B8541B08}" sibTransId="{87EAEB72-434E-41ED-9294-DF7EBF53F1D4}"/>
    <dgm:cxn modelId="{0C5BCAF1-F8DA-4697-839C-59229EB86FB7}" srcId="{1081A4B1-D9BB-4A68-B5D4-946866DFEF3C}" destId="{030449FB-5816-4CE8-85BC-39DB37F97783}" srcOrd="2" destOrd="0" parTransId="{5E627A93-E773-46D6-B5CC-79466483DA72}" sibTransId="{06F96EDC-0494-45A7-98B7-449B3BE92259}"/>
    <dgm:cxn modelId="{0E969155-BFDA-4938-B16B-193E50EE45C3}" type="presOf" srcId="{ADB08B17-52C7-4B83-9ABD-7FBCCD514B75}" destId="{CE5C87E7-6D91-4973-AB0E-3D579FD9B4E0}" srcOrd="0" destOrd="3" presId="urn:microsoft.com/office/officeart/2005/8/layout/vList2"/>
    <dgm:cxn modelId="{CAA6555F-B8E4-4126-BDB1-9794A68EAD33}" srcId="{1081A4B1-D9BB-4A68-B5D4-946866DFEF3C}" destId="{7580B934-A6E6-4F6E-AF81-335AED59788A}" srcOrd="1" destOrd="0" parTransId="{EC3C968F-9F3D-4EF7-B6D7-2AF72949EFFD}" sibTransId="{90E24AC6-73F9-48D9-8307-447E987AF1E5}"/>
    <dgm:cxn modelId="{62B64540-689E-4763-9E4A-D956A7199ED3}" type="presOf" srcId="{B6A5141D-ACBB-4DC5-B2FD-8D0864D558C3}" destId="{CE5C87E7-6D91-4973-AB0E-3D579FD9B4E0}" srcOrd="0" destOrd="0" presId="urn:microsoft.com/office/officeart/2005/8/layout/vList2"/>
    <dgm:cxn modelId="{104EE78E-B43D-4C14-A5F6-AA0499C3BBE2}" type="presOf" srcId="{1F107EA1-8AAA-42BF-8C63-EDE8386D193D}" destId="{854646C4-62E2-4794-9439-A48BC5D374D2}" srcOrd="0" destOrd="0" presId="urn:microsoft.com/office/officeart/2005/8/layout/vList2"/>
    <dgm:cxn modelId="{3AE46573-9D29-4BA8-BEFD-290D38D2D284}" type="presOf" srcId="{1081A4B1-D9BB-4A68-B5D4-946866DFEF3C}" destId="{8319A15F-528B-401C-B5A5-C82F60A33C65}" srcOrd="0" destOrd="0" presId="urn:microsoft.com/office/officeart/2005/8/layout/vList2"/>
    <dgm:cxn modelId="{8A8839EF-B0A2-4886-B50C-341D1B81A137}" srcId="{1081A4B1-D9BB-4A68-B5D4-946866DFEF3C}" destId="{6301BFF4-D08E-4730-9523-314015C048C1}" srcOrd="4" destOrd="0" parTransId="{DC5F82D5-443A-4884-9961-F50DCF9FCAEF}" sibTransId="{065C9143-5C80-4A0D-A4BB-B8C185FB48AE}"/>
    <dgm:cxn modelId="{10A2E0DC-7A9C-4CE0-B8AB-1E526BBF0348}" type="presOf" srcId="{7580B934-A6E6-4F6E-AF81-335AED59788A}" destId="{CE5C87E7-6D91-4973-AB0E-3D579FD9B4E0}" srcOrd="0" destOrd="1" presId="urn:microsoft.com/office/officeart/2005/8/layout/vList2"/>
    <dgm:cxn modelId="{C9071019-3D5F-4BD7-A779-EFD987FDC0CB}" srcId="{1081A4B1-D9BB-4A68-B5D4-946866DFEF3C}" destId="{ADB08B17-52C7-4B83-9ABD-7FBCCD514B75}" srcOrd="3" destOrd="0" parTransId="{2FFB8DC2-0C58-4316-8109-4C25EEAB227A}" sibTransId="{26D95AA9-2AB8-4910-BBBB-0BCCBEDAF124}"/>
    <dgm:cxn modelId="{89CEF646-646B-477F-8EEB-75070EA432BC}" type="presOf" srcId="{030449FB-5816-4CE8-85BC-39DB37F97783}" destId="{CE5C87E7-6D91-4973-AB0E-3D579FD9B4E0}" srcOrd="0" destOrd="2" presId="urn:microsoft.com/office/officeart/2005/8/layout/vList2"/>
    <dgm:cxn modelId="{7A4DE199-A918-443F-A5FB-4E61880FFA2B}" type="presOf" srcId="{6301BFF4-D08E-4730-9523-314015C048C1}" destId="{CE5C87E7-6D91-4973-AB0E-3D579FD9B4E0}" srcOrd="0" destOrd="4" presId="urn:microsoft.com/office/officeart/2005/8/layout/vList2"/>
    <dgm:cxn modelId="{4FB11681-A096-4265-B9DE-0DA236C17DB8}" type="presParOf" srcId="{854646C4-62E2-4794-9439-A48BC5D374D2}" destId="{8319A15F-528B-401C-B5A5-C82F60A33C65}" srcOrd="0" destOrd="0" presId="urn:microsoft.com/office/officeart/2005/8/layout/vList2"/>
    <dgm:cxn modelId="{6FA1EC76-815C-4D07-91D5-04A2543E3A42}" type="presParOf" srcId="{854646C4-62E2-4794-9439-A48BC5D374D2}" destId="{CE5C87E7-6D91-4973-AB0E-3D579FD9B4E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107EA1-8AAA-42BF-8C63-EDE8386D193D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1A4B1-D9BB-4A68-B5D4-946866DFEF3C}">
      <dgm:prSet phldrT="[Text]"/>
      <dgm:spPr/>
      <dgm:t>
        <a:bodyPr/>
        <a:lstStyle/>
        <a:p>
          <a:r>
            <a:rPr lang="en-US" dirty="0" smtClean="0"/>
            <a:t>Personal Investors</a:t>
          </a:r>
          <a:endParaRPr lang="en-US" dirty="0"/>
        </a:p>
      </dgm:t>
    </dgm:pt>
    <dgm:pt modelId="{D1488BAF-E62E-4B37-83D7-E3E9B8541B08}" type="parTrans" cxnId="{EA7F0AE2-980A-47F1-9216-20005C7EDA56}">
      <dgm:prSet/>
      <dgm:spPr/>
      <dgm:t>
        <a:bodyPr/>
        <a:lstStyle/>
        <a:p>
          <a:endParaRPr lang="en-US"/>
        </a:p>
      </dgm:t>
    </dgm:pt>
    <dgm:pt modelId="{87EAEB72-434E-41ED-9294-DF7EBF53F1D4}" type="sibTrans" cxnId="{EA7F0AE2-980A-47F1-9216-20005C7EDA56}">
      <dgm:prSet/>
      <dgm:spPr/>
      <dgm:t>
        <a:bodyPr/>
        <a:lstStyle/>
        <a:p>
          <a:endParaRPr lang="en-US"/>
        </a:p>
      </dgm:t>
    </dgm:pt>
    <dgm:pt modelId="{B6A5141D-ACBB-4DC5-B2FD-8D0864D558C3}">
      <dgm:prSet phldrT="[Text]"/>
      <dgm:spPr/>
      <dgm:t>
        <a:bodyPr/>
        <a:lstStyle/>
        <a:p>
          <a:r>
            <a:rPr lang="en-US" dirty="0" smtClean="0"/>
            <a:t>Friends and Family</a:t>
          </a:r>
          <a:endParaRPr lang="en-US" dirty="0"/>
        </a:p>
      </dgm:t>
    </dgm:pt>
    <dgm:pt modelId="{4AF9ACAF-A026-448B-BBCB-C0B7933D17FC}" type="parTrans" cxnId="{F026F88A-474D-4270-9DFB-E2CC4E978735}">
      <dgm:prSet/>
      <dgm:spPr/>
      <dgm:t>
        <a:bodyPr/>
        <a:lstStyle/>
        <a:p>
          <a:endParaRPr lang="en-US"/>
        </a:p>
      </dgm:t>
    </dgm:pt>
    <dgm:pt modelId="{20259284-2CEC-4A50-9310-4DC563591D19}" type="sibTrans" cxnId="{F026F88A-474D-4270-9DFB-E2CC4E978735}">
      <dgm:prSet/>
      <dgm:spPr/>
      <dgm:t>
        <a:bodyPr/>
        <a:lstStyle/>
        <a:p>
          <a:endParaRPr lang="en-US"/>
        </a:p>
      </dgm:t>
    </dgm:pt>
    <dgm:pt modelId="{55AA8A7D-99C9-4CF6-85DC-71416449A030}">
      <dgm:prSet phldrT="[Text]"/>
      <dgm:spPr/>
      <dgm:t>
        <a:bodyPr/>
        <a:lstStyle/>
        <a:p>
          <a:r>
            <a:rPr lang="en-US" dirty="0" smtClean="0"/>
            <a:t>Mixing business with family is risking, bringing business disputes to family gatherings and other events</a:t>
          </a:r>
          <a:endParaRPr lang="en-US" dirty="0"/>
        </a:p>
      </dgm:t>
    </dgm:pt>
    <dgm:pt modelId="{5D225863-CC06-475A-9EEB-8089F4922136}" type="parTrans" cxnId="{3F15820D-30AE-4C6C-B64E-E1DC9635E577}">
      <dgm:prSet/>
      <dgm:spPr/>
      <dgm:t>
        <a:bodyPr/>
        <a:lstStyle/>
        <a:p>
          <a:endParaRPr lang="en-US"/>
        </a:p>
      </dgm:t>
    </dgm:pt>
    <dgm:pt modelId="{7866D3C5-A672-4604-9AE1-808EF65C99E7}" type="sibTrans" cxnId="{3F15820D-30AE-4C6C-B64E-E1DC9635E577}">
      <dgm:prSet/>
      <dgm:spPr/>
      <dgm:t>
        <a:bodyPr/>
        <a:lstStyle/>
        <a:p>
          <a:endParaRPr lang="en-US"/>
        </a:p>
      </dgm:t>
    </dgm:pt>
    <dgm:pt modelId="{DFC2EB60-E8EF-43C1-9D13-F29267A66500}">
      <dgm:prSet phldrT="[Text]"/>
      <dgm:spPr/>
      <dgm:t>
        <a:bodyPr/>
        <a:lstStyle/>
        <a:p>
          <a:r>
            <a:rPr lang="en-US" dirty="0" smtClean="0"/>
            <a:t>You risk hurting not only your finances but also a relative's or friend's if the business doesn't take off as well as you anticipate</a:t>
          </a:r>
          <a:endParaRPr lang="en-US" dirty="0"/>
        </a:p>
      </dgm:t>
    </dgm:pt>
    <dgm:pt modelId="{6C288281-9D1C-4256-A5B7-D1CAEBCC0BA3}" type="parTrans" cxnId="{7C987FA7-2908-405D-B00E-0066D64CB944}">
      <dgm:prSet/>
      <dgm:spPr/>
      <dgm:t>
        <a:bodyPr/>
        <a:lstStyle/>
        <a:p>
          <a:endParaRPr lang="en-US"/>
        </a:p>
      </dgm:t>
    </dgm:pt>
    <dgm:pt modelId="{DCE9B5F9-9763-4461-86EF-EC2ECF957698}" type="sibTrans" cxnId="{7C987FA7-2908-405D-B00E-0066D64CB944}">
      <dgm:prSet/>
      <dgm:spPr/>
      <dgm:t>
        <a:bodyPr/>
        <a:lstStyle/>
        <a:p>
          <a:endParaRPr lang="en-US"/>
        </a:p>
      </dgm:t>
    </dgm:pt>
    <dgm:pt modelId="{854646C4-62E2-4794-9439-A48BC5D374D2}" type="pres">
      <dgm:prSet presAssocID="{1F107EA1-8AAA-42BF-8C63-EDE8386D193D}" presName="linear" presStyleCnt="0">
        <dgm:presLayoutVars>
          <dgm:animLvl val="lvl"/>
          <dgm:resizeHandles val="exact"/>
        </dgm:presLayoutVars>
      </dgm:prSet>
      <dgm:spPr/>
    </dgm:pt>
    <dgm:pt modelId="{8319A15F-528B-401C-B5A5-C82F60A33C65}" type="pres">
      <dgm:prSet presAssocID="{1081A4B1-D9BB-4A68-B5D4-946866DFEF3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C87E7-6D91-4973-AB0E-3D579FD9B4E0}" type="pres">
      <dgm:prSet presAssocID="{1081A4B1-D9BB-4A68-B5D4-946866DFEF3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FA143D-EC85-473B-B8B2-2A5A113A01A8}" type="presOf" srcId="{1F107EA1-8AAA-42BF-8C63-EDE8386D193D}" destId="{854646C4-62E2-4794-9439-A48BC5D374D2}" srcOrd="0" destOrd="0" presId="urn:microsoft.com/office/officeart/2005/8/layout/vList2"/>
    <dgm:cxn modelId="{FDC95079-CE16-429E-A8C9-915B234DA013}" type="presOf" srcId="{DFC2EB60-E8EF-43C1-9D13-F29267A66500}" destId="{CE5C87E7-6D91-4973-AB0E-3D579FD9B4E0}" srcOrd="0" destOrd="2" presId="urn:microsoft.com/office/officeart/2005/8/layout/vList2"/>
    <dgm:cxn modelId="{F026F88A-474D-4270-9DFB-E2CC4E978735}" srcId="{1081A4B1-D9BB-4A68-B5D4-946866DFEF3C}" destId="{B6A5141D-ACBB-4DC5-B2FD-8D0864D558C3}" srcOrd="0" destOrd="0" parTransId="{4AF9ACAF-A026-448B-BBCB-C0B7933D17FC}" sibTransId="{20259284-2CEC-4A50-9310-4DC563591D19}"/>
    <dgm:cxn modelId="{29361536-D68E-41E4-A0B7-8247B4C3C9D3}" type="presOf" srcId="{B6A5141D-ACBB-4DC5-B2FD-8D0864D558C3}" destId="{CE5C87E7-6D91-4973-AB0E-3D579FD9B4E0}" srcOrd="0" destOrd="0" presId="urn:microsoft.com/office/officeart/2005/8/layout/vList2"/>
    <dgm:cxn modelId="{3F15820D-30AE-4C6C-B64E-E1DC9635E577}" srcId="{1081A4B1-D9BB-4A68-B5D4-946866DFEF3C}" destId="{55AA8A7D-99C9-4CF6-85DC-71416449A030}" srcOrd="1" destOrd="0" parTransId="{5D225863-CC06-475A-9EEB-8089F4922136}" sibTransId="{7866D3C5-A672-4604-9AE1-808EF65C99E7}"/>
    <dgm:cxn modelId="{97A24B62-612C-4119-AAE7-D8BB808AC484}" type="presOf" srcId="{1081A4B1-D9BB-4A68-B5D4-946866DFEF3C}" destId="{8319A15F-528B-401C-B5A5-C82F60A33C65}" srcOrd="0" destOrd="0" presId="urn:microsoft.com/office/officeart/2005/8/layout/vList2"/>
    <dgm:cxn modelId="{7C987FA7-2908-405D-B00E-0066D64CB944}" srcId="{1081A4B1-D9BB-4A68-B5D4-946866DFEF3C}" destId="{DFC2EB60-E8EF-43C1-9D13-F29267A66500}" srcOrd="2" destOrd="0" parTransId="{6C288281-9D1C-4256-A5B7-D1CAEBCC0BA3}" sibTransId="{DCE9B5F9-9763-4461-86EF-EC2ECF957698}"/>
    <dgm:cxn modelId="{15019569-48F4-46DA-AA80-9E94E34F4918}" type="presOf" srcId="{55AA8A7D-99C9-4CF6-85DC-71416449A030}" destId="{CE5C87E7-6D91-4973-AB0E-3D579FD9B4E0}" srcOrd="0" destOrd="1" presId="urn:microsoft.com/office/officeart/2005/8/layout/vList2"/>
    <dgm:cxn modelId="{EA7F0AE2-980A-47F1-9216-20005C7EDA56}" srcId="{1F107EA1-8AAA-42BF-8C63-EDE8386D193D}" destId="{1081A4B1-D9BB-4A68-B5D4-946866DFEF3C}" srcOrd="0" destOrd="0" parTransId="{D1488BAF-E62E-4B37-83D7-E3E9B8541B08}" sibTransId="{87EAEB72-434E-41ED-9294-DF7EBF53F1D4}"/>
    <dgm:cxn modelId="{B985EFA8-9E9D-4E8A-8B9B-B9D4429A8CDC}" type="presParOf" srcId="{854646C4-62E2-4794-9439-A48BC5D374D2}" destId="{8319A15F-528B-401C-B5A5-C82F60A33C65}" srcOrd="0" destOrd="0" presId="urn:microsoft.com/office/officeart/2005/8/layout/vList2"/>
    <dgm:cxn modelId="{0C84B770-70F0-4D9F-AD88-1AF1757E1D8F}" type="presParOf" srcId="{854646C4-62E2-4794-9439-A48BC5D374D2}" destId="{CE5C87E7-6D91-4973-AB0E-3D579FD9B4E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F107EA1-8AAA-42BF-8C63-EDE8386D193D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1A4B1-D9BB-4A68-B5D4-946866DFEF3C}">
      <dgm:prSet phldrT="[Text]"/>
      <dgm:spPr/>
      <dgm:t>
        <a:bodyPr/>
        <a:lstStyle/>
        <a:p>
          <a:r>
            <a:rPr lang="en-US" dirty="0" smtClean="0"/>
            <a:t>Angel</a:t>
          </a:r>
          <a:endParaRPr lang="en-US" dirty="0"/>
        </a:p>
      </dgm:t>
    </dgm:pt>
    <dgm:pt modelId="{D1488BAF-E62E-4B37-83D7-E3E9B8541B08}" type="parTrans" cxnId="{EA7F0AE2-980A-47F1-9216-20005C7EDA56}">
      <dgm:prSet/>
      <dgm:spPr/>
      <dgm:t>
        <a:bodyPr/>
        <a:lstStyle/>
        <a:p>
          <a:endParaRPr lang="en-US"/>
        </a:p>
      </dgm:t>
    </dgm:pt>
    <dgm:pt modelId="{87EAEB72-434E-41ED-9294-DF7EBF53F1D4}" type="sibTrans" cxnId="{EA7F0AE2-980A-47F1-9216-20005C7EDA56}">
      <dgm:prSet/>
      <dgm:spPr/>
      <dgm:t>
        <a:bodyPr/>
        <a:lstStyle/>
        <a:p>
          <a:endParaRPr lang="en-US"/>
        </a:p>
      </dgm:t>
    </dgm:pt>
    <dgm:pt modelId="{B6A5141D-ACBB-4DC5-B2FD-8D0864D558C3}">
      <dgm:prSet phldrT="[Text]"/>
      <dgm:spPr/>
      <dgm:t>
        <a:bodyPr/>
        <a:lstStyle/>
        <a:p>
          <a:r>
            <a:rPr lang="en-US" b="0" dirty="0" smtClean="0"/>
            <a:t>Angel rounds are the first round a company may go through</a:t>
          </a:r>
          <a:endParaRPr lang="en-US" dirty="0"/>
        </a:p>
      </dgm:t>
    </dgm:pt>
    <dgm:pt modelId="{4AF9ACAF-A026-448B-BBCB-C0B7933D17FC}" type="parTrans" cxnId="{F026F88A-474D-4270-9DFB-E2CC4E978735}">
      <dgm:prSet/>
      <dgm:spPr/>
      <dgm:t>
        <a:bodyPr/>
        <a:lstStyle/>
        <a:p>
          <a:endParaRPr lang="en-US"/>
        </a:p>
      </dgm:t>
    </dgm:pt>
    <dgm:pt modelId="{20259284-2CEC-4A50-9310-4DC563591D19}" type="sibTrans" cxnId="{F026F88A-474D-4270-9DFB-E2CC4E978735}">
      <dgm:prSet/>
      <dgm:spPr/>
      <dgm:t>
        <a:bodyPr/>
        <a:lstStyle/>
        <a:p>
          <a:endParaRPr lang="en-US"/>
        </a:p>
      </dgm:t>
    </dgm:pt>
    <dgm:pt modelId="{FE7C2566-D57E-4CFB-A418-C8459A98BD26}">
      <dgm:prSet phldrT="[Text]"/>
      <dgm:spPr/>
      <dgm:t>
        <a:bodyPr/>
        <a:lstStyle/>
        <a:p>
          <a:r>
            <a:rPr lang="en-US" b="0" dirty="0" smtClean="0"/>
            <a:t>Angel investors, friends, and/or family may invest in an angel round to get a new company off the ground</a:t>
          </a:r>
          <a:endParaRPr lang="en-US" dirty="0"/>
        </a:p>
      </dgm:t>
    </dgm:pt>
    <dgm:pt modelId="{69ADE7FF-2F8C-4CC2-A9F7-C28C0C6D9069}" type="parTrans" cxnId="{73545BE4-E9D5-45D1-B378-E7C6E4247497}">
      <dgm:prSet/>
      <dgm:spPr/>
      <dgm:t>
        <a:bodyPr/>
        <a:lstStyle/>
        <a:p>
          <a:endParaRPr lang="en-US"/>
        </a:p>
      </dgm:t>
    </dgm:pt>
    <dgm:pt modelId="{8E95589F-4667-481B-BF3D-6C6CF096F490}" type="sibTrans" cxnId="{73545BE4-E9D5-45D1-B378-E7C6E4247497}">
      <dgm:prSet/>
      <dgm:spPr/>
      <dgm:t>
        <a:bodyPr/>
        <a:lstStyle/>
        <a:p>
          <a:endParaRPr lang="en-US"/>
        </a:p>
      </dgm:t>
    </dgm:pt>
    <dgm:pt modelId="{FE7CD923-6E2D-4DA3-AE80-DE959C660147}">
      <dgm:prSet/>
      <dgm:spPr/>
      <dgm:t>
        <a:bodyPr/>
        <a:lstStyle/>
        <a:p>
          <a:r>
            <a:rPr lang="en-US" dirty="0" smtClean="0"/>
            <a:t>Seed</a:t>
          </a:r>
          <a:endParaRPr lang="en-US" dirty="0"/>
        </a:p>
      </dgm:t>
    </dgm:pt>
    <dgm:pt modelId="{C4FFB2DC-D141-478B-8CED-0DC0BA19430D}" type="parTrans" cxnId="{1F8168D7-F228-4311-A08B-F0E0C01619E7}">
      <dgm:prSet/>
      <dgm:spPr/>
      <dgm:t>
        <a:bodyPr/>
        <a:lstStyle/>
        <a:p>
          <a:endParaRPr lang="en-US"/>
        </a:p>
      </dgm:t>
    </dgm:pt>
    <dgm:pt modelId="{A031689D-3D1F-4A70-A1A0-C98AD5721ABC}" type="sibTrans" cxnId="{1F8168D7-F228-4311-A08B-F0E0C01619E7}">
      <dgm:prSet/>
      <dgm:spPr/>
      <dgm:t>
        <a:bodyPr/>
        <a:lstStyle/>
        <a:p>
          <a:endParaRPr lang="en-US"/>
        </a:p>
      </dgm:t>
    </dgm:pt>
    <dgm:pt modelId="{3A0FB5B6-9A80-42DE-9227-F5B031DAA883}">
      <dgm:prSet/>
      <dgm:spPr/>
      <dgm:t>
        <a:bodyPr/>
        <a:lstStyle/>
        <a:p>
          <a:r>
            <a:rPr lang="en-US" dirty="0" smtClean="0"/>
            <a:t>$10K - $2M</a:t>
          </a:r>
          <a:endParaRPr lang="en-US" dirty="0"/>
        </a:p>
      </dgm:t>
    </dgm:pt>
    <dgm:pt modelId="{2811C1ED-C56B-4DEC-9FD6-DACA8CC18178}" type="parTrans" cxnId="{1CA82190-3C3A-4F65-B4E0-92584D91432E}">
      <dgm:prSet/>
      <dgm:spPr/>
      <dgm:t>
        <a:bodyPr/>
        <a:lstStyle/>
        <a:p>
          <a:endParaRPr lang="en-US"/>
        </a:p>
      </dgm:t>
    </dgm:pt>
    <dgm:pt modelId="{4D728023-8D2B-44B4-9B3C-888013ADAE4C}" type="sibTrans" cxnId="{1CA82190-3C3A-4F65-B4E0-92584D91432E}">
      <dgm:prSet/>
      <dgm:spPr/>
      <dgm:t>
        <a:bodyPr/>
        <a:lstStyle/>
        <a:p>
          <a:endParaRPr lang="en-US"/>
        </a:p>
      </dgm:t>
    </dgm:pt>
    <dgm:pt modelId="{5F686FE2-DA20-4F10-9DDE-CFBE62ED8A7A}">
      <dgm:prSet/>
      <dgm:spPr/>
      <dgm:t>
        <a:bodyPr/>
        <a:lstStyle/>
        <a:p>
          <a:r>
            <a:rPr lang="en-US" b="0" dirty="0" smtClean="0"/>
            <a:t>Seed rounds are one of the first rounds of funding</a:t>
          </a:r>
          <a:endParaRPr lang="en-US" dirty="0"/>
        </a:p>
      </dgm:t>
    </dgm:pt>
    <dgm:pt modelId="{7219C277-54D2-431A-A369-AF74DDE47D58}" type="parTrans" cxnId="{C0345DBF-1B25-434D-A0ED-009CE26DC7BD}">
      <dgm:prSet/>
      <dgm:spPr/>
      <dgm:t>
        <a:bodyPr/>
        <a:lstStyle/>
        <a:p>
          <a:endParaRPr lang="en-US"/>
        </a:p>
      </dgm:t>
    </dgm:pt>
    <dgm:pt modelId="{215D7BD5-EA1D-494A-BAEB-C3928932580F}" type="sibTrans" cxnId="{C0345DBF-1B25-434D-A0ED-009CE26DC7BD}">
      <dgm:prSet/>
      <dgm:spPr/>
      <dgm:t>
        <a:bodyPr/>
        <a:lstStyle/>
        <a:p>
          <a:endParaRPr lang="en-US"/>
        </a:p>
      </dgm:t>
    </dgm:pt>
    <dgm:pt modelId="{4B17CDC0-DD3B-4E6B-9D34-2CDE082E634A}">
      <dgm:prSet/>
      <dgm:spPr/>
      <dgm:t>
        <a:bodyPr/>
        <a:lstStyle/>
        <a:p>
          <a:r>
            <a:rPr lang="en-US" b="0" dirty="0" smtClean="0"/>
            <a:t>Typically come after Angel rounds (if applicable), but before any of the Series rounds</a:t>
          </a:r>
          <a:endParaRPr lang="en-US" dirty="0"/>
        </a:p>
      </dgm:t>
    </dgm:pt>
    <dgm:pt modelId="{D02623D3-7629-43EC-B1CC-1E0FE3E997CC}" type="parTrans" cxnId="{7928B25F-F687-4169-86F3-89B1F7A2A74F}">
      <dgm:prSet/>
      <dgm:spPr/>
      <dgm:t>
        <a:bodyPr/>
        <a:lstStyle/>
        <a:p>
          <a:endParaRPr lang="en-US"/>
        </a:p>
      </dgm:t>
    </dgm:pt>
    <dgm:pt modelId="{49125B1B-3F6B-434E-A921-B2D5B61295DB}" type="sibTrans" cxnId="{7928B25F-F687-4169-86F3-89B1F7A2A74F}">
      <dgm:prSet/>
      <dgm:spPr/>
      <dgm:t>
        <a:bodyPr/>
        <a:lstStyle/>
        <a:p>
          <a:endParaRPr lang="en-US"/>
        </a:p>
      </dgm:t>
    </dgm:pt>
    <dgm:pt modelId="{854646C4-62E2-4794-9439-A48BC5D374D2}" type="pres">
      <dgm:prSet presAssocID="{1F107EA1-8AAA-42BF-8C63-EDE8386D193D}" presName="linear" presStyleCnt="0">
        <dgm:presLayoutVars>
          <dgm:animLvl val="lvl"/>
          <dgm:resizeHandles val="exact"/>
        </dgm:presLayoutVars>
      </dgm:prSet>
      <dgm:spPr/>
    </dgm:pt>
    <dgm:pt modelId="{8319A15F-528B-401C-B5A5-C82F60A33C65}" type="pres">
      <dgm:prSet presAssocID="{1081A4B1-D9BB-4A68-B5D4-946866DFEF3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C87E7-6D91-4973-AB0E-3D579FD9B4E0}" type="pres">
      <dgm:prSet presAssocID="{1081A4B1-D9BB-4A68-B5D4-946866DFEF3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F3A37-17B1-479B-8ED1-BCF658C43EFB}" type="pres">
      <dgm:prSet presAssocID="{FE7CD923-6E2D-4DA3-AE80-DE959C660147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12128E-CDF7-4304-8C01-1B95CDB163F0}" type="pres">
      <dgm:prSet presAssocID="{FE7CD923-6E2D-4DA3-AE80-DE959C66014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F8168D7-F228-4311-A08B-F0E0C01619E7}" srcId="{1F107EA1-8AAA-42BF-8C63-EDE8386D193D}" destId="{FE7CD923-6E2D-4DA3-AE80-DE959C660147}" srcOrd="1" destOrd="0" parTransId="{C4FFB2DC-D141-478B-8CED-0DC0BA19430D}" sibTransId="{A031689D-3D1F-4A70-A1A0-C98AD5721ABC}"/>
    <dgm:cxn modelId="{3FE056B9-28A0-48BC-92D1-6F22A3C6D4B5}" type="presOf" srcId="{4B17CDC0-DD3B-4E6B-9D34-2CDE082E634A}" destId="{0112128E-CDF7-4304-8C01-1B95CDB163F0}" srcOrd="0" destOrd="2" presId="urn:microsoft.com/office/officeart/2005/8/layout/vList2"/>
    <dgm:cxn modelId="{F026F88A-474D-4270-9DFB-E2CC4E978735}" srcId="{1081A4B1-D9BB-4A68-B5D4-946866DFEF3C}" destId="{B6A5141D-ACBB-4DC5-B2FD-8D0864D558C3}" srcOrd="0" destOrd="0" parTransId="{4AF9ACAF-A026-448B-BBCB-C0B7933D17FC}" sibTransId="{20259284-2CEC-4A50-9310-4DC563591D19}"/>
    <dgm:cxn modelId="{C0C2701C-EFA9-4ADC-81DE-2C5BEFB81A4B}" type="presOf" srcId="{B6A5141D-ACBB-4DC5-B2FD-8D0864D558C3}" destId="{CE5C87E7-6D91-4973-AB0E-3D579FD9B4E0}" srcOrd="0" destOrd="0" presId="urn:microsoft.com/office/officeart/2005/8/layout/vList2"/>
    <dgm:cxn modelId="{2234B168-031F-4C20-8FDD-E20381A3B693}" type="presOf" srcId="{5F686FE2-DA20-4F10-9DDE-CFBE62ED8A7A}" destId="{0112128E-CDF7-4304-8C01-1B95CDB163F0}" srcOrd="0" destOrd="1" presId="urn:microsoft.com/office/officeart/2005/8/layout/vList2"/>
    <dgm:cxn modelId="{C00A4028-C601-4346-8345-3275D2A20B18}" type="presOf" srcId="{FE7C2566-D57E-4CFB-A418-C8459A98BD26}" destId="{CE5C87E7-6D91-4973-AB0E-3D579FD9B4E0}" srcOrd="0" destOrd="1" presId="urn:microsoft.com/office/officeart/2005/8/layout/vList2"/>
    <dgm:cxn modelId="{510F5507-F5EC-467B-87E2-BC026EF1378F}" type="presOf" srcId="{FE7CD923-6E2D-4DA3-AE80-DE959C660147}" destId="{1C8F3A37-17B1-479B-8ED1-BCF658C43EFB}" srcOrd="0" destOrd="0" presId="urn:microsoft.com/office/officeart/2005/8/layout/vList2"/>
    <dgm:cxn modelId="{156A3FD6-E017-4688-8C99-A485BC885D60}" type="presOf" srcId="{1081A4B1-D9BB-4A68-B5D4-946866DFEF3C}" destId="{8319A15F-528B-401C-B5A5-C82F60A33C65}" srcOrd="0" destOrd="0" presId="urn:microsoft.com/office/officeart/2005/8/layout/vList2"/>
    <dgm:cxn modelId="{1CA82190-3C3A-4F65-B4E0-92584D91432E}" srcId="{FE7CD923-6E2D-4DA3-AE80-DE959C660147}" destId="{3A0FB5B6-9A80-42DE-9227-F5B031DAA883}" srcOrd="0" destOrd="0" parTransId="{2811C1ED-C56B-4DEC-9FD6-DACA8CC18178}" sibTransId="{4D728023-8D2B-44B4-9B3C-888013ADAE4C}"/>
    <dgm:cxn modelId="{7928B25F-F687-4169-86F3-89B1F7A2A74F}" srcId="{FE7CD923-6E2D-4DA3-AE80-DE959C660147}" destId="{4B17CDC0-DD3B-4E6B-9D34-2CDE082E634A}" srcOrd="2" destOrd="0" parTransId="{D02623D3-7629-43EC-B1CC-1E0FE3E997CC}" sibTransId="{49125B1B-3F6B-434E-A921-B2D5B61295DB}"/>
    <dgm:cxn modelId="{DFA0710A-EDB0-4526-B938-13A116DAFA96}" type="presOf" srcId="{3A0FB5B6-9A80-42DE-9227-F5B031DAA883}" destId="{0112128E-CDF7-4304-8C01-1B95CDB163F0}" srcOrd="0" destOrd="0" presId="urn:microsoft.com/office/officeart/2005/8/layout/vList2"/>
    <dgm:cxn modelId="{C0345DBF-1B25-434D-A0ED-009CE26DC7BD}" srcId="{FE7CD923-6E2D-4DA3-AE80-DE959C660147}" destId="{5F686FE2-DA20-4F10-9DDE-CFBE62ED8A7A}" srcOrd="1" destOrd="0" parTransId="{7219C277-54D2-431A-A369-AF74DDE47D58}" sibTransId="{215D7BD5-EA1D-494A-BAEB-C3928932580F}"/>
    <dgm:cxn modelId="{6E2BFAAE-0221-4DBA-8F44-573D9DF9E17C}" type="presOf" srcId="{1F107EA1-8AAA-42BF-8C63-EDE8386D193D}" destId="{854646C4-62E2-4794-9439-A48BC5D374D2}" srcOrd="0" destOrd="0" presId="urn:microsoft.com/office/officeart/2005/8/layout/vList2"/>
    <dgm:cxn modelId="{73545BE4-E9D5-45D1-B378-E7C6E4247497}" srcId="{1081A4B1-D9BB-4A68-B5D4-946866DFEF3C}" destId="{FE7C2566-D57E-4CFB-A418-C8459A98BD26}" srcOrd="1" destOrd="0" parTransId="{69ADE7FF-2F8C-4CC2-A9F7-C28C0C6D9069}" sibTransId="{8E95589F-4667-481B-BF3D-6C6CF096F490}"/>
    <dgm:cxn modelId="{EA7F0AE2-980A-47F1-9216-20005C7EDA56}" srcId="{1F107EA1-8AAA-42BF-8C63-EDE8386D193D}" destId="{1081A4B1-D9BB-4A68-B5D4-946866DFEF3C}" srcOrd="0" destOrd="0" parTransId="{D1488BAF-E62E-4B37-83D7-E3E9B8541B08}" sibTransId="{87EAEB72-434E-41ED-9294-DF7EBF53F1D4}"/>
    <dgm:cxn modelId="{F1725FCC-834A-4262-9E8E-1D56DBFA6516}" type="presParOf" srcId="{854646C4-62E2-4794-9439-A48BC5D374D2}" destId="{8319A15F-528B-401C-B5A5-C82F60A33C65}" srcOrd="0" destOrd="0" presId="urn:microsoft.com/office/officeart/2005/8/layout/vList2"/>
    <dgm:cxn modelId="{C14E730B-AECB-4B9E-A7E5-2943023C92CD}" type="presParOf" srcId="{854646C4-62E2-4794-9439-A48BC5D374D2}" destId="{CE5C87E7-6D91-4973-AB0E-3D579FD9B4E0}" srcOrd="1" destOrd="0" presId="urn:microsoft.com/office/officeart/2005/8/layout/vList2"/>
    <dgm:cxn modelId="{4ED5F798-A2A2-4B6B-809C-F97943415B40}" type="presParOf" srcId="{854646C4-62E2-4794-9439-A48BC5D374D2}" destId="{1C8F3A37-17B1-479B-8ED1-BCF658C43EFB}" srcOrd="2" destOrd="0" presId="urn:microsoft.com/office/officeart/2005/8/layout/vList2"/>
    <dgm:cxn modelId="{53E7E037-F852-4695-AE74-EA99C127E23A}" type="presParOf" srcId="{854646C4-62E2-4794-9439-A48BC5D374D2}" destId="{0112128E-CDF7-4304-8C01-1B95CDB163F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107EA1-8AAA-42BF-8C63-EDE8386D193D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81A4B1-D9BB-4A68-B5D4-946866DFEF3C}">
      <dgm:prSet phldrT="[Text]"/>
      <dgm:spPr/>
      <dgm:t>
        <a:bodyPr/>
        <a:lstStyle/>
        <a:p>
          <a:r>
            <a:rPr lang="en-US" dirty="0" smtClean="0"/>
            <a:t>Venture</a:t>
          </a:r>
          <a:endParaRPr lang="en-US" dirty="0"/>
        </a:p>
      </dgm:t>
    </dgm:pt>
    <dgm:pt modelId="{D1488BAF-E62E-4B37-83D7-E3E9B8541B08}" type="parTrans" cxnId="{EA7F0AE2-980A-47F1-9216-20005C7EDA56}">
      <dgm:prSet/>
      <dgm:spPr/>
      <dgm:t>
        <a:bodyPr/>
        <a:lstStyle/>
        <a:p>
          <a:endParaRPr lang="en-US"/>
        </a:p>
      </dgm:t>
    </dgm:pt>
    <dgm:pt modelId="{87EAEB72-434E-41ED-9294-DF7EBF53F1D4}" type="sibTrans" cxnId="{EA7F0AE2-980A-47F1-9216-20005C7EDA56}">
      <dgm:prSet/>
      <dgm:spPr/>
      <dgm:t>
        <a:bodyPr/>
        <a:lstStyle/>
        <a:p>
          <a:endParaRPr lang="en-US"/>
        </a:p>
      </dgm:t>
    </dgm:pt>
    <dgm:pt modelId="{B6A5141D-ACBB-4DC5-B2FD-8D0864D558C3}">
      <dgm:prSet phldrT="[Text]"/>
      <dgm:spPr/>
      <dgm:t>
        <a:bodyPr/>
        <a:lstStyle/>
        <a:p>
          <a:r>
            <a:rPr lang="en-US" b="0" dirty="0" smtClean="0"/>
            <a:t>Series A,B,C,…,H</a:t>
          </a:r>
          <a:endParaRPr lang="en-US" dirty="0"/>
        </a:p>
      </dgm:t>
    </dgm:pt>
    <dgm:pt modelId="{4AF9ACAF-A026-448B-BBCB-C0B7933D17FC}" type="parTrans" cxnId="{F026F88A-474D-4270-9DFB-E2CC4E978735}">
      <dgm:prSet/>
      <dgm:spPr/>
      <dgm:t>
        <a:bodyPr/>
        <a:lstStyle/>
        <a:p>
          <a:endParaRPr lang="en-US"/>
        </a:p>
      </dgm:t>
    </dgm:pt>
    <dgm:pt modelId="{20259284-2CEC-4A50-9310-4DC563591D19}" type="sibTrans" cxnId="{F026F88A-474D-4270-9DFB-E2CC4E978735}">
      <dgm:prSet/>
      <dgm:spPr/>
      <dgm:t>
        <a:bodyPr/>
        <a:lstStyle/>
        <a:p>
          <a:endParaRPr lang="en-US"/>
        </a:p>
      </dgm:t>
    </dgm:pt>
    <dgm:pt modelId="{0692674A-5C08-46EB-A7CF-113B90053BEA}">
      <dgm:prSet phldrT="[Text]"/>
      <dgm:spPr/>
      <dgm:t>
        <a:bodyPr/>
        <a:lstStyle/>
        <a:p>
          <a:r>
            <a:rPr lang="en-US" dirty="0" smtClean="0"/>
            <a:t>Series A-B </a:t>
          </a:r>
          <a:r>
            <a:rPr lang="en-US" b="0" dirty="0" smtClean="0"/>
            <a:t>funding rounds for earlier stage companies</a:t>
          </a:r>
          <a:endParaRPr lang="en-US" dirty="0"/>
        </a:p>
      </dgm:t>
    </dgm:pt>
    <dgm:pt modelId="{326FC463-1CE7-4A99-864C-C262FF7DDAEE}" type="parTrans" cxnId="{A29D590B-DD85-4C05-9451-814B5FA3A35E}">
      <dgm:prSet/>
      <dgm:spPr/>
      <dgm:t>
        <a:bodyPr/>
        <a:lstStyle/>
        <a:p>
          <a:endParaRPr lang="en-US"/>
        </a:p>
      </dgm:t>
    </dgm:pt>
    <dgm:pt modelId="{A11B2D30-FFCF-4EE2-8D56-6FACE0A38430}" type="sibTrans" cxnId="{A29D590B-DD85-4C05-9451-814B5FA3A35E}">
      <dgm:prSet/>
      <dgm:spPr/>
      <dgm:t>
        <a:bodyPr/>
        <a:lstStyle/>
        <a:p>
          <a:endParaRPr lang="en-US"/>
        </a:p>
      </dgm:t>
    </dgm:pt>
    <dgm:pt modelId="{C95B7182-A5AC-4710-B783-43A58466D28E}">
      <dgm:prSet phldrT="[Text]"/>
      <dgm:spPr/>
      <dgm:t>
        <a:bodyPr/>
        <a:lstStyle/>
        <a:p>
          <a:r>
            <a:rPr lang="en-US" b="0" dirty="0" smtClean="0"/>
            <a:t>Series A-B: $1M-$20M</a:t>
          </a:r>
          <a:endParaRPr lang="en-US" dirty="0"/>
        </a:p>
      </dgm:t>
    </dgm:pt>
    <dgm:pt modelId="{E197BDB3-083C-4F3D-8A74-9DA1E39B1260}" type="parTrans" cxnId="{4D4E656C-4281-41FB-8388-F57496E22841}">
      <dgm:prSet/>
      <dgm:spPr/>
      <dgm:t>
        <a:bodyPr/>
        <a:lstStyle/>
        <a:p>
          <a:endParaRPr lang="en-US"/>
        </a:p>
      </dgm:t>
    </dgm:pt>
    <dgm:pt modelId="{D1C70CC7-3A1C-4030-B797-CC05B54B0585}" type="sibTrans" cxnId="{4D4E656C-4281-41FB-8388-F57496E22841}">
      <dgm:prSet/>
      <dgm:spPr/>
      <dgm:t>
        <a:bodyPr/>
        <a:lstStyle/>
        <a:p>
          <a:endParaRPr lang="en-US"/>
        </a:p>
      </dgm:t>
    </dgm:pt>
    <dgm:pt modelId="{6778A98B-CF99-4920-937B-8F538D551CC0}">
      <dgm:prSet phldrT="[Text]"/>
      <dgm:spPr/>
      <dgm:t>
        <a:bodyPr/>
        <a:lstStyle/>
        <a:p>
          <a:r>
            <a:rPr lang="en-US" dirty="0" smtClean="0"/>
            <a:t>Series C onwards: &gt;= $10M</a:t>
          </a:r>
          <a:endParaRPr lang="en-US" dirty="0"/>
        </a:p>
      </dgm:t>
    </dgm:pt>
    <dgm:pt modelId="{F9120ADD-DA26-440F-9611-C8BE992BD2EC}" type="parTrans" cxnId="{7A9AAC43-9994-40F8-829A-9B948E79F919}">
      <dgm:prSet/>
      <dgm:spPr/>
      <dgm:t>
        <a:bodyPr/>
        <a:lstStyle/>
        <a:p>
          <a:endParaRPr lang="en-US"/>
        </a:p>
      </dgm:t>
    </dgm:pt>
    <dgm:pt modelId="{ABB65F77-1AEC-477F-89BC-A8EE31B01F6C}" type="sibTrans" cxnId="{7A9AAC43-9994-40F8-829A-9B948E79F919}">
      <dgm:prSet/>
      <dgm:spPr/>
      <dgm:t>
        <a:bodyPr/>
        <a:lstStyle/>
        <a:p>
          <a:endParaRPr lang="en-US"/>
        </a:p>
      </dgm:t>
    </dgm:pt>
    <dgm:pt modelId="{854646C4-62E2-4794-9439-A48BC5D374D2}" type="pres">
      <dgm:prSet presAssocID="{1F107EA1-8AAA-42BF-8C63-EDE8386D193D}" presName="linear" presStyleCnt="0">
        <dgm:presLayoutVars>
          <dgm:animLvl val="lvl"/>
          <dgm:resizeHandles val="exact"/>
        </dgm:presLayoutVars>
      </dgm:prSet>
      <dgm:spPr/>
    </dgm:pt>
    <dgm:pt modelId="{8319A15F-528B-401C-B5A5-C82F60A33C65}" type="pres">
      <dgm:prSet presAssocID="{1081A4B1-D9BB-4A68-B5D4-946866DFEF3C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C87E7-6D91-4973-AB0E-3D579FD9B4E0}" type="pres">
      <dgm:prSet presAssocID="{1081A4B1-D9BB-4A68-B5D4-946866DFEF3C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F0E112-FD49-4419-BD27-C554B8FE1117}" type="presOf" srcId="{6778A98B-CF99-4920-937B-8F538D551CC0}" destId="{CE5C87E7-6D91-4973-AB0E-3D579FD9B4E0}" srcOrd="0" destOrd="3" presId="urn:microsoft.com/office/officeart/2005/8/layout/vList2"/>
    <dgm:cxn modelId="{A4048023-C4F9-4324-AB45-5DBE4498D182}" type="presOf" srcId="{B6A5141D-ACBB-4DC5-B2FD-8D0864D558C3}" destId="{CE5C87E7-6D91-4973-AB0E-3D579FD9B4E0}" srcOrd="0" destOrd="0" presId="urn:microsoft.com/office/officeart/2005/8/layout/vList2"/>
    <dgm:cxn modelId="{68E48769-ADB5-4411-AB71-5DC3F11B4C77}" type="presOf" srcId="{1081A4B1-D9BB-4A68-B5D4-946866DFEF3C}" destId="{8319A15F-528B-401C-B5A5-C82F60A33C65}" srcOrd="0" destOrd="0" presId="urn:microsoft.com/office/officeart/2005/8/layout/vList2"/>
    <dgm:cxn modelId="{81C3F232-F4F2-439F-8D14-42DDDE9ABADA}" type="presOf" srcId="{C95B7182-A5AC-4710-B783-43A58466D28E}" destId="{CE5C87E7-6D91-4973-AB0E-3D579FD9B4E0}" srcOrd="0" destOrd="2" presId="urn:microsoft.com/office/officeart/2005/8/layout/vList2"/>
    <dgm:cxn modelId="{EA7F0AE2-980A-47F1-9216-20005C7EDA56}" srcId="{1F107EA1-8AAA-42BF-8C63-EDE8386D193D}" destId="{1081A4B1-D9BB-4A68-B5D4-946866DFEF3C}" srcOrd="0" destOrd="0" parTransId="{D1488BAF-E62E-4B37-83D7-E3E9B8541B08}" sibTransId="{87EAEB72-434E-41ED-9294-DF7EBF53F1D4}"/>
    <dgm:cxn modelId="{CFC794C3-4D17-46BE-B24F-FA65A3325ABD}" type="presOf" srcId="{0692674A-5C08-46EB-A7CF-113B90053BEA}" destId="{CE5C87E7-6D91-4973-AB0E-3D579FD9B4E0}" srcOrd="0" destOrd="1" presId="urn:microsoft.com/office/officeart/2005/8/layout/vList2"/>
    <dgm:cxn modelId="{A29D590B-DD85-4C05-9451-814B5FA3A35E}" srcId="{1081A4B1-D9BB-4A68-B5D4-946866DFEF3C}" destId="{0692674A-5C08-46EB-A7CF-113B90053BEA}" srcOrd="1" destOrd="0" parTransId="{326FC463-1CE7-4A99-864C-C262FF7DDAEE}" sibTransId="{A11B2D30-FFCF-4EE2-8D56-6FACE0A38430}"/>
    <dgm:cxn modelId="{4D4E656C-4281-41FB-8388-F57496E22841}" srcId="{1081A4B1-D9BB-4A68-B5D4-946866DFEF3C}" destId="{C95B7182-A5AC-4710-B783-43A58466D28E}" srcOrd="2" destOrd="0" parTransId="{E197BDB3-083C-4F3D-8A74-9DA1E39B1260}" sibTransId="{D1C70CC7-3A1C-4030-B797-CC05B54B0585}"/>
    <dgm:cxn modelId="{7A9AAC43-9994-40F8-829A-9B948E79F919}" srcId="{1081A4B1-D9BB-4A68-B5D4-946866DFEF3C}" destId="{6778A98B-CF99-4920-937B-8F538D551CC0}" srcOrd="3" destOrd="0" parTransId="{F9120ADD-DA26-440F-9611-C8BE992BD2EC}" sibTransId="{ABB65F77-1AEC-477F-89BC-A8EE31B01F6C}"/>
    <dgm:cxn modelId="{34E75F30-306A-4650-881E-16FBE87C91F5}" type="presOf" srcId="{1F107EA1-8AAA-42BF-8C63-EDE8386D193D}" destId="{854646C4-62E2-4794-9439-A48BC5D374D2}" srcOrd="0" destOrd="0" presId="urn:microsoft.com/office/officeart/2005/8/layout/vList2"/>
    <dgm:cxn modelId="{F026F88A-474D-4270-9DFB-E2CC4E978735}" srcId="{1081A4B1-D9BB-4A68-B5D4-946866DFEF3C}" destId="{B6A5141D-ACBB-4DC5-B2FD-8D0864D558C3}" srcOrd="0" destOrd="0" parTransId="{4AF9ACAF-A026-448B-BBCB-C0B7933D17FC}" sibTransId="{20259284-2CEC-4A50-9310-4DC563591D19}"/>
    <dgm:cxn modelId="{8C39412B-7F55-47FD-9503-6C909E85B323}" type="presParOf" srcId="{854646C4-62E2-4794-9439-A48BC5D374D2}" destId="{8319A15F-528B-401C-B5A5-C82F60A33C65}" srcOrd="0" destOrd="0" presId="urn:microsoft.com/office/officeart/2005/8/layout/vList2"/>
    <dgm:cxn modelId="{396097BC-76A0-41FF-B989-4E4D6063031D}" type="presParOf" srcId="{854646C4-62E2-4794-9439-A48BC5D374D2}" destId="{CE5C87E7-6D91-4973-AB0E-3D579FD9B4E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79589-091D-45DC-9CD2-4CEF18EBB24F}">
      <dsp:nvSpPr>
        <dsp:cNvPr id="0" name=""/>
        <dsp:cNvSpPr/>
      </dsp:nvSpPr>
      <dsp:spPr>
        <a:xfrm>
          <a:off x="0" y="19877"/>
          <a:ext cx="7162800" cy="74353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Bank</a:t>
          </a:r>
          <a:endParaRPr lang="en-US" sz="3100" kern="1200" dirty="0"/>
        </a:p>
      </dsp:txBody>
      <dsp:txXfrm>
        <a:off x="36296" y="56173"/>
        <a:ext cx="7090208" cy="670943"/>
      </dsp:txXfrm>
    </dsp:sp>
    <dsp:sp modelId="{6F07075C-0482-48D6-8574-1975BBE7AF30}">
      <dsp:nvSpPr>
        <dsp:cNvPr id="0" name=""/>
        <dsp:cNvSpPr/>
      </dsp:nvSpPr>
      <dsp:spPr>
        <a:xfrm>
          <a:off x="0" y="763412"/>
          <a:ext cx="7162800" cy="4042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419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A bank loan may be available to help you with startup costs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Be prepared to prove financial responsibility and wait the time it may take to process the loan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A bank will want to see a solid business plan. It helps having personal experience in the industry or a good mentor who is well versed in the industry. You may also have to talk collateral, including possibly a home equity loan, and provide as much startup cash as you can.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E.g.: </a:t>
          </a:r>
          <a:r>
            <a:rPr lang="en-US" sz="2400" kern="1200" dirty="0" err="1" smtClean="0"/>
            <a:t>Mandiri</a:t>
          </a:r>
          <a:r>
            <a:rPr lang="en-US" sz="2400" kern="1200" dirty="0" smtClean="0"/>
            <a:t> Capital</a:t>
          </a:r>
          <a:endParaRPr lang="en-US" sz="2400" kern="1200" dirty="0"/>
        </a:p>
      </dsp:txBody>
      <dsp:txXfrm>
        <a:off x="0" y="763412"/>
        <a:ext cx="7162800" cy="40427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9A15F-528B-401C-B5A5-C82F60A33C65}">
      <dsp:nvSpPr>
        <dsp:cNvPr id="0" name=""/>
        <dsp:cNvSpPr/>
      </dsp:nvSpPr>
      <dsp:spPr>
        <a:xfrm>
          <a:off x="0" y="133052"/>
          <a:ext cx="7162800" cy="64759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Angel Investor</a:t>
          </a:r>
          <a:endParaRPr lang="en-US" sz="2700" kern="1200" dirty="0"/>
        </a:p>
      </dsp:txBody>
      <dsp:txXfrm>
        <a:off x="31613" y="164665"/>
        <a:ext cx="7099574" cy="584369"/>
      </dsp:txXfrm>
    </dsp:sp>
    <dsp:sp modelId="{CE5C87E7-6D91-4973-AB0E-3D579FD9B4E0}">
      <dsp:nvSpPr>
        <dsp:cNvPr id="0" name=""/>
        <dsp:cNvSpPr/>
      </dsp:nvSpPr>
      <dsp:spPr>
        <a:xfrm>
          <a:off x="0" y="780647"/>
          <a:ext cx="7162800" cy="3912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419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An entrepreneur who has enough wealth to help others. Angel investors invest in businesses in which they believe but they realize may struggle to find other financing.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May buy stock from a company or make a loan.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Some serve as mentors and advisors. Some may specialize, such as high-tech angels who prefer helping to bring new technology to the marketplace and may or may not want to actively participate in the company.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Another type is a return on investment angel, who expects to see a financial payback from a high-risk investment.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E.g.: </a:t>
          </a:r>
          <a:r>
            <a:rPr lang="en-US" sz="2100" kern="1200" dirty="0" err="1" smtClean="0"/>
            <a:t>Angin</a:t>
          </a:r>
          <a:r>
            <a:rPr lang="en-US" sz="2100" kern="1200" dirty="0" smtClean="0"/>
            <a:t> (Angel Investment Network Indonesia) and Victor </a:t>
          </a:r>
          <a:r>
            <a:rPr lang="en-US" sz="2100" kern="1200" dirty="0" err="1" smtClean="0"/>
            <a:t>Fungkong</a:t>
          </a:r>
          <a:r>
            <a:rPr lang="en-US" sz="2100" kern="1200" dirty="0" smtClean="0"/>
            <a:t> (Angel of </a:t>
          </a:r>
          <a:r>
            <a:rPr lang="en-US" sz="2100" kern="1200" dirty="0" err="1" smtClean="0"/>
            <a:t>Tokopedia</a:t>
          </a:r>
          <a:r>
            <a:rPr lang="en-US" sz="2100" kern="1200" dirty="0" smtClean="0"/>
            <a:t>)</a:t>
          </a:r>
          <a:endParaRPr lang="en-US" sz="2100" kern="1200" dirty="0"/>
        </a:p>
      </dsp:txBody>
      <dsp:txXfrm>
        <a:off x="0" y="780647"/>
        <a:ext cx="7162800" cy="39123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9A15F-528B-401C-B5A5-C82F60A33C65}">
      <dsp:nvSpPr>
        <dsp:cNvPr id="0" name=""/>
        <dsp:cNvSpPr/>
      </dsp:nvSpPr>
      <dsp:spPr>
        <a:xfrm>
          <a:off x="0" y="97074"/>
          <a:ext cx="7162800" cy="7195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Peer to Peer Lending (P2P Lending)</a:t>
          </a:r>
          <a:endParaRPr lang="en-US" sz="3000" kern="1200" dirty="0"/>
        </a:p>
      </dsp:txBody>
      <dsp:txXfrm>
        <a:off x="35125" y="132199"/>
        <a:ext cx="7092550" cy="649299"/>
      </dsp:txXfrm>
    </dsp:sp>
    <dsp:sp modelId="{CE5C87E7-6D91-4973-AB0E-3D579FD9B4E0}">
      <dsp:nvSpPr>
        <dsp:cNvPr id="0" name=""/>
        <dsp:cNvSpPr/>
      </dsp:nvSpPr>
      <dsp:spPr>
        <a:xfrm>
          <a:off x="0" y="816624"/>
          <a:ext cx="7162800" cy="3912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41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Peer-to-peer lending lets people list projects online for consideration by potential investors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This type of investor brings the startup and small business owners together with entrepreneurs willing to help and invest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If engaging in peer-to-peer lending, make sure you understand the terms of your loan and make payments on time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Falling behind can increase your fees and prevent you from seeking another peer-to-peer loan.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E.g.: </a:t>
          </a:r>
          <a:r>
            <a:rPr lang="en-US" sz="2300" kern="1200" dirty="0" err="1" smtClean="0"/>
            <a:t>Investree</a:t>
          </a:r>
          <a:r>
            <a:rPr lang="en-US" sz="2300" kern="1200" dirty="0" smtClean="0"/>
            <a:t> &amp; </a:t>
          </a:r>
          <a:r>
            <a:rPr lang="en-US" sz="2300" kern="1200" dirty="0" err="1" smtClean="0"/>
            <a:t>Amartha</a:t>
          </a:r>
          <a:endParaRPr lang="en-US" sz="2300" kern="1200" dirty="0"/>
        </a:p>
      </dsp:txBody>
      <dsp:txXfrm>
        <a:off x="0" y="816624"/>
        <a:ext cx="7162800" cy="3912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9A15F-528B-401C-B5A5-C82F60A33C65}">
      <dsp:nvSpPr>
        <dsp:cNvPr id="0" name=""/>
        <dsp:cNvSpPr/>
      </dsp:nvSpPr>
      <dsp:spPr>
        <a:xfrm>
          <a:off x="0" y="75159"/>
          <a:ext cx="7162800" cy="7675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Venture Capitalist (VC)</a:t>
          </a:r>
          <a:endParaRPr lang="en-US" sz="3200" kern="1200" dirty="0"/>
        </a:p>
      </dsp:txBody>
      <dsp:txXfrm>
        <a:off x="37467" y="112626"/>
        <a:ext cx="7087866" cy="692586"/>
      </dsp:txXfrm>
    </dsp:sp>
    <dsp:sp modelId="{CE5C87E7-6D91-4973-AB0E-3D579FD9B4E0}">
      <dsp:nvSpPr>
        <dsp:cNvPr id="0" name=""/>
        <dsp:cNvSpPr/>
      </dsp:nvSpPr>
      <dsp:spPr>
        <a:xfrm>
          <a:off x="0" y="842680"/>
          <a:ext cx="7162800" cy="3908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41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This type of investor expect you to show you have a solid business plan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A venture capitalist also wants to see a high return of profit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Venture capitalists may invest as much as millions of dollars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They do that by securing equity capital, or a share in your company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/>
            <a:t>E.g.: East Venture, Plug and Play, &amp; </a:t>
          </a:r>
          <a:r>
            <a:rPr lang="en-US" sz="2500" kern="1200" dirty="0" err="1" smtClean="0"/>
            <a:t>CyberAgent</a:t>
          </a:r>
          <a:r>
            <a:rPr lang="en-US" sz="2500" kern="1200" dirty="0" smtClean="0"/>
            <a:t> Ventures</a:t>
          </a:r>
          <a:endParaRPr lang="en-US" sz="2500" kern="1200" dirty="0"/>
        </a:p>
      </dsp:txBody>
      <dsp:txXfrm>
        <a:off x="0" y="842680"/>
        <a:ext cx="7162800" cy="39081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9A15F-528B-401C-B5A5-C82F60A33C65}">
      <dsp:nvSpPr>
        <dsp:cNvPr id="0" name=""/>
        <dsp:cNvSpPr/>
      </dsp:nvSpPr>
      <dsp:spPr>
        <a:xfrm>
          <a:off x="0" y="28899"/>
          <a:ext cx="7162800" cy="959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Personal Investors</a:t>
          </a:r>
          <a:endParaRPr lang="en-US" sz="4000" kern="1200" dirty="0"/>
        </a:p>
      </dsp:txBody>
      <dsp:txXfrm>
        <a:off x="46834" y="75733"/>
        <a:ext cx="7069132" cy="865732"/>
      </dsp:txXfrm>
    </dsp:sp>
    <dsp:sp modelId="{CE5C87E7-6D91-4973-AB0E-3D579FD9B4E0}">
      <dsp:nvSpPr>
        <dsp:cNvPr id="0" name=""/>
        <dsp:cNvSpPr/>
      </dsp:nvSpPr>
      <dsp:spPr>
        <a:xfrm>
          <a:off x="0" y="988300"/>
          <a:ext cx="7162800" cy="380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419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100" kern="1200" dirty="0" smtClean="0"/>
            <a:t>Friends and Family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100" kern="1200" dirty="0" smtClean="0"/>
            <a:t>Mixing business with family is risking, bringing business disputes to family gatherings and other events</a:t>
          </a:r>
          <a:endParaRPr lang="en-US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100" kern="1200" dirty="0" smtClean="0"/>
            <a:t>You risk hurting not only your finances but also a relative's or friend's if the business doesn't take off as well as you anticipate</a:t>
          </a:r>
          <a:endParaRPr lang="en-US" sz="3100" kern="1200" dirty="0"/>
        </a:p>
      </dsp:txBody>
      <dsp:txXfrm>
        <a:off x="0" y="988300"/>
        <a:ext cx="7162800" cy="3808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9A15F-528B-401C-B5A5-C82F60A33C65}">
      <dsp:nvSpPr>
        <dsp:cNvPr id="0" name=""/>
        <dsp:cNvSpPr/>
      </dsp:nvSpPr>
      <dsp:spPr>
        <a:xfrm>
          <a:off x="0" y="203049"/>
          <a:ext cx="7162800" cy="7195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Angel</a:t>
          </a:r>
          <a:endParaRPr lang="en-US" sz="3000" kern="1200" dirty="0"/>
        </a:p>
      </dsp:txBody>
      <dsp:txXfrm>
        <a:off x="35125" y="238174"/>
        <a:ext cx="7092550" cy="649299"/>
      </dsp:txXfrm>
    </dsp:sp>
    <dsp:sp modelId="{CE5C87E7-6D91-4973-AB0E-3D579FD9B4E0}">
      <dsp:nvSpPr>
        <dsp:cNvPr id="0" name=""/>
        <dsp:cNvSpPr/>
      </dsp:nvSpPr>
      <dsp:spPr>
        <a:xfrm>
          <a:off x="0" y="922599"/>
          <a:ext cx="7162800" cy="145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41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0" kern="1200" dirty="0" smtClean="0"/>
            <a:t>Angel rounds are the first round a company may go through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0" kern="1200" dirty="0" smtClean="0"/>
            <a:t>Angel investors, friends, and/or family may invest in an angel round to get a new company off the ground</a:t>
          </a:r>
          <a:endParaRPr lang="en-US" sz="2300" kern="1200" dirty="0"/>
        </a:p>
      </dsp:txBody>
      <dsp:txXfrm>
        <a:off x="0" y="922599"/>
        <a:ext cx="7162800" cy="1459350"/>
      </dsp:txXfrm>
    </dsp:sp>
    <dsp:sp modelId="{1C8F3A37-17B1-479B-8ED1-BCF658C43EFB}">
      <dsp:nvSpPr>
        <dsp:cNvPr id="0" name=""/>
        <dsp:cNvSpPr/>
      </dsp:nvSpPr>
      <dsp:spPr>
        <a:xfrm>
          <a:off x="0" y="2381950"/>
          <a:ext cx="7162800" cy="71954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Seed</a:t>
          </a:r>
          <a:endParaRPr lang="en-US" sz="3000" kern="1200" dirty="0"/>
        </a:p>
      </dsp:txBody>
      <dsp:txXfrm>
        <a:off x="35125" y="2417075"/>
        <a:ext cx="7092550" cy="649299"/>
      </dsp:txXfrm>
    </dsp:sp>
    <dsp:sp modelId="{0112128E-CDF7-4304-8C01-1B95CDB163F0}">
      <dsp:nvSpPr>
        <dsp:cNvPr id="0" name=""/>
        <dsp:cNvSpPr/>
      </dsp:nvSpPr>
      <dsp:spPr>
        <a:xfrm>
          <a:off x="0" y="3101499"/>
          <a:ext cx="7162800" cy="1521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41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$10K - $2M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0" kern="1200" dirty="0" smtClean="0"/>
            <a:t>Seed rounds are one of the first rounds of funding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b="0" kern="1200" dirty="0" smtClean="0"/>
            <a:t>Typically come after Angel rounds (if applicable), but before any of the Series rounds</a:t>
          </a:r>
          <a:endParaRPr lang="en-US" sz="2300" kern="1200" dirty="0"/>
        </a:p>
      </dsp:txBody>
      <dsp:txXfrm>
        <a:off x="0" y="3101499"/>
        <a:ext cx="7162800" cy="15214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9A15F-528B-401C-B5A5-C82F60A33C65}">
      <dsp:nvSpPr>
        <dsp:cNvPr id="0" name=""/>
        <dsp:cNvSpPr/>
      </dsp:nvSpPr>
      <dsp:spPr>
        <a:xfrm>
          <a:off x="0" y="52364"/>
          <a:ext cx="7162800" cy="79150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Venture</a:t>
          </a:r>
          <a:endParaRPr lang="en-US" sz="3300" kern="1200" dirty="0"/>
        </a:p>
      </dsp:txBody>
      <dsp:txXfrm>
        <a:off x="38638" y="91002"/>
        <a:ext cx="7085524" cy="714229"/>
      </dsp:txXfrm>
    </dsp:sp>
    <dsp:sp modelId="{CE5C87E7-6D91-4973-AB0E-3D579FD9B4E0}">
      <dsp:nvSpPr>
        <dsp:cNvPr id="0" name=""/>
        <dsp:cNvSpPr/>
      </dsp:nvSpPr>
      <dsp:spPr>
        <a:xfrm>
          <a:off x="0" y="843870"/>
          <a:ext cx="7162800" cy="2151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419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b="0" kern="1200" dirty="0" smtClean="0"/>
            <a:t>Series A,B,C,…,H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Series A-B </a:t>
          </a:r>
          <a:r>
            <a:rPr lang="en-US" sz="2600" b="0" kern="1200" dirty="0" smtClean="0"/>
            <a:t>funding rounds for earlier stage companies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b="0" kern="1200" dirty="0" smtClean="0"/>
            <a:t>Series A-B: $1M-$20M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Series C onwards: &gt;= $10M</a:t>
          </a:r>
          <a:endParaRPr lang="en-US" sz="2600" kern="1200" dirty="0"/>
        </a:p>
      </dsp:txBody>
      <dsp:txXfrm>
        <a:off x="0" y="843870"/>
        <a:ext cx="7162800" cy="2151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47AD-4C68-40F0-A7FE-7B388326E828}" type="datetimeFigureOut">
              <a:rPr lang="id-ID" smtClean="0"/>
              <a:t>10/12/2017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3A927-6C38-4632-942C-2C21A01C7D9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395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 smtClean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smtClean="0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10/12/2017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anifund.com/" TargetMode="External"/><Relationship Id="rId2" Type="http://schemas.openxmlformats.org/officeDocument/2006/relationships/hyperlink" Target="https://youtu.be/XycYaYxD6F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hyperlink" Target="https://youtu.be/shVGFHoaIQ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b/business-valuation.asp" TargetMode="External"/><Relationship Id="rId2" Type="http://schemas.openxmlformats.org/officeDocument/2006/relationships/hyperlink" Target="http://www.bbc.co.uk/schools/gcsebitesize/business/finance/sourcesoffinancerev1.s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ocketlawyer.com/article/types-of-investors-for-startups.rl" TargetMode="External"/><Relationship Id="rId5" Type="http://schemas.openxmlformats.org/officeDocument/2006/relationships/hyperlink" Target="https://support.crunchbase.com/hc/en-us/articles/115010458467-Glossary-of-Funding-Types" TargetMode="External"/><Relationship Id="rId4" Type="http://schemas.openxmlformats.org/officeDocument/2006/relationships/hyperlink" Target="http://smallbusiness.chron.com/calculate-valuation-company-23616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45794" y="3436928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id-ID" sz="3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2811990" y="3572297"/>
            <a:ext cx="1907596" cy="1042375"/>
            <a:chOff x="3804379" y="5085184"/>
            <a:chExt cx="1907596" cy="1042375"/>
          </a:xfrm>
        </p:grpSpPr>
        <p:sp>
          <p:nvSpPr>
            <p:cNvPr id="12" name="TextBox 11"/>
            <p:cNvSpPr txBox="1"/>
            <p:nvPr/>
          </p:nvSpPr>
          <p:spPr>
            <a:xfrm>
              <a:off x="5527245" y="5085184"/>
              <a:ext cx="1847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id-ID" sz="3200" dirty="0">
                <a:latin typeface="Eras Demi ITC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804379" y="5542784"/>
              <a:ext cx="184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id-ID" sz="3200" dirty="0">
                <a:latin typeface="Eras Demi ITC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05000" y="2407146"/>
            <a:ext cx="66897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Z1146 - ENTREPRENEURSHIP II</a:t>
            </a:r>
          </a:p>
          <a:p>
            <a:pPr algn="r"/>
            <a:r>
              <a:rPr lang="en-US" sz="2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SESSION XI</a:t>
            </a:r>
          </a:p>
          <a:p>
            <a:pPr algn="r"/>
            <a:endParaRPr lang="en-US" sz="24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endParaRPr lang="en-US" sz="2400" b="1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r"/>
            <a:r>
              <a:rPr lang="en-US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INVESTMENT</a:t>
            </a:r>
          </a:p>
          <a:p>
            <a:pPr algn="r"/>
            <a:endParaRPr lang="id-ID" sz="2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Types of Investors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345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Types of Investors for Startups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66110038"/>
              </p:ext>
            </p:extLst>
          </p:nvPr>
        </p:nvGraphicFramePr>
        <p:xfrm>
          <a:off x="1524000" y="1879600"/>
          <a:ext cx="71628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795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Types of Investors for Startups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615653366"/>
              </p:ext>
            </p:extLst>
          </p:nvPr>
        </p:nvGraphicFramePr>
        <p:xfrm>
          <a:off x="1524000" y="1879600"/>
          <a:ext cx="71628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111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Types of Investors for Startups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40955308"/>
              </p:ext>
            </p:extLst>
          </p:nvPr>
        </p:nvGraphicFramePr>
        <p:xfrm>
          <a:off x="1524000" y="1828800"/>
          <a:ext cx="71628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500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Types of Investors for Startups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49525006"/>
              </p:ext>
            </p:extLst>
          </p:nvPr>
        </p:nvGraphicFramePr>
        <p:xfrm>
          <a:off x="1524000" y="1828800"/>
          <a:ext cx="71628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0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Types of Investors for Startups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371907747"/>
              </p:ext>
            </p:extLst>
          </p:nvPr>
        </p:nvGraphicFramePr>
        <p:xfrm>
          <a:off x="1524000" y="1828800"/>
          <a:ext cx="71628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73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Investment Stages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990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04750751"/>
              </p:ext>
            </p:extLst>
          </p:nvPr>
        </p:nvGraphicFramePr>
        <p:xfrm>
          <a:off x="1524000" y="1828800"/>
          <a:ext cx="7162800" cy="482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5800" y="7721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Types of Funding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8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29662300"/>
              </p:ext>
            </p:extLst>
          </p:nvPr>
        </p:nvGraphicFramePr>
        <p:xfrm>
          <a:off x="1524000" y="1828800"/>
          <a:ext cx="71628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95800" y="7721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Types of Funding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4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5800" y="7721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Case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76400" y="5638800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Explain the concept of P2P lending in TaniFund!</a:t>
            </a:r>
            <a:endParaRPr lang="en-US" sz="2400" b="1" dirty="0" smtClean="0"/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1961864" y="1459468"/>
            <a:ext cx="5853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hlinkClick r:id="rId3"/>
              </a:rPr>
              <a:t>TaniFund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3415687" y="5257800"/>
            <a:ext cx="3120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https://youtu.be/shVGFHoaIQY</a:t>
            </a:r>
            <a:endParaRPr lang="en-US" dirty="0"/>
          </a:p>
        </p:txBody>
      </p:sp>
      <p:pic>
        <p:nvPicPr>
          <p:cNvPr id="2" name="Picture 1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043" y="198120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8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96949" y="762000"/>
            <a:ext cx="3110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  <a:ea typeface="Verdana" pitchFamily="34" charset="0"/>
                <a:cs typeface="Verdana" pitchFamily="34" charset="0"/>
              </a:rPr>
              <a:t>Learning Objectives</a:t>
            </a:r>
            <a:endParaRPr lang="id-ID" sz="2800" b="1" dirty="0">
              <a:latin typeface="+mj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9812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LO </a:t>
            </a:r>
            <a:r>
              <a:rPr lang="en-US" sz="2400" b="1" dirty="0" smtClean="0"/>
              <a:t>3 </a:t>
            </a:r>
            <a:r>
              <a:rPr lang="en-US" sz="2400" b="1" dirty="0"/>
              <a:t>:</a:t>
            </a:r>
            <a:r>
              <a:rPr lang="en-US" sz="2400" dirty="0"/>
              <a:t> Assess the requirement for starting up a business 	</a:t>
            </a:r>
          </a:p>
          <a:p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6858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BBC - GCSE </a:t>
            </a:r>
            <a:r>
              <a:rPr lang="en-US" sz="1600" dirty="0" err="1"/>
              <a:t>Bitesize</a:t>
            </a:r>
            <a:r>
              <a:rPr lang="en-US" sz="1600" dirty="0"/>
              <a:t>: Why business needs finance. (</a:t>
            </a:r>
            <a:r>
              <a:rPr lang="en-US" sz="1600" dirty="0" err="1"/>
              <a:t>n.d.</a:t>
            </a:r>
            <a:r>
              <a:rPr lang="en-US" sz="1600" dirty="0"/>
              <a:t>). Retrieved December 3, 2017, from </a:t>
            </a:r>
            <a:r>
              <a:rPr lang="en-US" sz="1600" dirty="0">
                <a:hlinkClick r:id="rId2"/>
              </a:rPr>
              <a:t>http://</a:t>
            </a:r>
            <a:r>
              <a:rPr lang="en-US" sz="1600" dirty="0" smtClean="0">
                <a:hlinkClick r:id="rId2"/>
              </a:rPr>
              <a:t>www.bbc.co.uk/schools/gcsebitesize/business/finance/sourcesoffinancerev1.shtml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Business Valuation. (</a:t>
            </a:r>
            <a:r>
              <a:rPr lang="en-US" sz="1600" dirty="0" err="1"/>
              <a:t>n.d.</a:t>
            </a:r>
            <a:r>
              <a:rPr lang="en-US" sz="1600" dirty="0"/>
              <a:t>). Retrieved December 10, 2017, from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www.investopedia.com/terms/b/business-valuation.asp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/>
              <a:t>Lovering</a:t>
            </a:r>
            <a:r>
              <a:rPr lang="en-US" sz="1600" dirty="0"/>
              <a:t>, C. (</a:t>
            </a:r>
            <a:r>
              <a:rPr lang="en-US" sz="1600" dirty="0" err="1"/>
              <a:t>n.d.</a:t>
            </a:r>
            <a:r>
              <a:rPr lang="en-US" sz="1600" dirty="0"/>
              <a:t>). How to Calculate the Valuation of a Company | Chron.com. Retrieved December 10, 2017, from </a:t>
            </a: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smallbusiness.chron.com/calculate-valuation-company-23616.html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Glossary of Funding Types – </a:t>
            </a:r>
            <a:r>
              <a:rPr lang="en-US" sz="1600" dirty="0" err="1"/>
              <a:t>Crunchbase</a:t>
            </a:r>
            <a:r>
              <a:rPr lang="en-US" sz="1600" dirty="0"/>
              <a:t> | Knowledge Center. (2017). Retrieved December 10, 2017, from </a:t>
            </a:r>
            <a:r>
              <a:rPr lang="en-US" sz="1600" dirty="0">
                <a:hlinkClick r:id="rId5"/>
              </a:rPr>
              <a:t>https://</a:t>
            </a:r>
            <a:r>
              <a:rPr lang="en-US" sz="1600" dirty="0" smtClean="0">
                <a:hlinkClick r:id="rId5"/>
              </a:rPr>
              <a:t>support.crunchbase.com/hc/en-us/articles/115010458467-Glossary-of-Funding-Types</a:t>
            </a:r>
            <a:endParaRPr lang="en-US" sz="1600" dirty="0" smtClean="0"/>
          </a:p>
          <a:p>
            <a:endParaRPr lang="en-US" sz="1600" dirty="0"/>
          </a:p>
          <a:p>
            <a:r>
              <a:rPr lang="en-US" sz="1600" dirty="0"/>
              <a:t>Types of Investors for Startups. (</a:t>
            </a:r>
            <a:r>
              <a:rPr lang="en-US" sz="1600" dirty="0" err="1"/>
              <a:t>n.d.</a:t>
            </a:r>
            <a:r>
              <a:rPr lang="en-US" sz="1600" dirty="0"/>
              <a:t>). Retrieved December 10, 2017, from </a:t>
            </a:r>
            <a:r>
              <a:rPr lang="en-US" sz="1600" dirty="0">
                <a:hlinkClick r:id="rId6"/>
              </a:rPr>
              <a:t>https://</a:t>
            </a:r>
            <a:r>
              <a:rPr lang="en-US" sz="1600" dirty="0" smtClean="0">
                <a:hlinkClick r:id="rId6"/>
              </a:rPr>
              <a:t>www.rocketlawyer.com/article/types-of-investors-for-startups.rl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086212" y="762000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  <a:ea typeface="Verdana" pitchFamily="34" charset="0"/>
                <a:cs typeface="Verdana" pitchFamily="34" charset="0"/>
              </a:rPr>
              <a:t>References</a:t>
            </a:r>
            <a:endParaRPr lang="id-ID" sz="2800" b="1" dirty="0">
              <a:latin typeface="+mj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Overview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0375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495800" y="7721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Overview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0" y="1981200"/>
            <a:ext cx="6858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Why business need finance?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Start up</a:t>
            </a:r>
            <a:r>
              <a:rPr lang="en-US" sz="2400" dirty="0">
                <a:solidFill>
                  <a:srgbClr val="00B050"/>
                </a:solidFill>
              </a:rPr>
              <a:t> a business</a:t>
            </a:r>
            <a:r>
              <a:rPr lang="en-US" sz="2400" dirty="0"/>
              <a:t>, </a:t>
            </a:r>
            <a:r>
              <a:rPr lang="en-US" sz="2400" dirty="0" smtClean="0"/>
              <a:t>e.g. </a:t>
            </a:r>
            <a:r>
              <a:rPr lang="en-US" sz="2400" dirty="0"/>
              <a:t>pay for premises, new equipment and advertising.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Run</a:t>
            </a:r>
            <a:r>
              <a:rPr lang="en-US" sz="2400" dirty="0">
                <a:solidFill>
                  <a:srgbClr val="00B050"/>
                </a:solidFill>
              </a:rPr>
              <a:t> the business</a:t>
            </a:r>
            <a:r>
              <a:rPr lang="en-US" sz="2400" dirty="0"/>
              <a:t>, </a:t>
            </a:r>
            <a:r>
              <a:rPr lang="en-US" sz="2400" dirty="0" smtClean="0"/>
              <a:t>e.g. </a:t>
            </a:r>
            <a:r>
              <a:rPr lang="en-US" sz="2400" dirty="0"/>
              <a:t>having enough cash to pay staff wages and suppliers on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Expand</a:t>
            </a:r>
            <a:r>
              <a:rPr lang="en-US" sz="2400" dirty="0">
                <a:solidFill>
                  <a:srgbClr val="00B050"/>
                </a:solidFill>
              </a:rPr>
              <a:t> the business</a:t>
            </a:r>
            <a:r>
              <a:rPr lang="en-US" sz="2400" dirty="0"/>
              <a:t>, </a:t>
            </a:r>
            <a:r>
              <a:rPr lang="en-US" sz="2400" dirty="0" smtClean="0"/>
              <a:t>e.g. </a:t>
            </a:r>
            <a:r>
              <a:rPr lang="en-US" sz="2400" dirty="0"/>
              <a:t>having funds to pay for a new branch in a different city or country.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86170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7086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smtClean="0"/>
              <a:t>Bootstrap</a:t>
            </a:r>
            <a:r>
              <a:rPr lang="en-US" sz="2200" dirty="0" smtClean="0"/>
              <a:t> </a:t>
            </a:r>
            <a:r>
              <a:rPr lang="en-US" sz="2200" dirty="0"/>
              <a:t>is a situation in which an entrepreneur starts a company with little </a:t>
            </a:r>
            <a:r>
              <a:rPr lang="en-US" sz="2200" dirty="0" smtClean="0"/>
              <a:t>capital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An </a:t>
            </a:r>
            <a:r>
              <a:rPr lang="en-US" sz="2200" dirty="0"/>
              <a:t>individual is said to be boot strapping when he or she attempts to found and build a company from </a:t>
            </a:r>
            <a:r>
              <a:rPr lang="en-US" sz="2200" b="1" dirty="0">
                <a:solidFill>
                  <a:srgbClr val="4F81BD"/>
                </a:solidFill>
              </a:rPr>
              <a:t>personal finances</a:t>
            </a:r>
            <a:r>
              <a:rPr lang="en-US" sz="2200" dirty="0"/>
              <a:t> or from the </a:t>
            </a:r>
            <a:r>
              <a:rPr lang="en-US" sz="2200" b="1" dirty="0">
                <a:solidFill>
                  <a:srgbClr val="4F81BD"/>
                </a:solidFill>
              </a:rPr>
              <a:t>operating revenues </a:t>
            </a:r>
            <a:r>
              <a:rPr lang="en-US" sz="2200" dirty="0"/>
              <a:t>of the new </a:t>
            </a:r>
            <a:r>
              <a:rPr lang="en-US" sz="2200" dirty="0" smtClean="0"/>
              <a:t>company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7721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Bootstrap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0" y="4114800"/>
            <a:ext cx="4572000" cy="2286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19400" y="641331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http://fi.co/system/upload/Bootstrapping_definition.jpg</a:t>
            </a:r>
          </a:p>
        </p:txBody>
      </p:sp>
    </p:spTree>
    <p:extLst>
      <p:ext uri="{BB962C8B-B14F-4D97-AF65-F5344CB8AC3E}">
        <p14:creationId xmlns:p14="http://schemas.microsoft.com/office/powerpoint/2010/main" val="42104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19400"/>
            <a:ext cx="798315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Valuation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633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708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 process of determining the economic value of a business or </a:t>
            </a:r>
            <a:r>
              <a:rPr lang="en-US" sz="2400" b="1" dirty="0" smtClean="0"/>
              <a:t>company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Business </a:t>
            </a:r>
            <a:r>
              <a:rPr lang="en-US" sz="2400" dirty="0"/>
              <a:t>valuation can be used to determine the fair value of a business for a variety of reasons, including sale value, establishing partner ownership and divorce proceedings.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Often </a:t>
            </a:r>
            <a:r>
              <a:rPr lang="en-US" sz="2400" dirty="0"/>
              <a:t>times, owners will turn to professional business valuators for an objective estimate of the business value.</a:t>
            </a:r>
            <a:endParaRPr lang="en-US" sz="2400" dirty="0"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7721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Business Valuation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06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0" y="1981200"/>
            <a:ext cx="7086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Add the replacement costs of the </a:t>
            </a:r>
            <a:r>
              <a:rPr lang="en-US" sz="2400" dirty="0" smtClean="0"/>
              <a:t>assets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Establish the company's revenue </a:t>
            </a:r>
            <a:r>
              <a:rPr lang="en-US" sz="2400" dirty="0" smtClean="0"/>
              <a:t>stream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Analyze the company's </a:t>
            </a:r>
            <a:r>
              <a:rPr lang="en-US" sz="2400" dirty="0" smtClean="0"/>
              <a:t>earnings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Calculate the business' net present </a:t>
            </a:r>
            <a:r>
              <a:rPr lang="en-US" sz="2400" dirty="0" smtClean="0"/>
              <a:t>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Assess non-financial factors</a:t>
            </a:r>
            <a:r>
              <a:rPr lang="en-US" sz="2400" b="1" dirty="0" smtClean="0"/>
              <a:t> </a:t>
            </a:r>
            <a:endParaRPr lang="en-US" sz="2400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95800" y="5334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How to Calculate the Valuation of a Company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920192"/>
            <a:ext cx="4572000" cy="26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1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2270" t="31902" b="43558"/>
          <a:stretch/>
        </p:blipFill>
        <p:spPr>
          <a:xfrm>
            <a:off x="1990725" y="5048054"/>
            <a:ext cx="2724150" cy="76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1981200"/>
            <a:ext cx="7086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Private </a:t>
            </a:r>
            <a:r>
              <a:rPr lang="en-US" sz="2400" b="1" dirty="0"/>
              <a:t>companies valued at $1 billion or </a:t>
            </a:r>
            <a:r>
              <a:rPr lang="en-US" sz="2400" b="1" dirty="0" smtClean="0"/>
              <a:t>more </a:t>
            </a:r>
            <a:r>
              <a:rPr lang="en-US" sz="2400" dirty="0" smtClean="0"/>
              <a:t>(fortune.com)</a:t>
            </a:r>
          </a:p>
          <a:p>
            <a:endParaRPr lang="en-US" sz="2400" dirty="0"/>
          </a:p>
          <a:p>
            <a:r>
              <a:rPr lang="en-US" sz="2400" dirty="0" smtClean="0"/>
              <a:t>Indonesia’s Unicorns (</a:t>
            </a:r>
            <a:r>
              <a:rPr lang="en-US" dirty="0" smtClean="0"/>
              <a:t>Updated Dec 2017</a:t>
            </a:r>
            <a:r>
              <a:rPr lang="en-US" sz="2400" dirty="0" smtClean="0"/>
              <a:t>):</a:t>
            </a:r>
          </a:p>
          <a:p>
            <a:endParaRPr lang="en-US" sz="2400" dirty="0" smtClean="0"/>
          </a:p>
          <a:p>
            <a:r>
              <a:rPr lang="en-US" sz="2400" dirty="0" smtClean="0"/>
              <a:t>1. </a:t>
            </a:r>
          </a:p>
          <a:p>
            <a:endParaRPr lang="en-US" sz="2400" dirty="0"/>
          </a:p>
          <a:p>
            <a:r>
              <a:rPr lang="en-US" sz="2400" dirty="0" smtClean="0"/>
              <a:t>2.</a:t>
            </a:r>
          </a:p>
          <a:p>
            <a:endParaRPr lang="en-US" sz="2400" dirty="0"/>
          </a:p>
          <a:p>
            <a:r>
              <a:rPr lang="en-US" sz="2400" dirty="0" smtClean="0"/>
              <a:t>3. </a:t>
            </a:r>
          </a:p>
          <a:p>
            <a:endParaRPr lang="en-US" sz="2400" dirty="0"/>
          </a:p>
          <a:p>
            <a:r>
              <a:rPr lang="en-US" sz="2400" dirty="0" smtClean="0"/>
              <a:t>4.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0" y="772180"/>
            <a:ext cx="327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Unicorn</a:t>
            </a:r>
            <a:endParaRPr lang="id-ID" sz="28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333" t="32813" r="8333" b="35937"/>
          <a:stretch/>
        </p:blipFill>
        <p:spPr>
          <a:xfrm>
            <a:off x="1990725" y="3554200"/>
            <a:ext cx="228600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11999" b="20000"/>
          <a:stretch/>
        </p:blipFill>
        <p:spPr>
          <a:xfrm>
            <a:off x="1990725" y="4390978"/>
            <a:ext cx="2286000" cy="7772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11600" t="38000" r="10800" b="36667"/>
          <a:stretch/>
        </p:blipFill>
        <p:spPr>
          <a:xfrm>
            <a:off x="1909549" y="5958526"/>
            <a:ext cx="2743200" cy="5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7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5867</TotalTime>
  <Words>908</Words>
  <Application>Microsoft Office PowerPoint</Application>
  <PresentationFormat>On-screen Show (4:3)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ＭＳ Ｐゴシック</vt:lpstr>
      <vt:lpstr>Open Sans</vt:lpstr>
      <vt:lpstr>Arial</vt:lpstr>
      <vt:lpstr>Calibri</vt:lpstr>
      <vt:lpstr>Eras Demi ITC</vt:lpstr>
      <vt:lpstr>Verdana</vt:lpstr>
      <vt:lpstr>Template PPT 2015</vt:lpstr>
      <vt:lpstr>PowerPoint Presentation</vt:lpstr>
      <vt:lpstr>PowerPoint Presentation</vt:lpstr>
      <vt:lpstr>Overview</vt:lpstr>
      <vt:lpstr>PowerPoint Presentation</vt:lpstr>
      <vt:lpstr>PowerPoint Presentation</vt:lpstr>
      <vt:lpstr>Valuation</vt:lpstr>
      <vt:lpstr>PowerPoint Presentation</vt:lpstr>
      <vt:lpstr>PowerPoint Presentation</vt:lpstr>
      <vt:lpstr>PowerPoint Presentation</vt:lpstr>
      <vt:lpstr>Types of Investors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Investment Stages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DESMAN HIDAYAT</cp:lastModifiedBy>
  <cp:revision>249</cp:revision>
  <dcterms:created xsi:type="dcterms:W3CDTF">2015-05-04T03:33:03Z</dcterms:created>
  <dcterms:modified xsi:type="dcterms:W3CDTF">2017-12-10T13:06:11Z</dcterms:modified>
</cp:coreProperties>
</file>