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3" r:id="rId3"/>
    <p:sldId id="294" r:id="rId4"/>
    <p:sldId id="275" r:id="rId5"/>
    <p:sldId id="276" r:id="rId6"/>
    <p:sldId id="277" r:id="rId7"/>
    <p:sldId id="297" r:id="rId8"/>
    <p:sldId id="298" r:id="rId9"/>
    <p:sldId id="299" r:id="rId10"/>
    <p:sldId id="300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>
        <p:scale>
          <a:sx n="32" d="100"/>
          <a:sy n="32" d="100"/>
        </p:scale>
        <p:origin x="-1616" y="-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682D0-4A5C-4A5F-870A-6FC52F9B818D}" type="doc">
      <dgm:prSet loTypeId="urn:microsoft.com/office/officeart/2005/8/layout/radial6" loCatId="cycle" qsTypeId="urn:microsoft.com/office/officeart/2005/8/quickstyle/3d9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CF05349-16EB-4EDA-9D37-E28D83F24FC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Total Score 100%</a:t>
          </a:r>
          <a:endParaRPr lang="en-US" dirty="0"/>
        </a:p>
      </dgm:t>
    </dgm:pt>
    <dgm:pt modelId="{32962568-0973-44DF-BB2C-9C9E90231BE7}" type="parTrans" cxnId="{0560FE66-C39A-46D3-9547-60FBE73BDA8F}">
      <dgm:prSet/>
      <dgm:spPr/>
      <dgm:t>
        <a:bodyPr/>
        <a:lstStyle/>
        <a:p>
          <a:endParaRPr lang="en-US"/>
        </a:p>
      </dgm:t>
    </dgm:pt>
    <dgm:pt modelId="{2DE41720-4BB6-406A-9A75-1181B8CEBF6D}" type="sibTrans" cxnId="{0560FE66-C39A-46D3-9547-60FBE73BDA8F}">
      <dgm:prSet/>
      <dgm:spPr/>
      <dgm:t>
        <a:bodyPr/>
        <a:lstStyle/>
        <a:p>
          <a:endParaRPr lang="en-US"/>
        </a:p>
      </dgm:t>
    </dgm:pt>
    <dgm:pt modelId="{BC8C057D-F5AB-464B-9290-F552FABB2A72}">
      <dgm:prSet phldrT="[Text]" custT="1"/>
      <dgm:spPr>
        <a:solidFill>
          <a:srgbClr val="235A1C"/>
        </a:solidFill>
      </dgm:spPr>
      <dgm:t>
        <a:bodyPr/>
        <a:lstStyle/>
        <a:p>
          <a:r>
            <a:rPr lang="en-US" sz="2400" b="1" dirty="0" smtClean="0"/>
            <a:t>50 % Final Exam</a:t>
          </a:r>
          <a:endParaRPr lang="en-US" sz="2400" b="1" dirty="0"/>
        </a:p>
      </dgm:t>
    </dgm:pt>
    <dgm:pt modelId="{78352399-BCF3-4877-A72D-94121951E2DB}" type="parTrans" cxnId="{8497A347-7D62-4EE6-AC5C-5280B6D6F50C}">
      <dgm:prSet/>
      <dgm:spPr/>
      <dgm:t>
        <a:bodyPr/>
        <a:lstStyle/>
        <a:p>
          <a:endParaRPr lang="en-US"/>
        </a:p>
      </dgm:t>
    </dgm:pt>
    <dgm:pt modelId="{863ACBD6-1144-48D3-A1F3-A7327401956A}" type="sibTrans" cxnId="{8497A347-7D62-4EE6-AC5C-5280B6D6F50C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362C437D-B096-4785-B85E-0DDC249C1572}">
      <dgm:prSet phldrT="[Text]" custT="1"/>
      <dgm:spPr>
        <a:solidFill>
          <a:srgbClr val="CC3300"/>
        </a:solidFill>
      </dgm:spPr>
      <dgm:t>
        <a:bodyPr/>
        <a:lstStyle/>
        <a:p>
          <a:r>
            <a:rPr lang="en-US" sz="1800" dirty="0" smtClean="0"/>
            <a:t>20% </a:t>
          </a:r>
          <a:r>
            <a:rPr lang="en-US" sz="2400" dirty="0" smtClean="0"/>
            <a:t>Assignment</a:t>
          </a:r>
          <a:endParaRPr lang="en-US" sz="1800" dirty="0"/>
        </a:p>
      </dgm:t>
    </dgm:pt>
    <dgm:pt modelId="{2EBD9E4E-0BD4-416E-AAEC-8DAD1A5540D5}" type="parTrans" cxnId="{979093A8-A158-4C68-833D-2BDB5C1D2212}">
      <dgm:prSet/>
      <dgm:spPr/>
      <dgm:t>
        <a:bodyPr/>
        <a:lstStyle/>
        <a:p>
          <a:endParaRPr lang="en-US"/>
        </a:p>
      </dgm:t>
    </dgm:pt>
    <dgm:pt modelId="{05823A6C-1A95-4420-91B9-B7DE0EB408BB}" type="sibTrans" cxnId="{979093A8-A158-4C68-833D-2BDB5C1D2212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768CDF53-F080-4139-A74C-954BCBC81042}">
      <dgm:prSet custT="1"/>
      <dgm:spPr>
        <a:solidFill>
          <a:srgbClr val="1A6F13"/>
        </a:solidFill>
      </dgm:spPr>
      <dgm:t>
        <a:bodyPr/>
        <a:lstStyle/>
        <a:p>
          <a:r>
            <a:rPr lang="en-US" sz="2000" dirty="0" smtClean="0"/>
            <a:t>30%  Mid </a:t>
          </a:r>
          <a:r>
            <a:rPr lang="en-US" sz="2800" dirty="0" smtClean="0"/>
            <a:t>Exam</a:t>
          </a:r>
          <a:r>
            <a:rPr lang="en-US" sz="2000" dirty="0" smtClean="0"/>
            <a:t> </a:t>
          </a:r>
          <a:endParaRPr lang="en-US" sz="2000" dirty="0"/>
        </a:p>
      </dgm:t>
    </dgm:pt>
    <dgm:pt modelId="{0AED7CA9-FEF9-4FB0-B671-5245B0F8DB01}" type="parTrans" cxnId="{2B6F717F-5F7A-4D51-8118-DA1E1CAA58C1}">
      <dgm:prSet/>
      <dgm:spPr/>
      <dgm:t>
        <a:bodyPr/>
        <a:lstStyle/>
        <a:p>
          <a:endParaRPr lang="en-US"/>
        </a:p>
      </dgm:t>
    </dgm:pt>
    <dgm:pt modelId="{7FDB6895-80DB-4D62-8611-D5C23BB6D9FE}" type="sibTrans" cxnId="{2B6F717F-5F7A-4D51-8118-DA1E1CAA58C1}">
      <dgm:prSet/>
      <dgm:spPr>
        <a:solidFill>
          <a:srgbClr val="CC0099"/>
        </a:solidFill>
      </dgm:spPr>
      <dgm:t>
        <a:bodyPr/>
        <a:lstStyle/>
        <a:p>
          <a:endParaRPr lang="en-US"/>
        </a:p>
      </dgm:t>
    </dgm:pt>
    <dgm:pt modelId="{CD054425-096A-4091-A409-833F27F47FAE}" type="pres">
      <dgm:prSet presAssocID="{D15682D0-4A5C-4A5F-870A-6FC52F9B818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C0DE84-EF7E-4105-A6A9-9D0B06EB46C5}" type="pres">
      <dgm:prSet presAssocID="{CCF05349-16EB-4EDA-9D37-E28D83F24FCD}" presName="centerShape" presStyleLbl="node0" presStyleIdx="0" presStyleCnt="1"/>
      <dgm:spPr/>
      <dgm:t>
        <a:bodyPr/>
        <a:lstStyle/>
        <a:p>
          <a:endParaRPr lang="en-US"/>
        </a:p>
      </dgm:t>
    </dgm:pt>
    <dgm:pt modelId="{10B6488B-0F1C-4CC4-B39C-EE5B5CA5C02C}" type="pres">
      <dgm:prSet presAssocID="{768CDF53-F080-4139-A74C-954BCBC8104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AD60A3-BE94-482B-A733-5D839B0AB7E4}" type="pres">
      <dgm:prSet presAssocID="{768CDF53-F080-4139-A74C-954BCBC81042}" presName="dummy" presStyleCnt="0"/>
      <dgm:spPr/>
    </dgm:pt>
    <dgm:pt modelId="{E51DF6B0-6FF3-4018-8DF3-B3946FDEE105}" type="pres">
      <dgm:prSet presAssocID="{7FDB6895-80DB-4D62-8611-D5C23BB6D9F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BD09128-0F7D-48E4-98A3-0B1B6722DD9A}" type="pres">
      <dgm:prSet presAssocID="{BC8C057D-F5AB-464B-9290-F552FABB2A7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60EB1-3215-4DEE-9CD0-5450EC9CF5A7}" type="pres">
      <dgm:prSet presAssocID="{BC8C057D-F5AB-464B-9290-F552FABB2A72}" presName="dummy" presStyleCnt="0"/>
      <dgm:spPr/>
    </dgm:pt>
    <dgm:pt modelId="{7F4CC5DA-40D7-4D01-A928-5ED8514EC2A3}" type="pres">
      <dgm:prSet presAssocID="{863ACBD6-1144-48D3-A1F3-A7327401956A}" presName="sibTrans" presStyleLbl="sibTrans2D1" presStyleIdx="1" presStyleCnt="3" custLinFactNeighborX="3450" custLinFactNeighborY="792"/>
      <dgm:spPr/>
      <dgm:t>
        <a:bodyPr/>
        <a:lstStyle/>
        <a:p>
          <a:endParaRPr lang="en-US"/>
        </a:p>
      </dgm:t>
    </dgm:pt>
    <dgm:pt modelId="{C359BDBD-9833-4754-BDEB-84A034DD988A}" type="pres">
      <dgm:prSet presAssocID="{362C437D-B096-4785-B85E-0DDC249C157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658F1-4E7A-435E-A953-55FC5A04AB73}" type="pres">
      <dgm:prSet presAssocID="{362C437D-B096-4785-B85E-0DDC249C1572}" presName="dummy" presStyleCnt="0"/>
      <dgm:spPr/>
    </dgm:pt>
    <dgm:pt modelId="{418FC032-985C-41CA-8894-B0ECA8C2CA78}" type="pres">
      <dgm:prSet presAssocID="{05823A6C-1A95-4420-91B9-B7DE0EB408BB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B6F717F-5F7A-4D51-8118-DA1E1CAA58C1}" srcId="{CCF05349-16EB-4EDA-9D37-E28D83F24FCD}" destId="{768CDF53-F080-4139-A74C-954BCBC81042}" srcOrd="0" destOrd="0" parTransId="{0AED7CA9-FEF9-4FB0-B671-5245B0F8DB01}" sibTransId="{7FDB6895-80DB-4D62-8611-D5C23BB6D9FE}"/>
    <dgm:cxn modelId="{65466FC2-BE54-2742-B353-01A2E92C38CE}" type="presOf" srcId="{362C437D-B096-4785-B85E-0DDC249C1572}" destId="{C359BDBD-9833-4754-BDEB-84A034DD988A}" srcOrd="0" destOrd="0" presId="urn:microsoft.com/office/officeart/2005/8/layout/radial6"/>
    <dgm:cxn modelId="{20BA636F-BB41-BA47-9A9D-4DF25CBF36A3}" type="presOf" srcId="{BC8C057D-F5AB-464B-9290-F552FABB2A72}" destId="{EBD09128-0F7D-48E4-98A3-0B1B6722DD9A}" srcOrd="0" destOrd="0" presId="urn:microsoft.com/office/officeart/2005/8/layout/radial6"/>
    <dgm:cxn modelId="{979093A8-A158-4C68-833D-2BDB5C1D2212}" srcId="{CCF05349-16EB-4EDA-9D37-E28D83F24FCD}" destId="{362C437D-B096-4785-B85E-0DDC249C1572}" srcOrd="2" destOrd="0" parTransId="{2EBD9E4E-0BD4-416E-AAEC-8DAD1A5540D5}" sibTransId="{05823A6C-1A95-4420-91B9-B7DE0EB408BB}"/>
    <dgm:cxn modelId="{44CD634A-8305-7445-9B26-360F5572FC01}" type="presOf" srcId="{CCF05349-16EB-4EDA-9D37-E28D83F24FCD}" destId="{37C0DE84-EF7E-4105-A6A9-9D0B06EB46C5}" srcOrd="0" destOrd="0" presId="urn:microsoft.com/office/officeart/2005/8/layout/radial6"/>
    <dgm:cxn modelId="{8497A347-7D62-4EE6-AC5C-5280B6D6F50C}" srcId="{CCF05349-16EB-4EDA-9D37-E28D83F24FCD}" destId="{BC8C057D-F5AB-464B-9290-F552FABB2A72}" srcOrd="1" destOrd="0" parTransId="{78352399-BCF3-4877-A72D-94121951E2DB}" sibTransId="{863ACBD6-1144-48D3-A1F3-A7327401956A}"/>
    <dgm:cxn modelId="{0560FE66-C39A-46D3-9547-60FBE73BDA8F}" srcId="{D15682D0-4A5C-4A5F-870A-6FC52F9B818D}" destId="{CCF05349-16EB-4EDA-9D37-E28D83F24FCD}" srcOrd="0" destOrd="0" parTransId="{32962568-0973-44DF-BB2C-9C9E90231BE7}" sibTransId="{2DE41720-4BB6-406A-9A75-1181B8CEBF6D}"/>
    <dgm:cxn modelId="{D48123F3-4CF4-B044-AF7E-D7F1DFE4A87E}" type="presOf" srcId="{7FDB6895-80DB-4D62-8611-D5C23BB6D9FE}" destId="{E51DF6B0-6FF3-4018-8DF3-B3946FDEE105}" srcOrd="0" destOrd="0" presId="urn:microsoft.com/office/officeart/2005/8/layout/radial6"/>
    <dgm:cxn modelId="{A0DDFC17-EACE-F342-B38A-0EA310AAC1A4}" type="presOf" srcId="{768CDF53-F080-4139-A74C-954BCBC81042}" destId="{10B6488B-0F1C-4CC4-B39C-EE5B5CA5C02C}" srcOrd="0" destOrd="0" presId="urn:microsoft.com/office/officeart/2005/8/layout/radial6"/>
    <dgm:cxn modelId="{CC821037-A945-F649-A6AD-30F4BD741F28}" type="presOf" srcId="{863ACBD6-1144-48D3-A1F3-A7327401956A}" destId="{7F4CC5DA-40D7-4D01-A928-5ED8514EC2A3}" srcOrd="0" destOrd="0" presId="urn:microsoft.com/office/officeart/2005/8/layout/radial6"/>
    <dgm:cxn modelId="{DF595C0A-2016-0F42-BEF8-6CEE9C574779}" type="presOf" srcId="{D15682D0-4A5C-4A5F-870A-6FC52F9B818D}" destId="{CD054425-096A-4091-A409-833F27F47FAE}" srcOrd="0" destOrd="0" presId="urn:microsoft.com/office/officeart/2005/8/layout/radial6"/>
    <dgm:cxn modelId="{0B377F9B-0C23-AF4E-A92B-E70037031BBB}" type="presOf" srcId="{05823A6C-1A95-4420-91B9-B7DE0EB408BB}" destId="{418FC032-985C-41CA-8894-B0ECA8C2CA78}" srcOrd="0" destOrd="0" presId="urn:microsoft.com/office/officeart/2005/8/layout/radial6"/>
    <dgm:cxn modelId="{01335147-A62A-554F-A12A-C5FDBE5A1964}" type="presParOf" srcId="{CD054425-096A-4091-A409-833F27F47FAE}" destId="{37C0DE84-EF7E-4105-A6A9-9D0B06EB46C5}" srcOrd="0" destOrd="0" presId="urn:microsoft.com/office/officeart/2005/8/layout/radial6"/>
    <dgm:cxn modelId="{AB181C47-A877-7C42-A035-7FDE6494E523}" type="presParOf" srcId="{CD054425-096A-4091-A409-833F27F47FAE}" destId="{10B6488B-0F1C-4CC4-B39C-EE5B5CA5C02C}" srcOrd="1" destOrd="0" presId="urn:microsoft.com/office/officeart/2005/8/layout/radial6"/>
    <dgm:cxn modelId="{6100ED23-3415-1F44-B2C2-841C92808A8C}" type="presParOf" srcId="{CD054425-096A-4091-A409-833F27F47FAE}" destId="{C6AD60A3-BE94-482B-A733-5D839B0AB7E4}" srcOrd="2" destOrd="0" presId="urn:microsoft.com/office/officeart/2005/8/layout/radial6"/>
    <dgm:cxn modelId="{46A9EF6F-3C58-344C-969A-4FEC91138CB1}" type="presParOf" srcId="{CD054425-096A-4091-A409-833F27F47FAE}" destId="{E51DF6B0-6FF3-4018-8DF3-B3946FDEE105}" srcOrd="3" destOrd="0" presId="urn:microsoft.com/office/officeart/2005/8/layout/radial6"/>
    <dgm:cxn modelId="{81367297-AA12-6645-A7EF-B5C4FC79DE99}" type="presParOf" srcId="{CD054425-096A-4091-A409-833F27F47FAE}" destId="{EBD09128-0F7D-48E4-98A3-0B1B6722DD9A}" srcOrd="4" destOrd="0" presId="urn:microsoft.com/office/officeart/2005/8/layout/radial6"/>
    <dgm:cxn modelId="{0D98544D-E814-E64A-94A5-A514DB1DC1E4}" type="presParOf" srcId="{CD054425-096A-4091-A409-833F27F47FAE}" destId="{18360EB1-3215-4DEE-9CD0-5450EC9CF5A7}" srcOrd="5" destOrd="0" presId="urn:microsoft.com/office/officeart/2005/8/layout/radial6"/>
    <dgm:cxn modelId="{393411CE-5455-3347-BA2A-DFB967D8B6CF}" type="presParOf" srcId="{CD054425-096A-4091-A409-833F27F47FAE}" destId="{7F4CC5DA-40D7-4D01-A928-5ED8514EC2A3}" srcOrd="6" destOrd="0" presId="urn:microsoft.com/office/officeart/2005/8/layout/radial6"/>
    <dgm:cxn modelId="{D7D26E8B-321C-FC40-8D98-5DF94EF757A5}" type="presParOf" srcId="{CD054425-096A-4091-A409-833F27F47FAE}" destId="{C359BDBD-9833-4754-BDEB-84A034DD988A}" srcOrd="7" destOrd="0" presId="urn:microsoft.com/office/officeart/2005/8/layout/radial6"/>
    <dgm:cxn modelId="{7BAF376D-473A-7342-9B54-9B9B72BFB071}" type="presParOf" srcId="{CD054425-096A-4091-A409-833F27F47FAE}" destId="{298658F1-4E7A-435E-A953-55FC5A04AB73}" srcOrd="8" destOrd="0" presId="urn:microsoft.com/office/officeart/2005/8/layout/radial6"/>
    <dgm:cxn modelId="{8F5049E9-6026-BD47-A129-F789A1459884}" type="presParOf" srcId="{CD054425-096A-4091-A409-833F27F47FAE}" destId="{418FC032-985C-41CA-8894-B0ECA8C2CA78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FC032-985C-41CA-8894-B0ECA8C2CA78}">
      <dsp:nvSpPr>
        <dsp:cNvPr id="0" name=""/>
        <dsp:cNvSpPr/>
      </dsp:nvSpPr>
      <dsp:spPr>
        <a:xfrm>
          <a:off x="2309210" y="679368"/>
          <a:ext cx="4525579" cy="4525579"/>
        </a:xfrm>
        <a:prstGeom prst="blockArc">
          <a:avLst>
            <a:gd name="adj1" fmla="val 9000000"/>
            <a:gd name="adj2" fmla="val 16200000"/>
            <a:gd name="adj3" fmla="val 4644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CC5DA-40D7-4D01-A928-5ED8514EC2A3}">
      <dsp:nvSpPr>
        <dsp:cNvPr id="0" name=""/>
        <dsp:cNvSpPr/>
      </dsp:nvSpPr>
      <dsp:spPr>
        <a:xfrm>
          <a:off x="2465342" y="715210"/>
          <a:ext cx="4525579" cy="4525579"/>
        </a:xfrm>
        <a:prstGeom prst="blockArc">
          <a:avLst>
            <a:gd name="adj1" fmla="val 1800000"/>
            <a:gd name="adj2" fmla="val 9000000"/>
            <a:gd name="adj3" fmla="val 4644"/>
          </a:avLst>
        </a:prstGeom>
        <a:solidFill>
          <a:srgbClr val="FF0000"/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DF6B0-6FF3-4018-8DF3-B3946FDEE105}">
      <dsp:nvSpPr>
        <dsp:cNvPr id="0" name=""/>
        <dsp:cNvSpPr/>
      </dsp:nvSpPr>
      <dsp:spPr>
        <a:xfrm>
          <a:off x="2309210" y="679368"/>
          <a:ext cx="4525579" cy="4525579"/>
        </a:xfrm>
        <a:prstGeom prst="blockArc">
          <a:avLst>
            <a:gd name="adj1" fmla="val 16200000"/>
            <a:gd name="adj2" fmla="val 1800000"/>
            <a:gd name="adj3" fmla="val 4644"/>
          </a:avLst>
        </a:prstGeom>
        <a:solidFill>
          <a:srgbClr val="CC0099"/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0DE84-EF7E-4105-A6A9-9D0B06EB46C5}">
      <dsp:nvSpPr>
        <dsp:cNvPr id="0" name=""/>
        <dsp:cNvSpPr/>
      </dsp:nvSpPr>
      <dsp:spPr>
        <a:xfrm>
          <a:off x="3529458" y="1899616"/>
          <a:ext cx="2085082" cy="2085082"/>
        </a:xfrm>
        <a:prstGeom prst="ellipse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  <a:sp3d extrusionH="28000" prstMaterial="matte"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Total Score 100%</a:t>
          </a:r>
          <a:endParaRPr lang="en-US" sz="3300" kern="1200" dirty="0"/>
        </a:p>
      </dsp:txBody>
      <dsp:txXfrm>
        <a:off x="3834811" y="2204969"/>
        <a:ext cx="1474376" cy="1474376"/>
      </dsp:txXfrm>
    </dsp:sp>
    <dsp:sp modelId="{10B6488B-0F1C-4CC4-B39C-EE5B5CA5C02C}">
      <dsp:nvSpPr>
        <dsp:cNvPr id="0" name=""/>
        <dsp:cNvSpPr/>
      </dsp:nvSpPr>
      <dsp:spPr>
        <a:xfrm>
          <a:off x="3842221" y="2133"/>
          <a:ext cx="1459557" cy="1459557"/>
        </a:xfrm>
        <a:prstGeom prst="ellipse">
          <a:avLst/>
        </a:prstGeom>
        <a:solidFill>
          <a:srgbClr val="1A6F1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30%  Mid </a:t>
          </a:r>
          <a:r>
            <a:rPr lang="en-US" sz="2800" kern="1200" dirty="0" smtClean="0"/>
            <a:t>Exam</a:t>
          </a: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4055968" y="215880"/>
        <a:ext cx="1032063" cy="1032063"/>
      </dsp:txXfrm>
    </dsp:sp>
    <dsp:sp modelId="{EBD09128-0F7D-48E4-98A3-0B1B6722DD9A}">
      <dsp:nvSpPr>
        <dsp:cNvPr id="0" name=""/>
        <dsp:cNvSpPr/>
      </dsp:nvSpPr>
      <dsp:spPr>
        <a:xfrm>
          <a:off x="5756350" y="3317501"/>
          <a:ext cx="1459557" cy="1459557"/>
        </a:xfrm>
        <a:prstGeom prst="ellipse">
          <a:avLst/>
        </a:prstGeom>
        <a:solidFill>
          <a:srgbClr val="235A1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50 % Final Exam</a:t>
          </a:r>
          <a:endParaRPr lang="en-US" sz="2400" b="1" kern="1200" dirty="0"/>
        </a:p>
      </dsp:txBody>
      <dsp:txXfrm>
        <a:off x="5970097" y="3531248"/>
        <a:ext cx="1032063" cy="1032063"/>
      </dsp:txXfrm>
    </dsp:sp>
    <dsp:sp modelId="{C359BDBD-9833-4754-BDEB-84A034DD988A}">
      <dsp:nvSpPr>
        <dsp:cNvPr id="0" name=""/>
        <dsp:cNvSpPr/>
      </dsp:nvSpPr>
      <dsp:spPr>
        <a:xfrm>
          <a:off x="1928092" y="3317501"/>
          <a:ext cx="1459557" cy="1459557"/>
        </a:xfrm>
        <a:prstGeom prst="ellipse">
          <a:avLst/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20% </a:t>
          </a:r>
          <a:r>
            <a:rPr lang="en-US" sz="2400" kern="1200" dirty="0" smtClean="0"/>
            <a:t>Assignment</a:t>
          </a:r>
          <a:endParaRPr lang="en-US" sz="1800" kern="1200" dirty="0"/>
        </a:p>
      </dsp:txBody>
      <dsp:txXfrm>
        <a:off x="2141839" y="3531248"/>
        <a:ext cx="1032063" cy="1032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D418F-E30B-7045-94E0-1868FED5746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78941-7B1A-7540-BADC-81851E51C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780711-A5A0-4402-9685-36BEBB59567B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9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81A37-44A4-4492-A7D1-769BF53B85E7}" type="slidenum">
              <a:rPr lang="en-US"/>
              <a:pPr/>
              <a:t>7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C7353-952E-4F91-BF19-8BF396F8E03C}" type="slidenum">
              <a:rPr lang="en-US"/>
              <a:pPr/>
              <a:t>8</a:t>
            </a:fld>
            <a:endParaRPr lang="en-US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3886201" y="7939"/>
            <a:ext cx="2971800" cy="42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886201" y="8705850"/>
            <a:ext cx="29718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4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0" y="8705850"/>
            <a:ext cx="29718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0" y="7939"/>
            <a:ext cx="2971800" cy="42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w="12700" cap="flat">
            <a:solidFill>
              <a:schemeClr val="tx1"/>
            </a:solidFill>
          </a:ln>
        </p:spPr>
      </p:sp>
      <p:sp>
        <p:nvSpPr>
          <p:cNvPr id="2151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1" y="4357689"/>
            <a:ext cx="5029200" cy="3868737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96FC1-58AD-406B-B567-9537421631A1}" type="slidenum">
              <a:rPr lang="en-US"/>
              <a:pPr/>
              <a:t>9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B06D7-D211-4699-8D55-F0F8E0FB095E}" type="slidenum">
              <a:rPr lang="en-US"/>
              <a:pPr/>
              <a:t>10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09F10E-4F56-4E65-AC4A-54E5FB7CA07A}" type="slidenum">
              <a:rPr lang="en-US"/>
              <a:pPr/>
              <a:t>11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688996-7967-460C-93E1-9009FC113CF4}" type="slidenum">
              <a:rPr lang="en-US"/>
              <a:pPr/>
              <a:t>12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5FECC8-1CF5-410D-B9E4-B4BB15C5765C}" type="slidenum">
              <a:rPr lang="en-US"/>
              <a:pPr/>
              <a:t>13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binus-main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3431"/>
            <a:ext cx="9144000" cy="64711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66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43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inus-main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3431"/>
            <a:ext cx="9144000" cy="64711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375275" y="42672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Session 01</a:t>
            </a:r>
          </a:p>
          <a:p>
            <a:pPr algn="ctr"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 to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 Computer Network</a:t>
            </a:r>
            <a:endParaRPr lang="en-US" sz="3200" b="1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2362200"/>
            <a:ext cx="624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Subject  :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Z1451 /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  <a:cs typeface="Arial"/>
              </a:rPr>
              <a:t>Jaringan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  <a:cs typeface="Arial"/>
              </a:rPr>
              <a:t>Komputer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Year</a:t>
            </a: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	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  : </a:t>
            </a: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2015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Data Communication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71414"/>
            <a:ext cx="91440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 eaLnBrk="1" hangingPunct="1">
              <a:lnSpc>
                <a:spcPct val="80000"/>
              </a:lnSpc>
            </a:pPr>
            <a:r>
              <a:rPr lang="nl-NL" sz="3200" b="1" dirty="0" smtClean="0">
                <a:solidFill>
                  <a:srgbClr val="000000"/>
                </a:solidFill>
                <a:cs typeface="Arial" charset="0"/>
              </a:rPr>
              <a:t>Communication </a:t>
            </a:r>
            <a:r>
              <a:rPr lang="nl-NL" sz="3200" b="1" dirty="0">
                <a:solidFill>
                  <a:srgbClr val="000000"/>
                </a:solidFill>
                <a:cs typeface="Arial" charset="0"/>
              </a:rPr>
              <a:t>Model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098" y="2500306"/>
            <a:ext cx="8571376" cy="221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6642556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Behrouz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A.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Forouzan,Sophia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Chung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Fegan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,. 2007. Data communications and networking. McGraw Hill. New York. ISBN:007-125442-0 </a:t>
            </a:r>
          </a:p>
        </p:txBody>
      </p:sp>
    </p:spTree>
    <p:extLst>
      <p:ext uri="{BB962C8B-B14F-4D97-AF65-F5344CB8AC3E}">
        <p14:creationId xmlns:p14="http://schemas.microsoft.com/office/powerpoint/2010/main" val="25929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228600" indent="-228600" eaLnBrk="1" hangingPunct="1">
              <a:lnSpc>
                <a:spcPct val="80000"/>
              </a:lnSpc>
            </a:pPr>
            <a:r>
              <a:rPr lang="nl-NL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Switching Techniques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b="1" dirty="0" smtClean="0">
                <a:latin typeface="Arial" charset="0"/>
                <a:cs typeface="Arial" charset="0"/>
              </a:rPr>
              <a:t>Circuit Switching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b="0" dirty="0" smtClean="0">
                <a:latin typeface="Arial" charset="0"/>
                <a:cs typeface="Arial" charset="0"/>
              </a:rPr>
              <a:t>Communication path between sender and receiver not changed during the exchange of information.</a:t>
            </a:r>
          </a:p>
          <a:p>
            <a:pPr lvl="1" eaLnBrk="1" hangingPunct="1">
              <a:spcBef>
                <a:spcPct val="0"/>
              </a:spcBef>
              <a:buNone/>
            </a:pPr>
            <a:endParaRPr lang="en-US" sz="2400" b="0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b="1" dirty="0" smtClean="0">
                <a:latin typeface="Arial" charset="0"/>
                <a:cs typeface="Arial" charset="0"/>
              </a:rPr>
              <a:t>Packet Switching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b="0" dirty="0" smtClean="0">
                <a:latin typeface="Arial" charset="0"/>
                <a:cs typeface="Arial" charset="0"/>
              </a:rPr>
              <a:t>Using Store &amp; Forward principles.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b="0" dirty="0" smtClean="0">
                <a:latin typeface="Arial" charset="0"/>
                <a:cs typeface="Arial" charset="0"/>
              </a:rPr>
              <a:t>Data could be sent out of sequence.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b="0" dirty="0" smtClean="0">
                <a:latin typeface="Arial" charset="0"/>
                <a:cs typeface="Arial" charset="0"/>
              </a:rPr>
              <a:t>Data divided to small packets for transmission.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b="0" dirty="0" smtClean="0">
                <a:latin typeface="Arial" charset="0"/>
                <a:cs typeface="Arial" charset="0"/>
              </a:rPr>
              <a:t>Packets sent via several nodes before arriving to its destination</a:t>
            </a:r>
          </a:p>
        </p:txBody>
      </p:sp>
    </p:spTree>
    <p:extLst>
      <p:ext uri="{BB962C8B-B14F-4D97-AF65-F5344CB8AC3E}">
        <p14:creationId xmlns:p14="http://schemas.microsoft.com/office/powerpoint/2010/main" val="89613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Packet Switching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8" name="Text Box 1027"/>
          <p:cNvSpPr txBox="1">
            <a:spLocks noChangeArrowheads="1"/>
          </p:cNvSpPr>
          <p:nvPr/>
        </p:nvSpPr>
        <p:spPr bwMode="auto">
          <a:xfrm>
            <a:off x="898525" y="1944688"/>
            <a:ext cx="1495425" cy="514350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Packet n</a:t>
            </a:r>
          </a:p>
        </p:txBody>
      </p:sp>
      <p:sp>
        <p:nvSpPr>
          <p:cNvPr id="11269" name="Text Box 1028"/>
          <p:cNvSpPr txBox="1">
            <a:spLocks noChangeArrowheads="1"/>
          </p:cNvSpPr>
          <p:nvPr/>
        </p:nvSpPr>
        <p:spPr bwMode="auto">
          <a:xfrm>
            <a:off x="4572000" y="1981200"/>
            <a:ext cx="1479550" cy="514350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Packet 1</a:t>
            </a:r>
          </a:p>
        </p:txBody>
      </p:sp>
      <p:sp>
        <p:nvSpPr>
          <p:cNvPr id="11270" name="Text Box 1029"/>
          <p:cNvSpPr txBox="1">
            <a:spLocks noChangeArrowheads="1"/>
          </p:cNvSpPr>
          <p:nvPr/>
        </p:nvSpPr>
        <p:spPr bwMode="auto">
          <a:xfrm>
            <a:off x="2743200" y="1981200"/>
            <a:ext cx="1479550" cy="514350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Packet 2</a:t>
            </a:r>
          </a:p>
        </p:txBody>
      </p:sp>
      <p:grpSp>
        <p:nvGrpSpPr>
          <p:cNvPr id="3" name="Group 1030"/>
          <p:cNvGrpSpPr>
            <a:grpSpLocks/>
          </p:cNvGrpSpPr>
          <p:nvPr/>
        </p:nvGrpSpPr>
        <p:grpSpPr bwMode="auto">
          <a:xfrm>
            <a:off x="2819400" y="3124200"/>
            <a:ext cx="3657600" cy="2057400"/>
            <a:chOff x="1060" y="1348"/>
            <a:chExt cx="3448" cy="2104"/>
          </a:xfrm>
        </p:grpSpPr>
        <p:sp>
          <p:nvSpPr>
            <p:cNvPr id="11285" name="Oval 1031"/>
            <p:cNvSpPr>
              <a:spLocks noChangeArrowheads="1"/>
            </p:cNvSpPr>
            <p:nvPr/>
          </p:nvSpPr>
          <p:spPr bwMode="auto">
            <a:xfrm>
              <a:off x="1060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Oval 1032"/>
            <p:cNvSpPr>
              <a:spLocks noChangeArrowheads="1"/>
            </p:cNvSpPr>
            <p:nvPr/>
          </p:nvSpPr>
          <p:spPr bwMode="auto">
            <a:xfrm>
              <a:off x="2164" y="1396"/>
              <a:ext cx="280" cy="2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Oval 1033"/>
            <p:cNvSpPr>
              <a:spLocks noChangeArrowheads="1"/>
            </p:cNvSpPr>
            <p:nvPr/>
          </p:nvSpPr>
          <p:spPr bwMode="auto">
            <a:xfrm>
              <a:off x="4228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Oval 1034"/>
            <p:cNvSpPr>
              <a:spLocks noChangeArrowheads="1"/>
            </p:cNvSpPr>
            <p:nvPr/>
          </p:nvSpPr>
          <p:spPr bwMode="auto">
            <a:xfrm>
              <a:off x="3748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Oval 1035"/>
            <p:cNvSpPr>
              <a:spLocks noChangeArrowheads="1"/>
            </p:cNvSpPr>
            <p:nvPr/>
          </p:nvSpPr>
          <p:spPr bwMode="auto">
            <a:xfrm>
              <a:off x="3460" y="3028"/>
              <a:ext cx="280" cy="2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Oval 1036"/>
            <p:cNvSpPr>
              <a:spLocks noChangeArrowheads="1"/>
            </p:cNvSpPr>
            <p:nvPr/>
          </p:nvSpPr>
          <p:spPr bwMode="auto">
            <a:xfrm>
              <a:off x="2164" y="3172"/>
              <a:ext cx="280" cy="2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Line 1037"/>
            <p:cNvSpPr>
              <a:spLocks noChangeShapeType="1"/>
            </p:cNvSpPr>
            <p:nvPr/>
          </p:nvSpPr>
          <p:spPr bwMode="auto">
            <a:xfrm flipV="1">
              <a:off x="1362" y="1618"/>
              <a:ext cx="829" cy="7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Line 1038"/>
            <p:cNvSpPr>
              <a:spLocks noChangeShapeType="1"/>
            </p:cNvSpPr>
            <p:nvPr/>
          </p:nvSpPr>
          <p:spPr bwMode="auto">
            <a:xfrm>
              <a:off x="2467" y="1536"/>
              <a:ext cx="12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Line 1039"/>
            <p:cNvSpPr>
              <a:spLocks noChangeShapeType="1"/>
            </p:cNvSpPr>
            <p:nvPr/>
          </p:nvSpPr>
          <p:spPr bwMode="auto">
            <a:xfrm>
              <a:off x="2467" y="1651"/>
              <a:ext cx="1741" cy="7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Line 1040"/>
            <p:cNvSpPr>
              <a:spLocks noChangeShapeType="1"/>
            </p:cNvSpPr>
            <p:nvPr/>
          </p:nvSpPr>
          <p:spPr bwMode="auto">
            <a:xfrm>
              <a:off x="3955" y="1651"/>
              <a:ext cx="397" cy="6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Line 1041"/>
            <p:cNvSpPr>
              <a:spLocks noChangeShapeType="1"/>
            </p:cNvSpPr>
            <p:nvPr/>
          </p:nvSpPr>
          <p:spPr bwMode="auto">
            <a:xfrm>
              <a:off x="1315" y="2515"/>
              <a:ext cx="877" cy="7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Line 1042"/>
            <p:cNvSpPr>
              <a:spLocks noChangeShapeType="1"/>
            </p:cNvSpPr>
            <p:nvPr/>
          </p:nvSpPr>
          <p:spPr bwMode="auto">
            <a:xfrm flipV="1">
              <a:off x="2514" y="3154"/>
              <a:ext cx="925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Line 1043"/>
            <p:cNvSpPr>
              <a:spLocks noChangeShapeType="1"/>
            </p:cNvSpPr>
            <p:nvPr/>
          </p:nvSpPr>
          <p:spPr bwMode="auto">
            <a:xfrm flipV="1">
              <a:off x="3762" y="2578"/>
              <a:ext cx="493" cy="5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Line 1044"/>
            <p:cNvSpPr>
              <a:spLocks noChangeShapeType="1"/>
            </p:cNvSpPr>
            <p:nvPr/>
          </p:nvSpPr>
          <p:spPr bwMode="auto">
            <a:xfrm>
              <a:off x="1363" y="2467"/>
              <a:ext cx="2125" cy="5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Line 1045"/>
            <p:cNvSpPr>
              <a:spLocks noChangeShapeType="1"/>
            </p:cNvSpPr>
            <p:nvPr/>
          </p:nvSpPr>
          <p:spPr bwMode="auto">
            <a:xfrm>
              <a:off x="2371" y="1699"/>
              <a:ext cx="1213" cy="13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2" name="AutoShape 1046"/>
          <p:cNvSpPr>
            <a:spLocks noChangeArrowheads="1"/>
          </p:cNvSpPr>
          <p:nvPr/>
        </p:nvSpPr>
        <p:spPr bwMode="auto">
          <a:xfrm>
            <a:off x="1752600" y="3962400"/>
            <a:ext cx="762000" cy="3810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1047"/>
          <p:cNvSpPr>
            <a:spLocks noChangeArrowheads="1"/>
          </p:cNvSpPr>
          <p:nvPr/>
        </p:nvSpPr>
        <p:spPr bwMode="auto">
          <a:xfrm rot="18997667">
            <a:off x="2819400" y="32766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 smtClean="0"/>
              <a:t>n</a:t>
            </a:r>
            <a:endParaRPr lang="en-US" sz="2400" b="1" dirty="0"/>
          </a:p>
        </p:txBody>
      </p:sp>
      <p:sp>
        <p:nvSpPr>
          <p:cNvPr id="11274" name="AutoShape 1048"/>
          <p:cNvSpPr>
            <a:spLocks noChangeArrowheads="1"/>
          </p:cNvSpPr>
          <p:nvPr/>
        </p:nvSpPr>
        <p:spPr bwMode="auto">
          <a:xfrm rot="828383">
            <a:off x="3779777" y="4055344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/>
              <a:t>2</a:t>
            </a:r>
          </a:p>
        </p:txBody>
      </p:sp>
      <p:sp>
        <p:nvSpPr>
          <p:cNvPr id="11275" name="AutoShape 1049"/>
          <p:cNvSpPr>
            <a:spLocks noChangeArrowheads="1"/>
          </p:cNvSpPr>
          <p:nvPr/>
        </p:nvSpPr>
        <p:spPr bwMode="auto">
          <a:xfrm rot="19099976">
            <a:off x="3352800" y="28194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/>
              <a:t>1</a:t>
            </a:r>
          </a:p>
        </p:txBody>
      </p:sp>
      <p:sp>
        <p:nvSpPr>
          <p:cNvPr id="11276" name="AutoShape 1050"/>
          <p:cNvSpPr>
            <a:spLocks noChangeArrowheads="1"/>
          </p:cNvSpPr>
          <p:nvPr/>
        </p:nvSpPr>
        <p:spPr bwMode="auto">
          <a:xfrm>
            <a:off x="6705600" y="4038600"/>
            <a:ext cx="762000" cy="3810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051"/>
          <p:cNvSpPr>
            <a:spLocks noChangeArrowheads="1"/>
          </p:cNvSpPr>
          <p:nvPr/>
        </p:nvSpPr>
        <p:spPr bwMode="auto">
          <a:xfrm>
            <a:off x="6781800" y="4724400"/>
            <a:ext cx="609600" cy="457200"/>
          </a:xfrm>
          <a:prstGeom prst="rect">
            <a:avLst/>
          </a:prstGeom>
          <a:solidFill>
            <a:srgbClr val="CC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 smtClean="0"/>
              <a:t>n</a:t>
            </a:r>
            <a:endParaRPr lang="en-US" sz="2400" b="1" dirty="0"/>
          </a:p>
        </p:txBody>
      </p:sp>
      <p:sp>
        <p:nvSpPr>
          <p:cNvPr id="11278" name="Rectangle 1052"/>
          <p:cNvSpPr>
            <a:spLocks noChangeArrowheads="1"/>
          </p:cNvSpPr>
          <p:nvPr/>
        </p:nvSpPr>
        <p:spPr bwMode="auto">
          <a:xfrm>
            <a:off x="7010400" y="5105400"/>
            <a:ext cx="609600" cy="457200"/>
          </a:xfrm>
          <a:prstGeom prst="rect">
            <a:avLst/>
          </a:prstGeom>
          <a:solidFill>
            <a:srgbClr val="CC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/>
              <a:t>1</a:t>
            </a:r>
          </a:p>
        </p:txBody>
      </p:sp>
      <p:sp>
        <p:nvSpPr>
          <p:cNvPr id="11279" name="Rectangle 1053"/>
          <p:cNvSpPr>
            <a:spLocks noChangeArrowheads="1"/>
          </p:cNvSpPr>
          <p:nvPr/>
        </p:nvSpPr>
        <p:spPr bwMode="auto">
          <a:xfrm>
            <a:off x="7391400" y="5486400"/>
            <a:ext cx="609600" cy="457200"/>
          </a:xfrm>
          <a:prstGeom prst="rect">
            <a:avLst/>
          </a:prstGeom>
          <a:solidFill>
            <a:srgbClr val="CC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/>
              <a:t>2</a:t>
            </a:r>
          </a:p>
        </p:txBody>
      </p:sp>
      <p:sp>
        <p:nvSpPr>
          <p:cNvPr id="11280" name="Rectangle 1054"/>
          <p:cNvSpPr>
            <a:spLocks noChangeArrowheads="1"/>
          </p:cNvSpPr>
          <p:nvPr/>
        </p:nvSpPr>
        <p:spPr bwMode="auto">
          <a:xfrm>
            <a:off x="381000" y="2895600"/>
            <a:ext cx="609600" cy="457200"/>
          </a:xfrm>
          <a:prstGeom prst="rect">
            <a:avLst/>
          </a:prstGeom>
          <a:solidFill>
            <a:srgbClr val="CC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 smtClean="0"/>
              <a:t>n</a:t>
            </a:r>
            <a:endParaRPr lang="en-US" sz="2400" b="1" dirty="0"/>
          </a:p>
        </p:txBody>
      </p:sp>
      <p:sp>
        <p:nvSpPr>
          <p:cNvPr id="11281" name="Rectangle 1055"/>
          <p:cNvSpPr>
            <a:spLocks noChangeArrowheads="1"/>
          </p:cNvSpPr>
          <p:nvPr/>
        </p:nvSpPr>
        <p:spPr bwMode="auto">
          <a:xfrm>
            <a:off x="609600" y="3276600"/>
            <a:ext cx="609600" cy="457200"/>
          </a:xfrm>
          <a:prstGeom prst="rect">
            <a:avLst/>
          </a:prstGeom>
          <a:solidFill>
            <a:srgbClr val="CC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/>
              <a:t>2</a:t>
            </a:r>
          </a:p>
        </p:txBody>
      </p:sp>
      <p:sp>
        <p:nvSpPr>
          <p:cNvPr id="11282" name="Rectangle 1056"/>
          <p:cNvSpPr>
            <a:spLocks noChangeArrowheads="1"/>
          </p:cNvSpPr>
          <p:nvPr/>
        </p:nvSpPr>
        <p:spPr bwMode="auto">
          <a:xfrm>
            <a:off x="1000100" y="3643314"/>
            <a:ext cx="609600" cy="457200"/>
          </a:xfrm>
          <a:prstGeom prst="rect">
            <a:avLst/>
          </a:prstGeom>
          <a:solidFill>
            <a:srgbClr val="CC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/>
              <a:t>1</a:t>
            </a:r>
          </a:p>
        </p:txBody>
      </p:sp>
      <p:sp>
        <p:nvSpPr>
          <p:cNvPr id="11283" name="AutoShape 1057"/>
          <p:cNvSpPr>
            <a:spLocks/>
          </p:cNvSpPr>
          <p:nvPr/>
        </p:nvSpPr>
        <p:spPr bwMode="auto">
          <a:xfrm>
            <a:off x="8077200" y="4648200"/>
            <a:ext cx="76200" cy="1371600"/>
          </a:xfrm>
          <a:prstGeom prst="rightBrace">
            <a:avLst>
              <a:gd name="adj1" fmla="val 1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Text Box 1058"/>
          <p:cNvSpPr txBox="1">
            <a:spLocks noChangeArrowheads="1"/>
          </p:cNvSpPr>
          <p:nvPr/>
        </p:nvSpPr>
        <p:spPr bwMode="auto">
          <a:xfrm>
            <a:off x="8213725" y="5145088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PAD</a:t>
            </a:r>
          </a:p>
        </p:txBody>
      </p:sp>
    </p:spTree>
    <p:extLst>
      <p:ext uri="{BB962C8B-B14F-4D97-AF65-F5344CB8AC3E}">
        <p14:creationId xmlns:p14="http://schemas.microsoft.com/office/powerpoint/2010/main" val="38842520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66667E-6 -1.47086E-6 C 0.03177 -1.47086E-6 0.06371 -1.47086E-6 0.09114 -1.47086E-6 C 0.11857 -1.47086E-6 0.13594 0.01827 0.16476 -1.47086E-6 C 0.19357 -0.01827 0.20798 -0.08719 0.26389 -0.10962 C 0.31979 -0.13182 0.44792 -0.1524 0.50035 -0.13321 C 0.55278 -0.11378 0.55607 -0.04972 0.5783 0.00601 C 0.60035 0.06198 0.62153 0.16166 0.63298 0.20259 " pathEditMode="relative" rAng="0" ptsTypes="aaaaaaa">
                                      <p:cBhvr>
                                        <p:cTn id="12" dur="77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2" grpId="0" animBg="1"/>
      <p:bldP spid="1128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Networking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r>
              <a:rPr lang="en-US" sz="3200" dirty="0" smtClean="0">
                <a:latin typeface="Arial" charset="0"/>
                <a:cs typeface="Arial" charset="0"/>
              </a:rPr>
              <a:t>Point to Point communications is often not economic and practical. </a:t>
            </a:r>
          </a:p>
          <a:p>
            <a:pPr marL="228600" indent="-228600" eaLnBrk="1" hangingPunct="1">
              <a:spcBef>
                <a:spcPct val="0"/>
              </a:spcBef>
              <a:buNone/>
            </a:pPr>
            <a:endParaRPr lang="en-US" sz="3200" dirty="0" smtClean="0">
              <a:latin typeface="Arial" charset="0"/>
              <a:cs typeface="Arial" charset="0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en-US" sz="3200" dirty="0" smtClean="0">
                <a:latin typeface="Arial" charset="0"/>
                <a:cs typeface="Arial" charset="0"/>
              </a:rPr>
              <a:t>Type of data communication network:</a:t>
            </a:r>
            <a:endParaRPr lang="en-GB" sz="3200" dirty="0" smtClean="0">
              <a:latin typeface="Arial" charset="0"/>
              <a:cs typeface="Arial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en-GB" sz="3200" dirty="0" smtClean="0">
                <a:latin typeface="Arial" charset="0"/>
                <a:cs typeface="Arial" charset="0"/>
              </a:rPr>
              <a:t>Local Area Network (LAN)</a:t>
            </a:r>
          </a:p>
          <a:p>
            <a:pPr lvl="2" eaLnBrk="1" hangingPunct="1">
              <a:spcBef>
                <a:spcPct val="0"/>
              </a:spcBef>
            </a:pPr>
            <a:r>
              <a:rPr lang="en-GB" sz="3200" dirty="0" smtClean="0">
                <a:latin typeface="Arial" charset="0"/>
                <a:cs typeface="Arial" charset="0"/>
              </a:rPr>
              <a:t>Metropolitan Area Network (MAN)</a:t>
            </a:r>
          </a:p>
          <a:p>
            <a:pPr lvl="2" eaLnBrk="1" hangingPunct="1">
              <a:spcBef>
                <a:spcPct val="0"/>
              </a:spcBef>
            </a:pPr>
            <a:r>
              <a:rPr lang="en-GB" sz="3200" dirty="0" smtClean="0">
                <a:latin typeface="Arial" charset="0"/>
                <a:cs typeface="Arial" charset="0"/>
              </a:rPr>
              <a:t>Wide Area Network (WAN)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8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60" name="Text Box 4"/>
          <p:cNvSpPr txBox="1">
            <a:spLocks noChangeArrowheads="1"/>
          </p:cNvSpPr>
          <p:nvPr/>
        </p:nvSpPr>
        <p:spPr bwMode="auto">
          <a:xfrm>
            <a:off x="357158" y="1285860"/>
            <a:ext cx="399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1.4  </a:t>
            </a:r>
            <a:r>
              <a:rPr lang="en-US" sz="2000" i="1" dirty="0">
                <a:latin typeface="Times New Roman" pitchFamily="18" charset="0"/>
              </a:rPr>
              <a:t>Categories of topology</a:t>
            </a:r>
          </a:p>
        </p:txBody>
      </p:sp>
      <p:pic>
        <p:nvPicPr>
          <p:cNvPr id="86426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4113" y="2317750"/>
            <a:ext cx="6389687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0" y="6642556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Behrouz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A.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Forouzan,Sophia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Chung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Fegan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,. 2007. Data communications and networking. McGraw Hill. New York. ISBN:007-125442-0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852" y="0"/>
            <a:ext cx="6477254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eaLnBrk="1" hangingPunct="1">
              <a:lnSpc>
                <a:spcPct val="80000"/>
              </a:lnSpc>
            </a:pPr>
            <a:r>
              <a:rPr lang="nl-NL" sz="32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Computer Network Components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8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428596" y="1857364"/>
            <a:ext cx="342902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1.5  </a:t>
            </a:r>
            <a:r>
              <a:rPr lang="en-US" sz="2000" i="1" dirty="0">
                <a:latin typeface="Times New Roman" pitchFamily="18" charset="0"/>
              </a:rPr>
              <a:t>A fully connected mesh topology (five devices)</a:t>
            </a:r>
          </a:p>
        </p:txBody>
      </p:sp>
      <p:pic>
        <p:nvPicPr>
          <p:cNvPr id="8652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714620"/>
            <a:ext cx="3143272" cy="233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0" y="6642556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Behrouz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A.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Forouzan,Sophia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Chung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Fegan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,. 2007. Data communications and networking. McGraw Hill. New York. ISBN:007-125442-0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852" y="0"/>
            <a:ext cx="6477254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eaLnBrk="1" hangingPunct="1">
              <a:lnSpc>
                <a:spcPct val="80000"/>
              </a:lnSpc>
            </a:pPr>
            <a:r>
              <a:rPr lang="nl-NL" sz="32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Computer Network Components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143504" y="1928802"/>
            <a:ext cx="328614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1.6  </a:t>
            </a:r>
            <a:r>
              <a:rPr lang="en-US" sz="2000" i="1" dirty="0">
                <a:latin typeface="Times New Roman" pitchFamily="18" charset="0"/>
              </a:rPr>
              <a:t>A star topology connecting four stations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786058"/>
            <a:ext cx="402041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9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2" name="Text Box 4"/>
          <p:cNvSpPr txBox="1">
            <a:spLocks noChangeArrowheads="1"/>
          </p:cNvSpPr>
          <p:nvPr/>
        </p:nvSpPr>
        <p:spPr bwMode="auto">
          <a:xfrm>
            <a:off x="285720" y="1214422"/>
            <a:ext cx="588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1.7  </a:t>
            </a:r>
            <a:r>
              <a:rPr lang="en-US" sz="2000" i="1" dirty="0">
                <a:latin typeface="Times New Roman" pitchFamily="18" charset="0"/>
              </a:rPr>
              <a:t>A bus topology connecting three stations</a:t>
            </a:r>
          </a:p>
        </p:txBody>
      </p:sp>
      <p:pic>
        <p:nvPicPr>
          <p:cNvPr id="86733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7" y="1714489"/>
            <a:ext cx="7072362" cy="149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0" y="6642556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Behrouz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A.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Forouzan,Sophia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Chung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Fegan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,. 2007. Data communications and networking. McGraw Hill. New York. ISBN:007-125442-0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852" y="0"/>
            <a:ext cx="6477254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eaLnBrk="1" hangingPunct="1">
              <a:lnSpc>
                <a:spcPct val="80000"/>
              </a:lnSpc>
            </a:pPr>
            <a:r>
              <a:rPr lang="nl-NL" sz="32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Computer </a:t>
            </a:r>
            <a:r>
              <a:rPr lang="nl-NL" sz="32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nl-NL" sz="32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Components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14282" y="3500438"/>
            <a:ext cx="571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1.8  </a:t>
            </a:r>
            <a:r>
              <a:rPr lang="en-US" sz="2000" i="1" dirty="0">
                <a:latin typeface="Times New Roman" pitchFamily="18" charset="0"/>
              </a:rPr>
              <a:t>A ring topology connecting six stations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945946"/>
            <a:ext cx="7286676" cy="2626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357158" y="1214422"/>
            <a:ext cx="7864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1.9  </a:t>
            </a:r>
            <a:r>
              <a:rPr lang="en-US" sz="2000" i="1" dirty="0">
                <a:latin typeface="Times New Roman" pitchFamily="18" charset="0"/>
              </a:rPr>
              <a:t>A hybrid topology: a star backbone with three bus networks</a:t>
            </a:r>
          </a:p>
        </p:txBody>
      </p:sp>
      <p:pic>
        <p:nvPicPr>
          <p:cNvPr id="86938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600" y="1852631"/>
            <a:ext cx="6883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0" y="6642556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Behrouz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A.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Forouzan,Sophia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Chung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Fegan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,. 2007. Data communications and networking. McGraw Hill. New York. ISBN:007-125442-0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852" y="0"/>
            <a:ext cx="6477254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eaLnBrk="1" hangingPunct="1">
              <a:lnSpc>
                <a:spcPct val="80000"/>
              </a:lnSpc>
            </a:pPr>
            <a:r>
              <a:rPr lang="nl-NL" sz="32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Computer Network Components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1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4" name="Text Box 4"/>
          <p:cNvSpPr txBox="1">
            <a:spLocks noChangeArrowheads="1"/>
          </p:cNvSpPr>
          <p:nvPr/>
        </p:nvSpPr>
        <p:spPr bwMode="auto">
          <a:xfrm>
            <a:off x="304800" y="1257288"/>
            <a:ext cx="8285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1.10  </a:t>
            </a:r>
            <a:r>
              <a:rPr lang="en-US" sz="2000" i="1" dirty="0">
                <a:latin typeface="Times New Roman" pitchFamily="18" charset="0"/>
              </a:rPr>
              <a:t>An isolated LAN connecting 12 computers to a hub in a closet</a:t>
            </a:r>
          </a:p>
        </p:txBody>
      </p:sp>
      <p:pic>
        <p:nvPicPr>
          <p:cNvPr id="8704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9838" y="2214554"/>
            <a:ext cx="6151562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0" y="6642556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Behrouz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A.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Forouzan,Sophia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Chung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Fegan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,. 2007. Data communications and networking. McGraw Hill. New York. ISBN:007-125442-0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852" y="0"/>
            <a:ext cx="6477254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eaLnBrk="1" hangingPunct="1">
              <a:lnSpc>
                <a:spcPct val="80000"/>
              </a:lnSpc>
            </a:pPr>
            <a:r>
              <a:rPr lang="nl-NL" sz="32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Computer Network Components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8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304800" y="1042974"/>
            <a:ext cx="715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1.11  </a:t>
            </a:r>
            <a:r>
              <a:rPr lang="en-US" sz="2000" i="1" dirty="0">
                <a:latin typeface="Times New Roman" pitchFamily="18" charset="0"/>
              </a:rPr>
              <a:t>WANs: a switched WAN and a point-to-point WAN</a:t>
            </a:r>
          </a:p>
        </p:txBody>
      </p:sp>
      <p:pic>
        <p:nvPicPr>
          <p:cNvPr id="8734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7600" y="1516085"/>
            <a:ext cx="711200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0" y="6642556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Behrouz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A.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Forouzan,Sophia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Chung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Fegan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,. 2007. Data communications and networking. McGraw Hill. New York. ISBN:007-125442-0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852" y="0"/>
            <a:ext cx="6470041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eaLnBrk="1" hangingPunct="1">
              <a:lnSpc>
                <a:spcPct val="80000"/>
              </a:lnSpc>
            </a:pPr>
            <a:r>
              <a:rPr lang="nl-NL" sz="32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Computer Network Components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4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16" name="Date Placeholder 3"/>
          <p:cNvSpPr txBox="1">
            <a:spLocks noGrp="1"/>
          </p:cNvSpPr>
          <p:nvPr/>
        </p:nvSpPr>
        <p:spPr bwMode="auto">
          <a:xfrm>
            <a:off x="179388" y="6481763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800">
                <a:latin typeface="+mn-lt"/>
              </a:rPr>
              <a:t>Bina Nusantara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71472" y="1500174"/>
            <a:ext cx="1785950" cy="2226720"/>
            <a:chOff x="571472" y="1500174"/>
            <a:chExt cx="1785950" cy="2226720"/>
          </a:xfrm>
        </p:grpSpPr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472" y="1500174"/>
              <a:ext cx="1785950" cy="17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642910" y="3357562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38200" lvl="1" indent="-381000" eaLnBrk="1" hangingPunct="1"/>
              <a:r>
                <a:rPr lang="en-US" sz="1800" smtClean="0"/>
                <a:t>Read</a:t>
              </a:r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57949" y="1357298"/>
            <a:ext cx="2321167" cy="2298158"/>
            <a:chOff x="6357949" y="1357298"/>
            <a:chExt cx="2321167" cy="2298158"/>
          </a:xfrm>
        </p:grpSpPr>
        <p:pic>
          <p:nvPicPr>
            <p:cNvPr id="21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7949" y="1357298"/>
              <a:ext cx="2321167" cy="164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" name="TextBox 21"/>
            <p:cNvSpPr txBox="1"/>
            <p:nvPr/>
          </p:nvSpPr>
          <p:spPr>
            <a:xfrm>
              <a:off x="6572264" y="3286124"/>
              <a:ext cx="178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38200" lvl="1" indent="-381000" eaLnBrk="1" hangingPunct="1"/>
              <a:r>
                <a:rPr lang="en-US" sz="1800"/>
                <a:t>O</a:t>
              </a:r>
              <a:r>
                <a:rPr lang="en-US" sz="1800" smtClean="0"/>
                <a:t>n time! </a:t>
              </a:r>
              <a:endParaRPr lang="en-US" sz="18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80722" y="1214422"/>
            <a:ext cx="2562848" cy="2369596"/>
            <a:chOff x="3080722" y="1214422"/>
            <a:chExt cx="2562848" cy="2369596"/>
          </a:xfrm>
        </p:grpSpPr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80722" y="1214422"/>
              <a:ext cx="2262452" cy="192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3428992" y="3214686"/>
              <a:ext cx="221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38200" lvl="1" indent="-381000" eaLnBrk="1" hangingPunct="1"/>
              <a:r>
                <a:rPr lang="en-US" sz="1800" smtClean="0"/>
                <a:t>assignments</a:t>
              </a:r>
              <a:endParaRPr lang="en-US" sz="18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72066" y="3929066"/>
            <a:ext cx="1857388" cy="2043184"/>
            <a:chOff x="571472" y="4143380"/>
            <a:chExt cx="1857388" cy="2043184"/>
          </a:xfrm>
        </p:grpSpPr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2910" y="4143380"/>
              <a:ext cx="1676404" cy="1575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" name="TextBox 27"/>
            <p:cNvSpPr txBox="1"/>
            <p:nvPr/>
          </p:nvSpPr>
          <p:spPr>
            <a:xfrm>
              <a:off x="571472" y="5786454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38200" lvl="1" indent="-381000" eaLnBrk="1" hangingPunct="1"/>
              <a:r>
                <a:rPr lang="en-US" sz="2000" dirty="0" smtClean="0"/>
                <a:t>active</a:t>
              </a:r>
              <a:endParaRPr lang="en-US" sz="20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143108" y="3786190"/>
            <a:ext cx="1928826" cy="2328936"/>
            <a:chOff x="6715140" y="3929066"/>
            <a:chExt cx="1928826" cy="2328936"/>
          </a:xfrm>
        </p:grpSpPr>
        <p:sp>
          <p:nvSpPr>
            <p:cNvPr id="30" name="Rectangle 29"/>
            <p:cNvSpPr/>
            <p:nvPr/>
          </p:nvSpPr>
          <p:spPr>
            <a:xfrm>
              <a:off x="6715140" y="5857892"/>
              <a:ext cx="19288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38200" lvl="1" indent="-381000" eaLnBrk="1" hangingPunct="1"/>
              <a:r>
                <a:rPr lang="en-US" sz="2000" dirty="0" smtClean="0"/>
                <a:t>ask</a:t>
              </a:r>
              <a:endParaRPr lang="en-US" sz="2000" dirty="0"/>
            </a:p>
          </p:txBody>
        </p:sp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 l="8696" t="4348" r="13043" b="13043"/>
            <a:stretch>
              <a:fillRect/>
            </a:stretch>
          </p:blipFill>
          <p:spPr bwMode="auto">
            <a:xfrm>
              <a:off x="6786578" y="3929066"/>
              <a:ext cx="1785950" cy="1885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54626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500" name="Text Box 4"/>
          <p:cNvSpPr txBox="1">
            <a:spLocks noChangeArrowheads="1"/>
          </p:cNvSpPr>
          <p:nvPr/>
        </p:nvSpPr>
        <p:spPr bwMode="auto">
          <a:xfrm>
            <a:off x="304800" y="1042974"/>
            <a:ext cx="819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1.12  </a:t>
            </a:r>
            <a:r>
              <a:rPr lang="en-US" sz="2000" i="1" dirty="0">
                <a:latin typeface="Times New Roman" pitchFamily="18" charset="0"/>
              </a:rPr>
              <a:t>A heterogeneous network made of four WANs and two LANs</a:t>
            </a:r>
          </a:p>
        </p:txBody>
      </p:sp>
      <p:pic>
        <p:nvPicPr>
          <p:cNvPr id="8745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4038" y="1500174"/>
            <a:ext cx="5740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0" y="6642556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Behrouz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A.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Forouzan,Sophia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Chung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Fegan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,. 2007. Data communications and networking. McGraw Hill. New York. ISBN:007-125442-0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852" y="0"/>
            <a:ext cx="6477254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eaLnBrk="1" hangingPunct="1">
              <a:lnSpc>
                <a:spcPct val="80000"/>
              </a:lnSpc>
            </a:pPr>
            <a:r>
              <a:rPr lang="nl-NL" sz="32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Computer Network Components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Rules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541308" y="67627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800">
                <a:latin typeface="+mn-lt"/>
              </a:rPr>
              <a:t>Bina Nusantara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34118" y="3638549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 eaLnBrk="1" hangingPunct="1"/>
            <a:r>
              <a:rPr lang="en-US" sz="1800" dirty="0" smtClean="0"/>
              <a:t>In lecturing session</a:t>
            </a:r>
            <a:endParaRPr 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954" y="1423971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0912" y="1566847"/>
            <a:ext cx="21336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 l="21786" r="21787"/>
          <a:stretch>
            <a:fillRect/>
          </a:stretch>
        </p:blipFill>
        <p:spPr bwMode="auto">
          <a:xfrm>
            <a:off x="6576994" y="1566847"/>
            <a:ext cx="210933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0516" y="3995739"/>
            <a:ext cx="252539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90912" y="4138615"/>
            <a:ext cx="21431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05556" y="4352929"/>
            <a:ext cx="252664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541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179388" y="6481763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800">
                <a:latin typeface="+mn-lt"/>
              </a:rPr>
              <a:t>Bina Nusantara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42994" y="-71462"/>
            <a:ext cx="7515220" cy="857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</a:rPr>
              <a:t>Evaluation and Grading</a:t>
            </a:r>
          </a:p>
        </p:txBody>
      </p:sp>
      <p:sp>
        <p:nvSpPr>
          <p:cNvPr id="6" name="Date Placeholder 3"/>
          <p:cNvSpPr txBox="1">
            <a:spLocks noGrp="1"/>
          </p:cNvSpPr>
          <p:nvPr/>
        </p:nvSpPr>
        <p:spPr bwMode="auto">
          <a:xfrm>
            <a:off x="331788" y="6634163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800">
                <a:solidFill>
                  <a:srgbClr val="000000"/>
                </a:solidFill>
                <a:latin typeface="+mn-lt"/>
              </a:rPr>
              <a:t>Bina Nusantara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81714690"/>
              </p:ext>
            </p:extLst>
          </p:nvPr>
        </p:nvGraphicFramePr>
        <p:xfrm>
          <a:off x="152400" y="1295384"/>
          <a:ext cx="9144000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995394" y="80938"/>
            <a:ext cx="7515220" cy="857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j-ea"/>
              </a:rPr>
              <a:t>Evaluation and Grading</a:t>
            </a:r>
          </a:p>
        </p:txBody>
      </p:sp>
    </p:spTree>
    <p:extLst>
      <p:ext uri="{BB962C8B-B14F-4D97-AF65-F5344CB8AC3E}">
        <p14:creationId xmlns:p14="http://schemas.microsoft.com/office/powerpoint/2010/main" val="321648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85860"/>
            <a:ext cx="8229600" cy="207170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This course presents 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Basic components of network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TCP/IP network architecture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Build a corporate network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19162" y="3714752"/>
            <a:ext cx="8229600" cy="25717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Objectives :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Describe basic structures of network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Explain basic concepts of network 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Explain concepts of create network in corporate environment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57224" y="71422"/>
            <a:ext cx="7515220" cy="857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j-ea"/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339357726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990864" y="1571612"/>
            <a:ext cx="6229336" cy="460534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 err="1" smtClean="0"/>
              <a:t>Behrouz</a:t>
            </a:r>
            <a:r>
              <a:rPr lang="en-US" sz="3200" dirty="0" smtClean="0"/>
              <a:t> A. </a:t>
            </a:r>
            <a:r>
              <a:rPr lang="en-US" sz="3200" dirty="0" err="1" smtClean="0"/>
              <a:t>Forouzan,Sophia</a:t>
            </a:r>
            <a:r>
              <a:rPr lang="en-US" sz="3200" dirty="0" smtClean="0"/>
              <a:t> Chung </a:t>
            </a:r>
            <a:r>
              <a:rPr lang="en-US" sz="3200" dirty="0" err="1" smtClean="0"/>
              <a:t>Fegan</a:t>
            </a:r>
            <a:r>
              <a:rPr lang="en-US" sz="3200" dirty="0" smtClean="0"/>
              <a:t>,. 2007. Data communications and networking. McGraw Hill. New York. ISBN:007-125442-0 </a:t>
            </a:r>
          </a:p>
          <a:p>
            <a:pPr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3200" dirty="0" err="1" smtClean="0"/>
              <a:t>Behrouz</a:t>
            </a:r>
            <a:r>
              <a:rPr lang="en-US" sz="3200" dirty="0" smtClean="0"/>
              <a:t> A. </a:t>
            </a:r>
            <a:r>
              <a:rPr lang="en-US" sz="3200" dirty="0" err="1" smtClean="0"/>
              <a:t>Forouzan</a:t>
            </a:r>
            <a:r>
              <a:rPr lang="en-US" sz="3200" dirty="0" smtClean="0"/>
              <a:t>.. 2007. TCP/IP Protocol Suite. 1st Books Library. New York. ISBN:978-007-108420.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304800" y="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3200" b="1" dirty="0" smtClean="0">
                <a:solidFill>
                  <a:srgbClr val="000000"/>
                </a:solidFill>
                <a:cs typeface="Arial" charset="0"/>
              </a:rPr>
              <a:t>Books</a:t>
            </a:r>
            <a:endParaRPr lang="en-US" sz="32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31746" name="Picture 2" descr="Data Communications and Networking 5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286" y="1571612"/>
            <a:ext cx="1714512" cy="2143140"/>
          </a:xfrm>
          <a:prstGeom prst="rect">
            <a:avLst/>
          </a:prstGeom>
          <a:noFill/>
        </p:spPr>
      </p:pic>
      <p:pic>
        <p:nvPicPr>
          <p:cNvPr id="31748" name="Picture 4" descr="http://www.mhhe.com/engcs/compsci/forouzan/Forouzan4e10lbj_nm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286" y="4286256"/>
            <a:ext cx="1714512" cy="214314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5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Outline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228600" indent="-228600" eaLnBrk="1" hangingPunct="1">
              <a:lnSpc>
                <a:spcPct val="80000"/>
              </a:lnSpc>
            </a:pPr>
            <a:r>
              <a:rPr lang="nl-NL" sz="3600" dirty="0" smtClean="0">
                <a:latin typeface="Arial" charset="0"/>
                <a:cs typeface="Arial" charset="0"/>
              </a:rPr>
              <a:t>Communication Model</a:t>
            </a:r>
          </a:p>
          <a:p>
            <a:pPr marL="228600" indent="-228600" eaLnBrk="1" hangingPunct="1">
              <a:lnSpc>
                <a:spcPct val="80000"/>
              </a:lnSpc>
              <a:buNone/>
            </a:pPr>
            <a:endParaRPr lang="nl-NL" sz="3600" dirty="0" smtClean="0">
              <a:latin typeface="Arial" charset="0"/>
              <a:cs typeface="Arial" charset="0"/>
            </a:endParaRPr>
          </a:p>
          <a:p>
            <a:pPr marL="228600" indent="-228600" eaLnBrk="1" hangingPunct="1">
              <a:lnSpc>
                <a:spcPct val="80000"/>
              </a:lnSpc>
            </a:pPr>
            <a:r>
              <a:rPr lang="nl-NL" sz="3600" dirty="0" smtClean="0">
                <a:latin typeface="Arial" charset="0"/>
                <a:cs typeface="Arial" charset="0"/>
              </a:rPr>
              <a:t>Switching Techniques</a:t>
            </a:r>
          </a:p>
          <a:p>
            <a:pPr marL="228600" indent="-228600" eaLnBrk="1" hangingPunct="1">
              <a:lnSpc>
                <a:spcPct val="80000"/>
              </a:lnSpc>
              <a:buNone/>
            </a:pPr>
            <a:endParaRPr lang="nl-NL" sz="3600" dirty="0" smtClean="0">
              <a:latin typeface="Arial" charset="0"/>
              <a:cs typeface="Arial" charset="0"/>
            </a:endParaRPr>
          </a:p>
          <a:p>
            <a:pPr marL="228600" indent="-228600" eaLnBrk="1" hangingPunct="1">
              <a:lnSpc>
                <a:spcPct val="80000"/>
              </a:lnSpc>
            </a:pPr>
            <a:r>
              <a:rPr lang="nl-NL" sz="3600" dirty="0" smtClean="0">
                <a:latin typeface="Arial" charset="0"/>
                <a:cs typeface="Arial" charset="0"/>
              </a:rPr>
              <a:t>Computer Network Components</a:t>
            </a:r>
          </a:p>
        </p:txBody>
      </p:sp>
    </p:spTree>
    <p:extLst>
      <p:ext uri="{BB962C8B-B14F-4D97-AF65-F5344CB8AC3E}">
        <p14:creationId xmlns:p14="http://schemas.microsoft.com/office/powerpoint/2010/main" val="106734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Data Communications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3200" b="1" dirty="0" smtClean="0">
                <a:latin typeface="Arial" charset="0"/>
                <a:cs typeface="Arial" charset="0"/>
              </a:rPr>
              <a:t>Data communication is a combination of two techniques: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3200" dirty="0" smtClean="0">
                <a:latin typeface="Arial" charset="0"/>
                <a:cs typeface="Arial" charset="0"/>
              </a:rPr>
              <a:t>- Telecommunications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3200" dirty="0" smtClean="0">
                <a:latin typeface="Arial" charset="0"/>
                <a:cs typeface="Arial" charset="0"/>
              </a:rPr>
              <a:t>  - Data Processing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3200" dirty="0" smtClean="0">
              <a:latin typeface="Arial" charset="0"/>
              <a:cs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3200" b="1" dirty="0" smtClean="0">
                <a:latin typeface="Arial" charset="0"/>
                <a:cs typeface="Arial" charset="0"/>
              </a:rPr>
              <a:t>Telecommunications 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3200" dirty="0" smtClean="0">
                <a:latin typeface="Arial" charset="0"/>
                <a:cs typeface="Arial" charset="0"/>
              </a:rPr>
              <a:t>Process of transmitting information that is converted to a agreed code using electrical medium or electro-optic.</a:t>
            </a: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-24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 eaLnBrk="1" hangingPunct="1">
              <a:lnSpc>
                <a:spcPct val="80000"/>
              </a:lnSpc>
            </a:pPr>
            <a:r>
              <a:rPr lang="nl-NL" sz="3200" b="1" dirty="0" smtClean="0">
                <a:solidFill>
                  <a:srgbClr val="000000"/>
                </a:solidFill>
                <a:cs typeface="Arial" charset="0"/>
              </a:rPr>
              <a:t>Communication</a:t>
            </a:r>
            <a:r>
              <a:rPr lang="nl-NL" sz="3600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nl-NL" sz="3600" b="1" dirty="0">
                <a:solidFill>
                  <a:srgbClr val="000000"/>
                </a:solidFill>
                <a:cs typeface="Arial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9606760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 eaLnBrk="1" hangingPunct="1">
              <a:spcBef>
                <a:spcPct val="0"/>
              </a:spcBef>
            </a:pPr>
            <a:r>
              <a:rPr lang="en-US" sz="3200" dirty="0" smtClean="0">
                <a:latin typeface="Arial" charset="0"/>
                <a:cs typeface="Arial" charset="0"/>
              </a:rPr>
              <a:t>Sender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b="0" dirty="0" smtClean="0">
                <a:latin typeface="Arial" charset="0"/>
                <a:cs typeface="Arial" charset="0"/>
              </a:rPr>
              <a:t>generates data signal that must be transmitted. 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b="0" dirty="0" smtClean="0">
                <a:latin typeface="Arial" charset="0"/>
                <a:cs typeface="Arial" charset="0"/>
              </a:rPr>
              <a:t>converts data signal into signal that can be transmitted.</a:t>
            </a:r>
          </a:p>
          <a:p>
            <a:pPr eaLnBrk="1" hangingPunct="1">
              <a:spcBef>
                <a:spcPct val="0"/>
              </a:spcBef>
            </a:pPr>
            <a:r>
              <a:rPr lang="en-US" sz="3200" dirty="0" smtClean="0">
                <a:latin typeface="Arial" charset="0"/>
                <a:cs typeface="Arial" charset="0"/>
              </a:rPr>
              <a:t>Medium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b="0" dirty="0" smtClean="0">
                <a:latin typeface="Arial" charset="0"/>
                <a:cs typeface="Arial" charset="0"/>
              </a:rPr>
              <a:t>carries data signal.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 smtClean="0">
                <a:latin typeface="Arial" charset="0"/>
                <a:cs typeface="Arial" charset="0"/>
              </a:rPr>
              <a:t>Data</a:t>
            </a:r>
          </a:p>
          <a:p>
            <a:pPr lvl="1" eaLnBrk="1" hangingPunct="1">
              <a:spcBef>
                <a:spcPct val="0"/>
              </a:spcBef>
            </a:pPr>
            <a:r>
              <a:rPr lang="en-US" b="0" dirty="0" smtClean="0">
                <a:latin typeface="Arial" charset="0"/>
                <a:cs typeface="Arial" charset="0"/>
              </a:rPr>
              <a:t>Data to be Sent</a:t>
            </a:r>
          </a:p>
          <a:p>
            <a:pPr eaLnBrk="1" hangingPunct="1">
              <a:spcBef>
                <a:spcPct val="0"/>
              </a:spcBef>
            </a:pPr>
            <a:r>
              <a:rPr lang="en-US" sz="3200" dirty="0" smtClean="0">
                <a:latin typeface="Arial" charset="0"/>
                <a:cs typeface="Arial" charset="0"/>
              </a:rPr>
              <a:t>Receiver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b="0" dirty="0" smtClean="0">
                <a:latin typeface="Arial" charset="0"/>
                <a:cs typeface="Arial" charset="0"/>
              </a:rPr>
              <a:t>converts received signal to data</a:t>
            </a:r>
          </a:p>
          <a:p>
            <a:pPr eaLnBrk="1" hangingPunct="1">
              <a:spcBef>
                <a:spcPct val="0"/>
              </a:spcBef>
            </a:pPr>
            <a:r>
              <a:rPr lang="en-US" sz="3200" dirty="0" smtClean="0">
                <a:latin typeface="Arial" charset="0"/>
                <a:cs typeface="Arial" charset="0"/>
              </a:rPr>
              <a:t>Protocol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b="0" dirty="0" smtClean="0">
                <a:latin typeface="Arial" charset="0"/>
                <a:cs typeface="Arial" charset="0"/>
              </a:rPr>
              <a:t>Rules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5949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 eaLnBrk="1" hangingPunct="1">
              <a:lnSpc>
                <a:spcPct val="80000"/>
              </a:lnSpc>
            </a:pPr>
            <a:r>
              <a:rPr lang="nl-NL" sz="3200" b="1" dirty="0" smtClean="0">
                <a:solidFill>
                  <a:srgbClr val="000000"/>
                </a:solidFill>
                <a:cs typeface="Arial" charset="0"/>
              </a:rPr>
              <a:t>Communication</a:t>
            </a:r>
            <a:r>
              <a:rPr lang="nl-NL" sz="3600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nl-NL" sz="3600" b="1" dirty="0">
                <a:solidFill>
                  <a:srgbClr val="000000"/>
                </a:solidFill>
                <a:cs typeface="Arial" charset="0"/>
              </a:rPr>
              <a:t>Model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7158" y="1071546"/>
            <a:ext cx="864399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Component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of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Communication Model</a:t>
            </a:r>
          </a:p>
        </p:txBody>
      </p:sp>
    </p:spTree>
    <p:extLst>
      <p:ext uri="{BB962C8B-B14F-4D97-AF65-F5344CB8AC3E}">
        <p14:creationId xmlns:p14="http://schemas.microsoft.com/office/powerpoint/2010/main" val="1706927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binus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binus-new.potx</Template>
  <TotalTime>31</TotalTime>
  <Words>739</Words>
  <Application>Microsoft Macintosh PowerPoint</Application>
  <PresentationFormat>On-screen Show (4:3)</PresentationFormat>
  <Paragraphs>133</Paragraphs>
  <Slides>20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Template binus-new</vt:lpstr>
      <vt:lpstr>Session 01 Introduction to Computer Network</vt:lpstr>
      <vt:lpstr>Rules</vt:lpstr>
      <vt:lpstr>Rules</vt:lpstr>
      <vt:lpstr>PowerPoint Presentation</vt:lpstr>
      <vt:lpstr>PowerPoint Presentation</vt:lpstr>
      <vt:lpstr>PowerPoint Presentation</vt:lpstr>
      <vt:lpstr>Outline </vt:lpstr>
      <vt:lpstr>Data Communications</vt:lpstr>
      <vt:lpstr>PowerPoint Presentation</vt:lpstr>
      <vt:lpstr>Data Communication Model</vt:lpstr>
      <vt:lpstr>Switching Techniques</vt:lpstr>
      <vt:lpstr>Packet Switching</vt:lpstr>
      <vt:lpstr>Networking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dts</dc:creator>
  <cp:lastModifiedBy>Santoso Budijono</cp:lastModifiedBy>
  <cp:revision>11</cp:revision>
  <dcterms:created xsi:type="dcterms:W3CDTF">2015-07-03T09:46:07Z</dcterms:created>
  <dcterms:modified xsi:type="dcterms:W3CDTF">2015-12-13T22:14:04Z</dcterms:modified>
</cp:coreProperties>
</file>