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3"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p:scale>
          <a:sx n="32" d="100"/>
          <a:sy n="32" d="100"/>
        </p:scale>
        <p:origin x="-1616"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D418F-E30B-7045-94E0-1868FED57462}" type="datetimeFigureOut">
              <a:rPr lang="en-US" smtClean="0"/>
              <a:t>12/14/15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78941-7B1A-7540-BADC-81851E51C6BB}" type="slidenum">
              <a:rPr lang="en-US" smtClean="0"/>
              <a:t>‹#›</a:t>
            </a:fld>
            <a:endParaRPr lang="en-US"/>
          </a:p>
        </p:txBody>
      </p:sp>
    </p:spTree>
    <p:extLst>
      <p:ext uri="{BB962C8B-B14F-4D97-AF65-F5344CB8AC3E}">
        <p14:creationId xmlns:p14="http://schemas.microsoft.com/office/powerpoint/2010/main" val="2086512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BD520F4-8DC0-4D7E-8C3B-AA6AF5CF8CC8}" type="slidenum">
              <a:rPr lang="en-US"/>
              <a:pPr/>
              <a:t>3</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CABF3-468B-4187-B66F-508AA5063566}" type="slidenum">
              <a:rPr lang="en-US"/>
              <a:pPr/>
              <a:t>12</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B44BD-5A45-4102-811A-F89B6C3C928E}" type="slidenum">
              <a:rPr lang="en-US"/>
              <a:pPr/>
              <a:t>13</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8AE41-DF23-4F85-B187-AF06F08B5CC7}" type="slidenum">
              <a:rPr lang="en-US"/>
              <a:pPr/>
              <a:t>14</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A031E-063F-4230-B65D-F461B9E34F57}" type="slidenum">
              <a:rPr lang="en-US"/>
              <a:pPr/>
              <a:t>15</a:t>
            </a:fld>
            <a:endParaRPr lang="en-US"/>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FE47F-693E-4039-B296-CFF6BB330377}" type="slidenum">
              <a:rPr lang="en-US"/>
              <a:pPr/>
              <a:t>16</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21991-3094-41D5-9599-5B31EF1F58B2}" type="slidenum">
              <a:rPr lang="en-US"/>
              <a:pPr/>
              <a:t>17</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BF769-A1BF-4AC8-BD95-C05FEAF1022D}" type="slidenum">
              <a:rPr lang="en-US"/>
              <a:pPr/>
              <a:t>4</a:t>
            </a:fld>
            <a:endParaRPr 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36B6B-3AC1-4ABF-AF5E-A8F04B92E35B}" type="slidenum">
              <a:rPr lang="en-US"/>
              <a:pPr/>
              <a:t>5</a:t>
            </a:fld>
            <a:endParaRPr lang="en-US"/>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A6526-8510-4F51-B1E6-B2266ABEBCB6}" type="slidenum">
              <a:rPr lang="en-US"/>
              <a:pPr/>
              <a:t>6</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513C6-0EA0-4B85-B079-2EB948DCB217}" type="slidenum">
              <a:rPr lang="en-US"/>
              <a:pPr/>
              <a:t>7</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933BC-8FA1-41A6-8F56-7463B7919D2B}" type="slidenum">
              <a:rPr lang="en-US"/>
              <a:pPr/>
              <a:t>8</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35D1F-611F-4ADD-8A2A-1A4EB16782AF}" type="slidenum">
              <a:rPr lang="en-US"/>
              <a:pPr/>
              <a:t>9</a:t>
            </a:fld>
            <a:endParaRPr 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B924F-7B75-4E4E-BE8B-178D046971B8}" type="slidenum">
              <a:rPr lang="en-US"/>
              <a:pPr/>
              <a:t>10</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19FA2-CD36-4B1A-A880-C63B155BFC27}" type="slidenum">
              <a:rPr lang="en-US"/>
              <a:pPr/>
              <a:t>11</a:t>
            </a:fld>
            <a:endParaRPr 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pic>
        <p:nvPicPr>
          <p:cNvPr id="8" name="Picture 7" descr="binus-main1.jpg"/>
          <p:cNvPicPr>
            <a:picLocks noChangeAspect="1"/>
          </p:cNvPicPr>
          <p:nvPr userDrawn="1"/>
        </p:nvPicPr>
        <p:blipFill>
          <a:blip r:embed="rId2"/>
          <a:stretch>
            <a:fillRect/>
          </a:stretch>
        </p:blipFill>
        <p:spPr>
          <a:xfrm>
            <a:off x="0" y="193431"/>
            <a:ext cx="9144000" cy="647113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66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43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pic>
        <p:nvPicPr>
          <p:cNvPr id="10" name="Picture 9" descr="binus-main2.jpg"/>
          <p:cNvPicPr>
            <a:picLocks noChangeAspect="1"/>
          </p:cNvPicPr>
          <p:nvPr userDrawn="1"/>
        </p:nvPicPr>
        <p:blipFill>
          <a:blip r:embed="rId2"/>
          <a:stretch>
            <a:fillRect/>
          </a:stretch>
        </p:blipFill>
        <p:spPr>
          <a:xfrm>
            <a:off x="0" y="193431"/>
            <a:ext cx="9144000" cy="64711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7AB576-40D0-4449-85EA-28209CC24D0F}" type="datetimeFigureOut">
              <a:rPr lang="en-US" smtClean="0"/>
              <a:pPr/>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7AB576-40D0-4449-85EA-28209CC24D0F}" type="datetimeFigureOut">
              <a:rPr lang="en-US" smtClean="0"/>
              <a:pPr/>
              <a:t>12/14/15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7AB576-40D0-4449-85EA-28209CC24D0F}" type="datetimeFigureOut">
              <a:rPr lang="en-US" smtClean="0"/>
              <a:pPr/>
              <a:t>12/14/15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AB576-40D0-4449-85EA-28209CC24D0F}" type="datetimeFigureOut">
              <a:rPr lang="en-US" smtClean="0"/>
              <a:pPr/>
              <a:t>12/14/15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AB576-40D0-4449-85EA-28209CC24D0F}" type="datetimeFigureOut">
              <a:rPr lang="en-US" smtClean="0"/>
              <a:pPr/>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AB576-40D0-4449-85EA-28209CC24D0F}" type="datetimeFigureOut">
              <a:rPr lang="en-US" smtClean="0"/>
              <a:pPr/>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AB576-40D0-4449-85EA-28209CC24D0F}" type="datetimeFigureOut">
              <a:rPr lang="en-US" smtClean="0"/>
              <a:pPr/>
              <a:t>12/14/15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8EF2C-6893-4F23-B89A-3752F6DC6D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ctrTitle"/>
          </p:nvPr>
        </p:nvSpPr>
        <p:spPr bwMode="auto">
          <a:xfrm>
            <a:off x="1375275" y="4267200"/>
            <a:ext cx="7772400" cy="1470025"/>
          </a:xfrm>
          <a:prstGeom prst="rect">
            <a:avLst/>
          </a:prstGeom>
          <a:noFill/>
          <a:ln w="9525">
            <a:noFill/>
            <a:miter lim="800000"/>
            <a:headEnd/>
            <a:tailEnd/>
          </a:ln>
        </p:spPr>
        <p:txBody>
          <a:bodyPr anchor="ctr"/>
          <a:lstStyle/>
          <a:p>
            <a:pPr algn="ctr">
              <a:defRPr/>
            </a:pPr>
            <a:r>
              <a:rPr lang="en-US" sz="3200" b="1" dirty="0">
                <a:solidFill>
                  <a:schemeClr val="bg1"/>
                </a:solidFill>
                <a:latin typeface="Arial" pitchFamily="34" charset="0"/>
                <a:ea typeface="+mj-ea"/>
                <a:cs typeface="Arial" pitchFamily="34" charset="0"/>
              </a:rPr>
              <a:t>Session </a:t>
            </a:r>
            <a:r>
              <a:rPr lang="en-US" sz="3200" b="1" dirty="0" smtClean="0">
                <a:solidFill>
                  <a:schemeClr val="bg1"/>
                </a:solidFill>
                <a:latin typeface="Arial" pitchFamily="34" charset="0"/>
                <a:ea typeface="+mj-ea"/>
                <a:cs typeface="Arial" pitchFamily="34" charset="0"/>
              </a:rPr>
              <a:t>02</a:t>
            </a:r>
            <a:endParaRPr lang="en-US" sz="3200" b="1" dirty="0">
              <a:solidFill>
                <a:schemeClr val="bg1"/>
              </a:solidFill>
              <a:latin typeface="Arial" pitchFamily="34" charset="0"/>
              <a:ea typeface="+mj-ea"/>
              <a:cs typeface="Arial" pitchFamily="34" charset="0"/>
            </a:endParaRPr>
          </a:p>
          <a:p>
            <a:pPr algn="ctr">
              <a:defRPr/>
            </a:pPr>
            <a:r>
              <a:rPr lang="en-US" sz="3200" b="1" dirty="0" smtClean="0">
                <a:solidFill>
                  <a:schemeClr val="bg1"/>
                </a:solidFill>
                <a:latin typeface="Arial" pitchFamily="34" charset="0"/>
                <a:cs typeface="Arial" pitchFamily="34" charset="0"/>
              </a:rPr>
              <a:t>Network Model</a:t>
            </a:r>
            <a:endParaRPr lang="en-US" sz="3200" b="1" dirty="0">
              <a:solidFill>
                <a:schemeClr val="bg1"/>
              </a:solidFill>
              <a:latin typeface="Arial" pitchFamily="34" charset="0"/>
              <a:ea typeface="+mj-ea"/>
              <a:cs typeface="Arial" pitchFamily="34" charset="0"/>
            </a:endParaRPr>
          </a:p>
        </p:txBody>
      </p:sp>
      <p:sp>
        <p:nvSpPr>
          <p:cNvPr id="7" name="Rectangle 6"/>
          <p:cNvSpPr/>
          <p:nvPr/>
        </p:nvSpPr>
        <p:spPr>
          <a:xfrm>
            <a:off x="2133600" y="2362200"/>
            <a:ext cx="6248400" cy="830997"/>
          </a:xfrm>
          <a:prstGeom prst="rect">
            <a:avLst/>
          </a:prstGeom>
        </p:spPr>
        <p:txBody>
          <a:bodyPr wrap="square">
            <a:spAutoFit/>
          </a:bodyPr>
          <a:lstStyle/>
          <a:p>
            <a:r>
              <a:rPr lang="en-US" sz="2400" b="1" dirty="0" smtClean="0">
                <a:solidFill>
                  <a:schemeClr val="bg1"/>
                </a:solidFill>
                <a:latin typeface="Arial"/>
                <a:cs typeface="Arial"/>
              </a:rPr>
              <a:t>Subject  : </a:t>
            </a:r>
            <a:r>
              <a:rPr lang="en-US" sz="2400" b="1" dirty="0" smtClean="0">
                <a:solidFill>
                  <a:schemeClr val="bg1"/>
                </a:solidFill>
                <a:latin typeface="Arial"/>
                <a:cs typeface="Arial"/>
              </a:rPr>
              <a:t>Z1451 / </a:t>
            </a:r>
            <a:r>
              <a:rPr lang="en-US" sz="2400" b="1" dirty="0" err="1" smtClean="0">
                <a:solidFill>
                  <a:schemeClr val="bg1"/>
                </a:solidFill>
                <a:latin typeface="Arial"/>
                <a:cs typeface="Arial"/>
              </a:rPr>
              <a:t>Jaringan</a:t>
            </a:r>
            <a:r>
              <a:rPr lang="en-US" sz="2400" b="1" dirty="0" smtClean="0">
                <a:solidFill>
                  <a:schemeClr val="bg1"/>
                </a:solidFill>
                <a:latin typeface="Arial"/>
                <a:cs typeface="Arial"/>
              </a:rPr>
              <a:t> </a:t>
            </a:r>
            <a:r>
              <a:rPr lang="en-US" sz="2400" b="1" dirty="0" err="1" smtClean="0">
                <a:solidFill>
                  <a:schemeClr val="bg1"/>
                </a:solidFill>
                <a:latin typeface="Arial"/>
                <a:cs typeface="Arial"/>
              </a:rPr>
              <a:t>Komputer</a:t>
            </a:r>
            <a:r>
              <a:rPr lang="en-US" sz="2400" b="1" dirty="0" smtClean="0">
                <a:solidFill>
                  <a:schemeClr val="bg1"/>
                </a:solidFill>
                <a:latin typeface="Arial"/>
                <a:cs typeface="Arial"/>
              </a:rPr>
              <a:t> </a:t>
            </a:r>
            <a:r>
              <a:rPr lang="en-US" sz="2400" b="1" dirty="0" smtClean="0">
                <a:solidFill>
                  <a:schemeClr val="bg1"/>
                </a:solidFill>
                <a:latin typeface="Arial"/>
                <a:cs typeface="Arial"/>
              </a:rPr>
              <a:t>Year</a:t>
            </a:r>
            <a:r>
              <a:rPr lang="en-US" sz="2400" b="1" dirty="0">
                <a:solidFill>
                  <a:schemeClr val="bg1"/>
                </a:solidFill>
                <a:latin typeface="Arial"/>
                <a:cs typeface="Arial"/>
              </a:rPr>
              <a:t>	 </a:t>
            </a:r>
            <a:r>
              <a:rPr lang="en-US" sz="2400" b="1" dirty="0" smtClean="0">
                <a:solidFill>
                  <a:schemeClr val="bg1"/>
                </a:solidFill>
                <a:latin typeface="Arial"/>
                <a:cs typeface="Arial"/>
              </a:rPr>
              <a:t>   : </a:t>
            </a:r>
            <a:r>
              <a:rPr lang="en-US" sz="2400" b="1" dirty="0">
                <a:solidFill>
                  <a:schemeClr val="bg1"/>
                </a:solidFill>
                <a:latin typeface="Arial"/>
                <a:cs typeface="Arial"/>
              </a:rPr>
              <a:t>2015</a:t>
            </a:r>
            <a:endParaRPr lang="en-US" sz="2400" dirty="0">
              <a:solidFill>
                <a:schemeClr val="bg1"/>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p:spPr>
        <p:txBody>
          <a:bodyPr/>
          <a:lstStyle/>
          <a:p>
            <a:endParaRPr lang="id-ID"/>
          </a:p>
        </p:txBody>
      </p:sp>
      <p:sp>
        <p:nvSpPr>
          <p:cNvPr id="70247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p:spPr>
        <p:txBody>
          <a:bodyPr/>
          <a:lstStyle/>
          <a:p>
            <a:endParaRPr lang="id-ID"/>
          </a:p>
        </p:txBody>
      </p:sp>
      <p:sp>
        <p:nvSpPr>
          <p:cNvPr id="702475" name="Rectangle 11"/>
          <p:cNvSpPr>
            <a:spLocks noChangeArrowheads="1"/>
          </p:cNvSpPr>
          <p:nvPr/>
        </p:nvSpPr>
        <p:spPr bwMode="auto">
          <a:xfrm>
            <a:off x="647700" y="3063875"/>
            <a:ext cx="8077200" cy="1066800"/>
          </a:xfrm>
          <a:prstGeom prst="rect">
            <a:avLst/>
          </a:prstGeom>
          <a:solidFill>
            <a:schemeClr val="folHlink"/>
          </a:solidFill>
          <a:ln w="76200" algn="ctr">
            <a:noFill/>
            <a:miter lim="800000"/>
            <a:headEnd/>
            <a:tailEnd/>
          </a:ln>
          <a:effectLst/>
        </p:spPr>
        <p:txBody>
          <a:bodyPr>
            <a:spAutoFit/>
          </a:bodyPr>
          <a:lstStyle/>
          <a:p>
            <a:pPr algn="ctr"/>
            <a:r>
              <a:rPr lang="en-US" sz="3200" i="1" dirty="0">
                <a:solidFill>
                  <a:schemeClr val="bg1"/>
                </a:solidFill>
                <a:latin typeface="Arial" charset="0"/>
              </a:rPr>
              <a:t>ISO is the organization; </a:t>
            </a:r>
          </a:p>
          <a:p>
            <a:pPr algn="ctr"/>
            <a:r>
              <a:rPr lang="en-US" sz="3200" i="1" dirty="0">
                <a:solidFill>
                  <a:schemeClr val="bg1"/>
                </a:solidFill>
                <a:latin typeface="Arial" charset="0"/>
              </a:rPr>
              <a:t>OSI is the model.</a:t>
            </a:r>
          </a:p>
        </p:txBody>
      </p:sp>
      <p:grpSp>
        <p:nvGrpSpPr>
          <p:cNvPr id="2" name="Group 12"/>
          <p:cNvGrpSpPr>
            <a:grpSpLocks/>
          </p:cNvGrpSpPr>
          <p:nvPr/>
        </p:nvGrpSpPr>
        <p:grpSpPr bwMode="auto">
          <a:xfrm>
            <a:off x="609600" y="2133600"/>
            <a:ext cx="1143000" cy="566738"/>
            <a:chOff x="1200" y="1248"/>
            <a:chExt cx="720" cy="357"/>
          </a:xfrm>
        </p:grpSpPr>
        <p:pic>
          <p:nvPicPr>
            <p:cNvPr id="70247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024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dirty="0">
                  <a:solidFill>
                    <a:schemeClr val="hlink"/>
                  </a:solidFill>
                  <a:latin typeface="Times New Roman" pitchFamily="18" charset="0"/>
                </a:rPr>
                <a:t>Note</a:t>
              </a:r>
            </a:p>
          </p:txBody>
        </p:sp>
      </p:grpSp>
      <p:sp>
        <p:nvSpPr>
          <p:cNvPr id="17" name="Rectangle 16"/>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10"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7 LAYER </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18672627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1" fill="hold">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2473"/>
                                        </p:tgtEl>
                                        <p:attrNameLst>
                                          <p:attrName>style.visibility</p:attrName>
                                        </p:attrNameLst>
                                      </p:cBhvr>
                                      <p:to>
                                        <p:strVal val="visible"/>
                                      </p:to>
                                    </p:set>
                                    <p:animEffect transition="in" filter="checkerboard(across)">
                                      <p:cBhvr>
                                        <p:cTn id="14" dur="500"/>
                                        <p:tgtEl>
                                          <p:spTgt spid="702473"/>
                                        </p:tgtEl>
                                      </p:cBhvr>
                                    </p:animEffect>
                                  </p:childTnLst>
                                </p:cTn>
                              </p:par>
                            </p:childTnLst>
                          </p:cTn>
                        </p:par>
                        <p:par>
                          <p:cTn id="15" fill="hold">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2474"/>
                                        </p:tgtEl>
                                        <p:attrNameLst>
                                          <p:attrName>style.visibility</p:attrName>
                                        </p:attrNameLst>
                                      </p:cBhvr>
                                      <p:to>
                                        <p:strVal val="visible"/>
                                      </p:to>
                                    </p:set>
                                    <p:animEffect transition="in" filter="checkerboard(across)">
                                      <p:cBhvr>
                                        <p:cTn id="18" dur="500"/>
                                        <p:tgtEl>
                                          <p:spTgt spid="702474"/>
                                        </p:tgtEl>
                                      </p:cBhvr>
                                    </p:animEffect>
                                  </p:childTnLst>
                                </p:cTn>
                              </p:par>
                            </p:childTnLst>
                          </p:cTn>
                        </p:par>
                        <p:par>
                          <p:cTn id="19" fill="hold">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2475"/>
                                        </p:tgtEl>
                                        <p:attrNameLst>
                                          <p:attrName>style.visibility</p:attrName>
                                        </p:attrNameLst>
                                      </p:cBhvr>
                                      <p:to>
                                        <p:strVal val="visible"/>
                                      </p:to>
                                    </p:set>
                                    <p:animEffect transition="in" filter="checkerboard(across)">
                                      <p:cBhvr>
                                        <p:cTn id="22" dur="500"/>
                                        <p:tgtEl>
                                          <p:spTgt spid="70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3" grpId="0" animBg="1"/>
      <p:bldP spid="702474" grpId="0" animBg="1"/>
      <p:bldP spid="7024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571472" y="1071546"/>
            <a:ext cx="5715000" cy="523220"/>
          </a:xfrm>
          <a:prstGeom prst="rect">
            <a:avLst/>
          </a:prstGeom>
          <a:noFill/>
          <a:ln w="9525">
            <a:noFill/>
            <a:miter lim="800000"/>
            <a:headEnd/>
            <a:tailEnd/>
          </a:ln>
          <a:effectLst/>
        </p:spPr>
        <p:txBody>
          <a:bodyPr>
            <a:spAutoFit/>
          </a:bodyPr>
          <a:lstStyle/>
          <a:p>
            <a:r>
              <a:rPr lang="en-US" altLang="en-US" sz="2800" b="1" dirty="0">
                <a:solidFill>
                  <a:srgbClr val="0000FF"/>
                </a:solidFill>
                <a:latin typeface="Times New Roman" pitchFamily="18" charset="0"/>
              </a:rPr>
              <a:t>Figure 2.3</a:t>
            </a:r>
            <a:r>
              <a:rPr lang="en-US" altLang="en-US" sz="2800" b="1" dirty="0">
                <a:solidFill>
                  <a:schemeClr val="accent2"/>
                </a:solidFill>
                <a:latin typeface="Times New Roman" pitchFamily="18" charset="0"/>
              </a:rPr>
              <a:t>    </a:t>
            </a:r>
            <a:r>
              <a:rPr lang="en-US" altLang="en-US" sz="2800" b="1" i="1" dirty="0">
                <a:latin typeface="Times New Roman" pitchFamily="18" charset="0"/>
              </a:rPr>
              <a:t>The OSI model</a:t>
            </a:r>
          </a:p>
        </p:txBody>
      </p:sp>
      <p:sp>
        <p:nvSpPr>
          <p:cNvPr id="45159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id-ID" sz="2400" b="0"/>
          </a:p>
        </p:txBody>
      </p:sp>
      <p:pic>
        <p:nvPicPr>
          <p:cNvPr id="451598" name="Picture 14"/>
          <p:cNvPicPr>
            <a:picLocks noChangeAspect="1" noChangeArrowheads="1"/>
          </p:cNvPicPr>
          <p:nvPr/>
        </p:nvPicPr>
        <p:blipFill>
          <a:blip r:embed="rId3"/>
          <a:srcRect/>
          <a:stretch>
            <a:fillRect/>
          </a:stretch>
        </p:blipFill>
        <p:spPr bwMode="auto">
          <a:xfrm>
            <a:off x="611188" y="1577997"/>
            <a:ext cx="7920037" cy="4922837"/>
          </a:xfrm>
          <a:prstGeom prst="rect">
            <a:avLst/>
          </a:prstGeom>
          <a:noFill/>
          <a:ln w="9525">
            <a:noFill/>
            <a:miter lim="800000"/>
            <a:headEnd/>
            <a:tailEnd/>
          </a:ln>
          <a:effectLst/>
        </p:spPr>
      </p:pic>
      <p:sp>
        <p:nvSpPr>
          <p:cNvPr id="14" name="Rectangle 13"/>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7"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7 LAYER </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4197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1598"/>
                                        </p:tgtEl>
                                        <p:attrNameLst>
                                          <p:attrName>style.visibility</p:attrName>
                                        </p:attrNameLst>
                                      </p:cBhvr>
                                      <p:to>
                                        <p:strVal val="visible"/>
                                      </p:to>
                                    </p:set>
                                    <p:animEffect transition="in" filter="wipe(up)">
                                      <p:cBhvr>
                                        <p:cTn id="7" dur="5000"/>
                                        <p:tgtEl>
                                          <p:spTgt spid="451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714348" y="1000108"/>
            <a:ext cx="5715000" cy="400110"/>
          </a:xfrm>
          <a:prstGeom prst="rect">
            <a:avLst/>
          </a:prstGeom>
          <a:noFill/>
          <a:ln w="9525">
            <a:noFill/>
            <a:miter lim="800000"/>
            <a:headEnd/>
            <a:tailEnd/>
          </a:ln>
          <a:effectLst/>
        </p:spPr>
        <p:txBody>
          <a:bodyPr>
            <a:spAutoFit/>
          </a:bodyPr>
          <a:lstStyle/>
          <a:p>
            <a:r>
              <a:rPr lang="en-US" altLang="en-US" sz="2000" dirty="0">
                <a:solidFill>
                  <a:srgbClr val="0000FF"/>
                </a:solidFill>
                <a:latin typeface="Times New Roman" pitchFamily="18" charset="0"/>
              </a:rPr>
              <a:t>Figure 2.4</a:t>
            </a:r>
            <a:r>
              <a:rPr lang="en-US" altLang="en-US" sz="2000" dirty="0">
                <a:solidFill>
                  <a:schemeClr val="accent2"/>
                </a:solidFill>
                <a:latin typeface="Times New Roman" pitchFamily="18" charset="0"/>
              </a:rPr>
              <a:t>    </a:t>
            </a:r>
            <a:r>
              <a:rPr lang="en-US" altLang="en-US" sz="2000" i="1" dirty="0">
                <a:latin typeface="Times New Roman" pitchFamily="18" charset="0"/>
              </a:rPr>
              <a:t>OSI layers</a:t>
            </a:r>
          </a:p>
        </p:txBody>
      </p:sp>
      <p:pic>
        <p:nvPicPr>
          <p:cNvPr id="475149" name="Picture 13"/>
          <p:cNvPicPr>
            <a:picLocks noChangeAspect="1" noChangeArrowheads="1"/>
          </p:cNvPicPr>
          <p:nvPr/>
        </p:nvPicPr>
        <p:blipFill>
          <a:blip r:embed="rId3"/>
          <a:srcRect/>
          <a:stretch>
            <a:fillRect/>
          </a:stretch>
        </p:blipFill>
        <p:spPr bwMode="auto">
          <a:xfrm>
            <a:off x="944563" y="1530350"/>
            <a:ext cx="7056437" cy="831850"/>
          </a:xfrm>
          <a:prstGeom prst="rect">
            <a:avLst/>
          </a:prstGeom>
          <a:noFill/>
          <a:ln w="9525">
            <a:noFill/>
            <a:miter lim="800000"/>
            <a:headEnd/>
            <a:tailEnd/>
          </a:ln>
          <a:effectLst/>
        </p:spPr>
      </p:pic>
      <p:pic>
        <p:nvPicPr>
          <p:cNvPr id="475151" name="Picture 15"/>
          <p:cNvPicPr>
            <a:picLocks noChangeAspect="1" noChangeArrowheads="1"/>
          </p:cNvPicPr>
          <p:nvPr/>
        </p:nvPicPr>
        <p:blipFill>
          <a:blip r:embed="rId4"/>
          <a:srcRect/>
          <a:stretch>
            <a:fillRect/>
          </a:stretch>
        </p:blipFill>
        <p:spPr bwMode="auto">
          <a:xfrm>
            <a:off x="242888" y="2489200"/>
            <a:ext cx="8520112" cy="3835400"/>
          </a:xfrm>
          <a:prstGeom prst="rect">
            <a:avLst/>
          </a:prstGeom>
          <a:noFill/>
          <a:ln w="9525">
            <a:noFill/>
            <a:miter lim="800000"/>
            <a:headEnd/>
            <a:tailEnd/>
          </a:ln>
          <a:effectLst/>
        </p:spPr>
      </p:pic>
      <p:sp>
        <p:nvSpPr>
          <p:cNvPr id="15" name="Rectangle 14"/>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7"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7 LAYER </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1587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75151"/>
                                        </p:tgtEl>
                                        <p:attrNameLst>
                                          <p:attrName>style.visibility</p:attrName>
                                        </p:attrNameLst>
                                      </p:cBhvr>
                                      <p:to>
                                        <p:strVal val="visible"/>
                                      </p:to>
                                    </p:set>
                                    <p:animEffect transition="in" filter="wipe(up)">
                                      <p:cBhvr>
                                        <p:cTn id="11" dur="5000"/>
                                        <p:tgtEl>
                                          <p:spTgt spid="47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2" name="Slide Number Placeholder 2"/>
          <p:cNvSpPr>
            <a:spLocks noGrp="1"/>
          </p:cNvSpPr>
          <p:nvPr>
            <p:ph type="sldNum" sz="quarter" idx="12"/>
          </p:nvPr>
        </p:nvSpPr>
        <p:spPr>
          <a:prstGeom prst="rect">
            <a:avLst/>
          </a:prstGeom>
        </p:spPr>
        <p:txBody>
          <a:bodyPr/>
          <a:lstStyle/>
          <a:p>
            <a:fld id="{FD26F3F5-E7F6-43D3-8BA8-49C68B58621D}" type="slidenum">
              <a:rPr lang="en-US"/>
              <a:pPr/>
              <a:t>13</a:t>
            </a:fld>
            <a:endParaRPr lang="en-US"/>
          </a:p>
        </p:txBody>
      </p:sp>
      <p:pic>
        <p:nvPicPr>
          <p:cNvPr id="579595" name="Picture 11"/>
          <p:cNvPicPr>
            <a:picLocks noChangeAspect="1" noChangeArrowheads="1"/>
          </p:cNvPicPr>
          <p:nvPr/>
        </p:nvPicPr>
        <p:blipFill>
          <a:blip r:embed="rId3"/>
          <a:srcRect/>
          <a:stretch>
            <a:fillRect/>
          </a:stretch>
        </p:blipFill>
        <p:spPr bwMode="auto">
          <a:xfrm>
            <a:off x="1160463" y="1142984"/>
            <a:ext cx="6535737" cy="5445125"/>
          </a:xfrm>
          <a:prstGeom prst="rect">
            <a:avLst/>
          </a:prstGeom>
          <a:noFill/>
          <a:ln w="9525">
            <a:noFill/>
            <a:miter lim="800000"/>
            <a:headEnd/>
            <a:tailEnd/>
          </a:ln>
          <a:effectLst/>
        </p:spPr>
      </p:pic>
      <p:sp>
        <p:nvSpPr>
          <p:cNvPr id="13" name="Rectangle 12"/>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6"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7 LAYER </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20524538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wipe(up)">
                                      <p:cBhvr>
                                        <p:cTn id="7" dur="50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9" name="Text Box 3"/>
          <p:cNvSpPr txBox="1">
            <a:spLocks noChangeArrowheads="1"/>
          </p:cNvSpPr>
          <p:nvPr/>
        </p:nvSpPr>
        <p:spPr bwMode="auto">
          <a:xfrm>
            <a:off x="214282" y="1428736"/>
            <a:ext cx="6746875" cy="650875"/>
          </a:xfrm>
          <a:prstGeom prst="rect">
            <a:avLst/>
          </a:prstGeom>
          <a:solidFill>
            <a:schemeClr val="folHlink"/>
          </a:solidFill>
          <a:ln w="9525">
            <a:solidFill>
              <a:schemeClr val="folHlink"/>
            </a:solidFill>
            <a:miter lim="800000"/>
            <a:headEnd/>
            <a:tailEnd/>
          </a:ln>
          <a:effectLst/>
        </p:spPr>
        <p:txBody>
          <a:bodyPr wrap="none">
            <a:spAutoFit/>
          </a:bodyPr>
          <a:lstStyle/>
          <a:p>
            <a:r>
              <a:rPr lang="en-US" sz="3600">
                <a:solidFill>
                  <a:schemeClr val="bg1"/>
                </a:solidFill>
                <a:latin typeface="Times" pitchFamily="18" charset="0"/>
              </a:rPr>
              <a:t>2-3  TCP/IP PROTOCOL SUITE</a:t>
            </a:r>
          </a:p>
        </p:txBody>
      </p:sp>
      <p:sp>
        <p:nvSpPr>
          <p:cNvPr id="61850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id-ID">
              <a:latin typeface="Times New Roman" pitchFamily="18" charset="0"/>
            </a:endParaRPr>
          </a:p>
        </p:txBody>
      </p:sp>
      <p:sp>
        <p:nvSpPr>
          <p:cNvPr id="618501" name="Rectangle 5"/>
          <p:cNvSpPr>
            <a:spLocks noChangeArrowheads="1"/>
          </p:cNvSpPr>
          <p:nvPr/>
        </p:nvSpPr>
        <p:spPr bwMode="auto">
          <a:xfrm>
            <a:off x="285720" y="2136793"/>
            <a:ext cx="8534400" cy="3935413"/>
          </a:xfrm>
          <a:prstGeom prst="rect">
            <a:avLst/>
          </a:prstGeom>
          <a:noFill/>
          <a:ln w="9525">
            <a:noFill/>
            <a:miter lim="800000"/>
            <a:headEnd/>
            <a:tailEnd/>
          </a:ln>
          <a:effectLst/>
        </p:spPr>
        <p:txBody>
          <a:bodyPr>
            <a:spAutoFit/>
          </a:bodyPr>
          <a:lstStyle/>
          <a:p>
            <a:pPr algn="just"/>
            <a:r>
              <a:rPr lang="en-US" sz="2800" dirty="0">
                <a:latin typeface="Arial Unicode MS" pitchFamily="34" charset="-128"/>
              </a:rPr>
              <a:t>The TCP/IP protocol suite was developed prior to the OSI model. Therefore, the layers in the TCP/IP protocol suite do not match exactly with those in the OSI model. The original TCP/IP protocol suite was defined as four software layers built upon the hardware. Today, however, TCP/IP is thought of as a five-layer model with the layers named similarly to the ones in the OSI model. Figure 2.7 shows both configurations.</a:t>
            </a:r>
          </a:p>
        </p:txBody>
      </p:sp>
      <p:sp>
        <p:nvSpPr>
          <p:cNvPr id="8" name="Rectangle 7"/>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9"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NETWORK MODEL</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477201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3" name="Text Box 3"/>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id-ID">
              <a:latin typeface="Times New Roman" pitchFamily="18" charset="0"/>
            </a:endParaRPr>
          </a:p>
        </p:txBody>
      </p:sp>
      <p:sp>
        <p:nvSpPr>
          <p:cNvPr id="624644" name="Rectangle 4"/>
          <p:cNvSpPr>
            <a:spLocks noChangeArrowheads="1"/>
          </p:cNvSpPr>
          <p:nvPr/>
        </p:nvSpPr>
        <p:spPr bwMode="auto">
          <a:xfrm>
            <a:off x="304800" y="989013"/>
            <a:ext cx="6705600" cy="1031875"/>
          </a:xfrm>
          <a:prstGeom prst="rect">
            <a:avLst/>
          </a:prstGeom>
          <a:noFill/>
          <a:ln w="9525">
            <a:noFill/>
            <a:miter lim="800000"/>
            <a:headEnd/>
            <a:tailEnd/>
          </a:ln>
          <a:effectLst/>
        </p:spPr>
        <p:txBody>
          <a:bodyPr>
            <a:spAutoFit/>
          </a:bodyPr>
          <a:lstStyle/>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Comparison between OSI and TCP/IP</a:t>
            </a:r>
          </a:p>
          <a:p>
            <a:pPr>
              <a:spcBef>
                <a:spcPct val="10000"/>
              </a:spcBef>
              <a:spcAft>
                <a:spcPct val="10000"/>
              </a:spcAft>
              <a:buClr>
                <a:schemeClr val="tx1"/>
              </a:buClr>
              <a:buSzPct val="117000"/>
              <a:buFont typeface="Wingdings" pitchFamily="2" charset="2"/>
              <a:buChar char="ü"/>
            </a:pPr>
            <a:r>
              <a:rPr lang="en-US" sz="2800">
                <a:solidFill>
                  <a:srgbClr val="0033CC"/>
                </a:solidFill>
                <a:latin typeface="Times New Roman" pitchFamily="18" charset="0"/>
              </a:rPr>
              <a:t>Layers in the TCP/IP Suite</a:t>
            </a:r>
          </a:p>
        </p:txBody>
      </p:sp>
      <p:sp>
        <p:nvSpPr>
          <p:cNvPr id="8" name="Rectangle 7"/>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7" name="Text Box 1026"/>
          <p:cNvSpPr txBox="1">
            <a:spLocks noChangeArrowheads="1"/>
          </p:cNvSpPr>
          <p:nvPr/>
        </p:nvSpPr>
        <p:spPr bwMode="auto">
          <a:xfrm>
            <a:off x="1371600" y="0"/>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&amp; TCP/IP LAYER </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1026289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44"/>
                                        </p:tgtEl>
                                        <p:attrNameLst>
                                          <p:attrName>style.visibility</p:attrName>
                                        </p:attrNameLst>
                                      </p:cBhvr>
                                      <p:to>
                                        <p:strVal val="visible"/>
                                      </p:to>
                                    </p:set>
                                    <p:animEffect transition="in" filter="wipe(up)">
                                      <p:cBhvr>
                                        <p:cTn id="7" dur="5000"/>
                                        <p:tgtEl>
                                          <p:spTgt spid="62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Text Box 2"/>
          <p:cNvSpPr txBox="1">
            <a:spLocks noChangeArrowheads="1"/>
          </p:cNvSpPr>
          <p:nvPr/>
        </p:nvSpPr>
        <p:spPr bwMode="auto">
          <a:xfrm>
            <a:off x="357158" y="1142984"/>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2.7</a:t>
            </a:r>
            <a:r>
              <a:rPr lang="en-US" altLang="en-US" dirty="0">
                <a:solidFill>
                  <a:schemeClr val="accent2"/>
                </a:solidFill>
                <a:latin typeface="Times New Roman" pitchFamily="18" charset="0"/>
              </a:rPr>
              <a:t>    </a:t>
            </a:r>
            <a:r>
              <a:rPr lang="en-US" altLang="en-US" i="1" dirty="0">
                <a:latin typeface="Times New Roman" pitchFamily="18" charset="0"/>
              </a:rPr>
              <a:t>Layers in the TCP/IP Protocol Suite</a:t>
            </a:r>
          </a:p>
        </p:txBody>
      </p:sp>
      <p:pic>
        <p:nvPicPr>
          <p:cNvPr id="490510" name="Picture 14"/>
          <p:cNvPicPr>
            <a:picLocks noChangeAspect="1" noChangeArrowheads="1"/>
          </p:cNvPicPr>
          <p:nvPr/>
        </p:nvPicPr>
        <p:blipFill>
          <a:blip r:embed="rId3"/>
          <a:srcRect/>
          <a:stretch>
            <a:fillRect/>
          </a:stretch>
        </p:blipFill>
        <p:spPr bwMode="auto">
          <a:xfrm>
            <a:off x="381000" y="1809750"/>
            <a:ext cx="2897188" cy="3752850"/>
          </a:xfrm>
          <a:prstGeom prst="rect">
            <a:avLst/>
          </a:prstGeom>
          <a:noFill/>
          <a:ln w="9525">
            <a:noFill/>
            <a:miter lim="800000"/>
            <a:headEnd/>
            <a:tailEnd/>
          </a:ln>
          <a:effectLst/>
        </p:spPr>
      </p:pic>
      <p:pic>
        <p:nvPicPr>
          <p:cNvPr id="490511" name="Picture 15"/>
          <p:cNvPicPr>
            <a:picLocks noChangeAspect="1" noChangeArrowheads="1"/>
          </p:cNvPicPr>
          <p:nvPr/>
        </p:nvPicPr>
        <p:blipFill>
          <a:blip r:embed="rId4"/>
          <a:srcRect/>
          <a:stretch>
            <a:fillRect/>
          </a:stretch>
        </p:blipFill>
        <p:spPr bwMode="auto">
          <a:xfrm>
            <a:off x="5310188" y="1828800"/>
            <a:ext cx="3757612" cy="3757613"/>
          </a:xfrm>
          <a:prstGeom prst="rect">
            <a:avLst/>
          </a:prstGeom>
          <a:noFill/>
          <a:ln w="9525">
            <a:noFill/>
            <a:miter lim="800000"/>
            <a:headEnd/>
            <a:tailEnd/>
          </a:ln>
          <a:effectLst/>
        </p:spPr>
      </p:pic>
      <p:pic>
        <p:nvPicPr>
          <p:cNvPr id="490512" name="Picture 16"/>
          <p:cNvPicPr>
            <a:picLocks noChangeAspect="1" noChangeArrowheads="1"/>
          </p:cNvPicPr>
          <p:nvPr/>
        </p:nvPicPr>
        <p:blipFill>
          <a:blip r:embed="rId5"/>
          <a:srcRect/>
          <a:stretch>
            <a:fillRect/>
          </a:stretch>
        </p:blipFill>
        <p:spPr bwMode="auto">
          <a:xfrm>
            <a:off x="3581400" y="1981200"/>
            <a:ext cx="1425575" cy="2946400"/>
          </a:xfrm>
          <a:prstGeom prst="rect">
            <a:avLst/>
          </a:prstGeom>
          <a:noFill/>
          <a:ln w="9525">
            <a:noFill/>
            <a:miter lim="800000"/>
            <a:headEnd/>
            <a:tailEnd/>
          </a:ln>
          <a:effectLst/>
        </p:spPr>
      </p:pic>
      <p:sp>
        <p:nvSpPr>
          <p:cNvPr id="7" name="Text Box 1026"/>
          <p:cNvSpPr txBox="1">
            <a:spLocks noChangeArrowheads="1"/>
          </p:cNvSpPr>
          <p:nvPr/>
        </p:nvSpPr>
        <p:spPr bwMode="auto">
          <a:xfrm>
            <a:off x="1500166" y="-71462"/>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&amp; TCP/IP LAYER </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555506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5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90512"/>
                                        </p:tgtEl>
                                        <p:attrNameLst>
                                          <p:attrName>style.visibility</p:attrName>
                                        </p:attrNameLst>
                                      </p:cBhvr>
                                      <p:to>
                                        <p:strVal val="visible"/>
                                      </p:to>
                                    </p:set>
                                    <p:animEffect transition="in" filter="wipe(up)">
                                      <p:cBhvr>
                                        <p:cTn id="15" dur="2000"/>
                                        <p:tgtEl>
                                          <p:spTgt spid="490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285720" y="1071546"/>
            <a:ext cx="5715000" cy="400110"/>
          </a:xfrm>
          <a:prstGeom prst="rect">
            <a:avLst/>
          </a:prstGeom>
          <a:noFill/>
          <a:ln w="9525">
            <a:noFill/>
            <a:miter lim="800000"/>
            <a:headEnd/>
            <a:tailEnd/>
          </a:ln>
          <a:effectLst/>
        </p:spPr>
        <p:txBody>
          <a:bodyPr>
            <a:spAutoFit/>
          </a:bodyPr>
          <a:lstStyle/>
          <a:p>
            <a:r>
              <a:rPr lang="en-US" altLang="en-US" sz="2000" dirty="0">
                <a:solidFill>
                  <a:srgbClr val="0000FF"/>
                </a:solidFill>
                <a:latin typeface="Times New Roman" pitchFamily="18" charset="0"/>
              </a:rPr>
              <a:t>Figure 2.8</a:t>
            </a:r>
            <a:r>
              <a:rPr lang="en-US" altLang="en-US" sz="2000" dirty="0">
                <a:solidFill>
                  <a:schemeClr val="accent2"/>
                </a:solidFill>
                <a:latin typeface="Times New Roman" pitchFamily="18" charset="0"/>
              </a:rPr>
              <a:t>    </a:t>
            </a:r>
            <a:r>
              <a:rPr lang="en-US" altLang="en-US" sz="2000" i="1" dirty="0">
                <a:latin typeface="Times New Roman" pitchFamily="18" charset="0"/>
              </a:rPr>
              <a:t>TCP/IP and OSI model</a:t>
            </a:r>
          </a:p>
        </p:txBody>
      </p:sp>
      <p:sp>
        <p:nvSpPr>
          <p:cNvPr id="58164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id-ID" sz="2400" b="0"/>
          </a:p>
        </p:txBody>
      </p:sp>
      <p:pic>
        <p:nvPicPr>
          <p:cNvPr id="581644" name="Picture 12"/>
          <p:cNvPicPr>
            <a:picLocks noChangeAspect="1" noChangeArrowheads="1"/>
          </p:cNvPicPr>
          <p:nvPr/>
        </p:nvPicPr>
        <p:blipFill>
          <a:blip r:embed="rId3"/>
          <a:srcRect/>
          <a:stretch>
            <a:fillRect/>
          </a:stretch>
        </p:blipFill>
        <p:spPr bwMode="auto">
          <a:xfrm>
            <a:off x="685800" y="1571612"/>
            <a:ext cx="1858963" cy="4953000"/>
          </a:xfrm>
          <a:prstGeom prst="rect">
            <a:avLst/>
          </a:prstGeom>
          <a:noFill/>
          <a:ln w="9525">
            <a:noFill/>
            <a:miter lim="800000"/>
            <a:headEnd/>
            <a:tailEnd/>
          </a:ln>
          <a:effectLst/>
        </p:spPr>
      </p:pic>
      <p:pic>
        <p:nvPicPr>
          <p:cNvPr id="581645" name="Picture 13"/>
          <p:cNvPicPr>
            <a:picLocks noChangeAspect="1" noChangeArrowheads="1"/>
          </p:cNvPicPr>
          <p:nvPr/>
        </p:nvPicPr>
        <p:blipFill>
          <a:blip r:embed="rId4"/>
          <a:srcRect/>
          <a:stretch>
            <a:fillRect/>
          </a:stretch>
        </p:blipFill>
        <p:spPr bwMode="auto">
          <a:xfrm>
            <a:off x="3500438" y="1511321"/>
            <a:ext cx="5491162" cy="4918075"/>
          </a:xfrm>
          <a:prstGeom prst="rect">
            <a:avLst/>
          </a:prstGeom>
          <a:noFill/>
          <a:ln w="9525">
            <a:noFill/>
            <a:miter lim="800000"/>
            <a:headEnd/>
            <a:tailEnd/>
          </a:ln>
          <a:effectLst/>
        </p:spPr>
      </p:pic>
      <p:sp>
        <p:nvSpPr>
          <p:cNvPr id="14" name="Rectangle 13"/>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8" name="Text Box 1026"/>
          <p:cNvSpPr txBox="1">
            <a:spLocks noChangeArrowheads="1"/>
          </p:cNvSpPr>
          <p:nvPr/>
        </p:nvSpPr>
        <p:spPr bwMode="auto">
          <a:xfrm>
            <a:off x="1500166" y="-71462"/>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&amp; TCP/IP LAYER </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46139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1644"/>
                                        </p:tgtEl>
                                        <p:attrNameLst>
                                          <p:attrName>style.visibility</p:attrName>
                                        </p:attrNameLst>
                                      </p:cBhvr>
                                      <p:to>
                                        <p:strVal val="visible"/>
                                      </p:to>
                                    </p:set>
                                    <p:animEffect transition="in" filter="wipe(up)">
                                      <p:cBhvr>
                                        <p:cTn id="7" dur="5000"/>
                                        <p:tgtEl>
                                          <p:spTgt spid="5816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81645"/>
                                        </p:tgtEl>
                                        <p:attrNameLst>
                                          <p:attrName>style.visibility</p:attrName>
                                        </p:attrNameLst>
                                      </p:cBhvr>
                                      <p:to>
                                        <p:strVal val="visible"/>
                                      </p:to>
                                    </p:set>
                                    <p:animEffect transition="in" filter="wipe(up)">
                                      <p:cBhvr>
                                        <p:cTn id="12" dur="5000"/>
                                        <p:tgtEl>
                                          <p:spTgt spid="58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2" name="Rectangle 2"/>
          <p:cNvSpPr txBox="1">
            <a:spLocks noChangeArrowheads="1"/>
          </p:cNvSpPr>
          <p:nvPr/>
        </p:nvSpPr>
        <p:spPr bwMode="auto">
          <a:xfrm>
            <a:off x="428596" y="1643050"/>
            <a:ext cx="8229600" cy="3416320"/>
          </a:xfrm>
          <a:prstGeom prst="rect">
            <a:avLst/>
          </a:prstGeom>
          <a:noFill/>
          <a:ln>
            <a:miter lim="800000"/>
            <a:headEnd/>
            <a:tailEnd/>
          </a:ln>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smtClean="0">
                <a:solidFill>
                  <a:srgbClr val="002060"/>
                </a:solidFill>
                <a:latin typeface="Arial" charset="0"/>
                <a:cs typeface="Arial" charset="0"/>
              </a:rPr>
              <a:t>Main Reference Session 02:</a:t>
            </a:r>
            <a:br>
              <a:rPr lang="fr-FR" sz="3600" smtClean="0">
                <a:solidFill>
                  <a:srgbClr val="002060"/>
                </a:solidFill>
                <a:latin typeface="Arial" charset="0"/>
                <a:cs typeface="Arial" charset="0"/>
              </a:rPr>
            </a:br>
            <a:r>
              <a:rPr lang="fr-FR" sz="3600" smtClean="0">
                <a:solidFill>
                  <a:srgbClr val="002060"/>
                </a:solidFill>
                <a:latin typeface="Arial" charset="0"/>
                <a:cs typeface="Arial" charset="0"/>
              </a:rPr>
              <a:t/>
            </a:r>
            <a:br>
              <a:rPr lang="fr-FR" sz="3600" smtClean="0">
                <a:solidFill>
                  <a:srgbClr val="002060"/>
                </a:solidFill>
                <a:latin typeface="Arial" charset="0"/>
                <a:cs typeface="Arial" charset="0"/>
              </a:rPr>
            </a:br>
            <a:r>
              <a:rPr lang="fr-FR" sz="3600" smtClean="0">
                <a:solidFill>
                  <a:srgbClr val="002060"/>
                </a:solidFill>
                <a:latin typeface="Arial" charset="0"/>
                <a:cs typeface="Arial" charset="0"/>
              </a:rPr>
              <a:t> Forouzan, B.A., (2010). </a:t>
            </a:r>
            <a:br>
              <a:rPr lang="fr-FR" sz="3600" smtClean="0">
                <a:solidFill>
                  <a:srgbClr val="002060"/>
                </a:solidFill>
                <a:latin typeface="Arial" charset="0"/>
                <a:cs typeface="Arial" charset="0"/>
              </a:rPr>
            </a:br>
            <a:r>
              <a:rPr lang="fr-FR" sz="3600" i="1" smtClean="0">
                <a:solidFill>
                  <a:srgbClr val="002060"/>
                </a:solidFill>
                <a:latin typeface="Arial" charset="0"/>
                <a:cs typeface="Arial" charset="0"/>
              </a:rPr>
              <a:t>TCP/IP Protocol Suite</a:t>
            </a:r>
            <a:r>
              <a:rPr lang="fr-FR" sz="3600" smtClean="0">
                <a:solidFill>
                  <a:srgbClr val="002060"/>
                </a:solidFill>
                <a:latin typeface="Arial" charset="0"/>
                <a:cs typeface="Arial" charset="0"/>
              </a:rPr>
              <a:t>, 4th Edition, </a:t>
            </a:r>
            <a:br>
              <a:rPr lang="fr-FR" sz="3600" smtClean="0">
                <a:solidFill>
                  <a:srgbClr val="002060"/>
                </a:solidFill>
                <a:latin typeface="Arial" charset="0"/>
                <a:cs typeface="Arial" charset="0"/>
              </a:rPr>
            </a:br>
            <a:r>
              <a:rPr lang="fr-FR" sz="3600" smtClean="0">
                <a:solidFill>
                  <a:srgbClr val="002060"/>
                </a:solidFill>
                <a:latin typeface="Arial" charset="0"/>
                <a:cs typeface="Arial" charset="0"/>
              </a:rPr>
              <a:t>Mc.Graw-Hill</a:t>
            </a:r>
            <a:br>
              <a:rPr lang="fr-FR" sz="3600" smtClean="0">
                <a:solidFill>
                  <a:srgbClr val="002060"/>
                </a:solidFill>
                <a:latin typeface="Arial" charset="0"/>
                <a:cs typeface="Arial" charset="0"/>
              </a:rPr>
            </a:br>
            <a:r>
              <a:rPr lang="fr-FR" sz="3600" smtClean="0">
                <a:solidFill>
                  <a:srgbClr val="002060"/>
                </a:solidFill>
                <a:latin typeface="Arial" charset="0"/>
                <a:cs typeface="Arial" charset="0"/>
              </a:rPr>
              <a:t>Chapter 2.1; 2.2; 2.3</a:t>
            </a:r>
            <a:endParaRPr lang="en-US" sz="3600" dirty="0" smtClean="0">
              <a:solidFill>
                <a:srgbClr val="002060"/>
              </a:solidFill>
              <a:latin typeface="Arial" charset="0"/>
              <a:cs typeface="Arial" charset="0"/>
            </a:endParaRPr>
          </a:p>
        </p:txBody>
      </p:sp>
    </p:spTree>
    <p:extLst>
      <p:ext uri="{BB962C8B-B14F-4D97-AF65-F5344CB8AC3E}">
        <p14:creationId xmlns:p14="http://schemas.microsoft.com/office/powerpoint/2010/main" val="32546263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prstGeom prst="rect">
            <a:avLst/>
          </a:prstGeom>
          <a:noFill/>
          <a:ln>
            <a:miter lim="800000"/>
            <a:headEnd/>
            <a:tailEnd/>
          </a:ln>
        </p:spPr>
        <p:txBody>
          <a:bodyPr>
            <a:normAutofit/>
          </a:bodyPr>
          <a:lstStyle/>
          <a:p>
            <a:pPr eaLnBrk="1" hangingPunct="1"/>
            <a:r>
              <a:rPr lang="en-US" b="1" dirty="0" smtClean="0">
                <a:solidFill>
                  <a:srgbClr val="000000"/>
                </a:solidFill>
                <a:latin typeface="Arial" charset="0"/>
                <a:cs typeface="Arial" charset="0"/>
              </a:rPr>
              <a:t>Outline</a:t>
            </a:r>
          </a:p>
        </p:txBody>
      </p:sp>
      <p:sp>
        <p:nvSpPr>
          <p:cNvPr id="4099" name="Rectangle 3"/>
          <p:cNvSpPr>
            <a:spLocks noGrp="1" noChangeArrowheads="1"/>
          </p:cNvSpPr>
          <p:nvPr>
            <p:ph idx="1"/>
          </p:nvPr>
        </p:nvSpPr>
        <p:spPr bwMode="auto">
          <a:prstGeom prst="rect">
            <a:avLst/>
          </a:prstGeom>
          <a:noFill/>
          <a:ln>
            <a:miter lim="800000"/>
            <a:headEnd/>
            <a:tailEnd/>
          </a:ln>
        </p:spPr>
        <p:txBody>
          <a:bodyPr/>
          <a:lstStyle/>
          <a:p>
            <a:pPr eaLnBrk="1" hangingPunct="1">
              <a:lnSpc>
                <a:spcPct val="90000"/>
              </a:lnSpc>
              <a:spcBef>
                <a:spcPct val="0"/>
              </a:spcBef>
            </a:pPr>
            <a:r>
              <a:rPr lang="nl-NL" sz="3600" dirty="0" smtClean="0">
                <a:solidFill>
                  <a:srgbClr val="002060"/>
                </a:solidFill>
                <a:latin typeface="Arial" charset="0"/>
                <a:cs typeface="Arial" charset="0"/>
              </a:rPr>
              <a:t>Layering model</a:t>
            </a:r>
          </a:p>
          <a:p>
            <a:pPr eaLnBrk="1" hangingPunct="1">
              <a:lnSpc>
                <a:spcPct val="90000"/>
              </a:lnSpc>
              <a:spcBef>
                <a:spcPct val="0"/>
              </a:spcBef>
            </a:pPr>
            <a:r>
              <a:rPr lang="nl-NL" sz="3600" dirty="0" smtClean="0">
                <a:solidFill>
                  <a:srgbClr val="002060"/>
                </a:solidFill>
                <a:latin typeface="Arial" charset="0"/>
                <a:cs typeface="Arial" charset="0"/>
              </a:rPr>
              <a:t>Model OSI 7 layer</a:t>
            </a:r>
          </a:p>
          <a:p>
            <a:pPr eaLnBrk="1" hangingPunct="1">
              <a:lnSpc>
                <a:spcPct val="90000"/>
              </a:lnSpc>
              <a:spcBef>
                <a:spcPct val="0"/>
              </a:spcBef>
            </a:pPr>
            <a:r>
              <a:rPr lang="nl-NL" sz="3600" dirty="0" smtClean="0">
                <a:solidFill>
                  <a:srgbClr val="002060"/>
                </a:solidFill>
                <a:latin typeface="Arial" charset="0"/>
                <a:cs typeface="Arial" charset="0"/>
              </a:rPr>
              <a:t>Model TCP/IP</a:t>
            </a:r>
          </a:p>
        </p:txBody>
      </p:sp>
    </p:spTree>
    <p:extLst>
      <p:ext uri="{BB962C8B-B14F-4D97-AF65-F5344CB8AC3E}">
        <p14:creationId xmlns:p14="http://schemas.microsoft.com/office/powerpoint/2010/main" val="28436678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07" name="Text Box 3"/>
          <p:cNvSpPr txBox="1">
            <a:spLocks noChangeArrowheads="1"/>
          </p:cNvSpPr>
          <p:nvPr/>
        </p:nvSpPr>
        <p:spPr bwMode="auto">
          <a:xfrm>
            <a:off x="1143000" y="1066800"/>
            <a:ext cx="5616575" cy="650875"/>
          </a:xfrm>
          <a:prstGeom prst="rect">
            <a:avLst/>
          </a:prstGeom>
          <a:solidFill>
            <a:schemeClr val="folHlink"/>
          </a:solidFill>
          <a:ln w="9525">
            <a:solidFill>
              <a:schemeClr val="folHlink"/>
            </a:solidFill>
            <a:miter lim="800000"/>
            <a:headEnd/>
            <a:tailEnd/>
          </a:ln>
          <a:effectLst/>
        </p:spPr>
        <p:txBody>
          <a:bodyPr wrap="none">
            <a:spAutoFit/>
          </a:bodyPr>
          <a:lstStyle/>
          <a:p>
            <a:r>
              <a:rPr lang="en-US" sz="3600" dirty="0">
                <a:solidFill>
                  <a:schemeClr val="bg1"/>
                </a:solidFill>
                <a:latin typeface="Times" pitchFamily="18" charset="0"/>
              </a:rPr>
              <a:t>2-1  PROTOCOL LAYERS</a:t>
            </a:r>
          </a:p>
        </p:txBody>
      </p:sp>
      <p:sp>
        <p:nvSpPr>
          <p:cNvPr id="61030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id-ID">
              <a:latin typeface="Times New Roman" pitchFamily="18" charset="0"/>
            </a:endParaRPr>
          </a:p>
        </p:txBody>
      </p:sp>
      <p:sp>
        <p:nvSpPr>
          <p:cNvPr id="610309" name="Rectangle 5"/>
          <p:cNvSpPr>
            <a:spLocks noChangeArrowheads="1"/>
          </p:cNvSpPr>
          <p:nvPr/>
        </p:nvSpPr>
        <p:spPr bwMode="auto">
          <a:xfrm>
            <a:off x="304800" y="1711346"/>
            <a:ext cx="8534400" cy="4789488"/>
          </a:xfrm>
          <a:prstGeom prst="rect">
            <a:avLst/>
          </a:prstGeom>
          <a:noFill/>
          <a:ln w="9525">
            <a:noFill/>
            <a:miter lim="800000"/>
            <a:headEnd/>
            <a:tailEnd/>
          </a:ln>
          <a:effectLst/>
        </p:spPr>
        <p:txBody>
          <a:bodyPr>
            <a:spAutoFit/>
          </a:bodyPr>
          <a:lstStyle/>
          <a:p>
            <a:pPr algn="just"/>
            <a:r>
              <a:rPr lang="en-US" sz="2800" dirty="0">
                <a:latin typeface="Arial Unicode MS" pitchFamily="34" charset="-128"/>
              </a:rPr>
              <a:t>In Chapter 1, we discussed that a protocol is required when two entities need to communicate. When communication is not simple, we may divide the complex task of communication into several layers. In this case, we may need several protocols, one for each layer. </a:t>
            </a:r>
          </a:p>
          <a:p>
            <a:pPr algn="just"/>
            <a:r>
              <a:rPr lang="en-US" sz="2800" dirty="0">
                <a:latin typeface="Arial Unicode MS" pitchFamily="34" charset="-128"/>
              </a:rPr>
              <a:t>    Let us use a scenario in communication in which the  role of protocol layering may be better understood. We use two examples. In the first example, communication is so simple that it can occur in only one layer. </a:t>
            </a:r>
          </a:p>
        </p:txBody>
      </p:sp>
      <p:sp>
        <p:nvSpPr>
          <p:cNvPr id="8" name="Rectangle 7"/>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9"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LAYERING MODEL</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18140627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804" name="Text Box 20"/>
          <p:cNvSpPr txBox="1">
            <a:spLocks noChangeArrowheads="1"/>
          </p:cNvSpPr>
          <p:nvPr/>
        </p:nvSpPr>
        <p:spPr bwMode="auto">
          <a:xfrm>
            <a:off x="0" y="2285992"/>
            <a:ext cx="8839200" cy="2647950"/>
          </a:xfrm>
          <a:prstGeom prst="rect">
            <a:avLst/>
          </a:prstGeom>
          <a:noFill/>
          <a:ln w="9525">
            <a:noFill/>
            <a:miter lim="800000"/>
            <a:headEnd/>
            <a:tailEnd/>
          </a:ln>
          <a:effectLst/>
        </p:spPr>
        <p:txBody>
          <a:bodyPr>
            <a:spAutoFit/>
          </a:bodyPr>
          <a:lstStyle/>
          <a:p>
            <a:pPr algn="just"/>
            <a:r>
              <a:rPr lang="en-US" sz="2400" dirty="0">
                <a:latin typeface="Arial Unicode MS" pitchFamily="34" charset="-128"/>
              </a:rPr>
              <a:t>Assume Maria and Ann are neighbors with a lot of common ideas. However, Maria speaks only Spanish, and Ann speaks only English. Since both have learned the sign language in their childhood, they enjoy meeting in a cafe a couple of days per week and exchange their ideas using signs. Occasionally, they also use a bilingual dictionary. Communication is face to face and Happens in one layer as shown in Figure 2.1.</a:t>
            </a:r>
          </a:p>
        </p:txBody>
      </p:sp>
      <p:grpSp>
        <p:nvGrpSpPr>
          <p:cNvPr id="2" name="Group 23"/>
          <p:cNvGrpSpPr>
            <a:grpSpLocks/>
          </p:cNvGrpSpPr>
          <p:nvPr/>
        </p:nvGrpSpPr>
        <p:grpSpPr bwMode="auto">
          <a:xfrm>
            <a:off x="990600" y="1295400"/>
            <a:ext cx="2214546" cy="609600"/>
            <a:chOff x="0" y="2448"/>
            <a:chExt cx="5760" cy="384"/>
          </a:xfrm>
        </p:grpSpPr>
        <p:sp>
          <p:nvSpPr>
            <p:cNvPr id="63080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p:spPr>
          <p:txBody>
            <a:bodyPr wrap="none" anchor="ctr"/>
            <a:lstStyle/>
            <a:p>
              <a:endParaRPr lang="id-ID"/>
            </a:p>
          </p:txBody>
        </p:sp>
        <p:sp>
          <p:nvSpPr>
            <p:cNvPr id="630799" name="Text Box 15"/>
            <p:cNvSpPr txBox="1">
              <a:spLocks noChangeArrowheads="1"/>
            </p:cNvSpPr>
            <p:nvPr/>
          </p:nvSpPr>
          <p:spPr bwMode="auto">
            <a:xfrm>
              <a:off x="0" y="2448"/>
              <a:ext cx="1473" cy="371"/>
            </a:xfrm>
            <a:prstGeom prst="rect">
              <a:avLst/>
            </a:prstGeom>
            <a:solidFill>
              <a:srgbClr val="2CB843"/>
            </a:solidFill>
            <a:ln w="9525">
              <a:solidFill>
                <a:srgbClr val="00CC00"/>
              </a:solidFill>
              <a:miter lim="800000"/>
              <a:headEnd/>
              <a:tailEnd/>
            </a:ln>
            <a:effectLst/>
          </p:spPr>
          <p:txBody>
            <a:bodyPr wrap="none">
              <a:spAutoFit/>
            </a:bodyPr>
            <a:lstStyle/>
            <a:p>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2.1</a:t>
              </a:r>
              <a:endParaRPr lang="en-US" sz="3200" i="1">
                <a:solidFill>
                  <a:schemeClr val="bg1"/>
                </a:solidFill>
                <a:latin typeface="Times New Roman" pitchFamily="18" charset="0"/>
              </a:endParaRPr>
            </a:p>
          </p:txBody>
        </p:sp>
      </p:grpSp>
      <p:sp>
        <p:nvSpPr>
          <p:cNvPr id="9" name="Rectangle 8"/>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10"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LAYERING MODEL</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4040132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500034" y="1071546"/>
            <a:ext cx="5715000" cy="461665"/>
          </a:xfrm>
          <a:prstGeom prst="rect">
            <a:avLst/>
          </a:prstGeom>
          <a:noFill/>
          <a:ln w="9525">
            <a:noFill/>
            <a:miter lim="800000"/>
            <a:headEnd/>
            <a:tailEnd/>
          </a:ln>
          <a:effectLst/>
        </p:spPr>
        <p:txBody>
          <a:bodyPr>
            <a:spAutoFit/>
          </a:bodyPr>
          <a:lstStyle/>
          <a:p>
            <a:r>
              <a:rPr lang="en-US" altLang="en-US" sz="2400" dirty="0">
                <a:solidFill>
                  <a:srgbClr val="0000FF"/>
                </a:solidFill>
                <a:latin typeface="Times New Roman" pitchFamily="18" charset="0"/>
              </a:rPr>
              <a:t>Figure 2.1</a:t>
            </a:r>
            <a:r>
              <a:rPr lang="en-US" altLang="en-US" sz="2400" dirty="0">
                <a:solidFill>
                  <a:schemeClr val="accent2"/>
                </a:solidFill>
                <a:latin typeface="Times New Roman" pitchFamily="18" charset="0"/>
              </a:rPr>
              <a:t>    </a:t>
            </a:r>
            <a:r>
              <a:rPr lang="en-US" altLang="en-US" sz="2400" i="1" dirty="0">
                <a:latin typeface="Times New Roman" pitchFamily="18" charset="0"/>
              </a:rPr>
              <a:t>Example 2.1</a:t>
            </a:r>
          </a:p>
        </p:txBody>
      </p:sp>
      <p:pic>
        <p:nvPicPr>
          <p:cNvPr id="575499" name="Picture 11"/>
          <p:cNvPicPr>
            <a:picLocks noChangeAspect="1" noChangeArrowheads="1"/>
          </p:cNvPicPr>
          <p:nvPr/>
        </p:nvPicPr>
        <p:blipFill>
          <a:blip r:embed="rId3"/>
          <a:srcRect/>
          <a:stretch>
            <a:fillRect/>
          </a:stretch>
        </p:blipFill>
        <p:spPr bwMode="auto">
          <a:xfrm>
            <a:off x="609600" y="2667000"/>
            <a:ext cx="7669213" cy="766763"/>
          </a:xfrm>
          <a:prstGeom prst="rect">
            <a:avLst/>
          </a:prstGeom>
          <a:noFill/>
          <a:ln w="9525">
            <a:noFill/>
            <a:miter lim="800000"/>
            <a:headEnd/>
            <a:tailEnd/>
          </a:ln>
          <a:effectLst/>
        </p:spPr>
      </p:pic>
      <p:sp>
        <p:nvSpPr>
          <p:cNvPr id="13" name="Rectangle 12"/>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6"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LAYERING MODEL</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32616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Text Box 2"/>
          <p:cNvSpPr txBox="1">
            <a:spLocks noChangeArrowheads="1"/>
          </p:cNvSpPr>
          <p:nvPr/>
        </p:nvSpPr>
        <p:spPr bwMode="auto">
          <a:xfrm>
            <a:off x="161956" y="1971691"/>
            <a:ext cx="8839200" cy="3743325"/>
          </a:xfrm>
          <a:prstGeom prst="rect">
            <a:avLst/>
          </a:prstGeom>
          <a:noFill/>
          <a:ln w="9525">
            <a:noFill/>
            <a:miter lim="800000"/>
            <a:headEnd/>
            <a:tailEnd/>
          </a:ln>
          <a:effectLst/>
        </p:spPr>
        <p:txBody>
          <a:bodyPr>
            <a:spAutoFit/>
          </a:bodyPr>
          <a:lstStyle/>
          <a:p>
            <a:pPr algn="just"/>
            <a:r>
              <a:rPr lang="en-US" sz="2400" dirty="0">
                <a:latin typeface="Arial Unicode MS" pitchFamily="34" charset="-128"/>
              </a:rPr>
              <a:t>Now assume that Ann has to move to another town because of her job. Before she moves, the two meet for the last time in the same cafe. Although both are sad, Maria surprises Ann when she opens a packet that contains two small machines. The first machine can scan and transform a letter in English to a secret code or vice versa. The other machine can scan and translate a letter in Spanish to the same secret code or vice versa. Ann takes the first machine; Maria keeps the second one. The two friends can still communicate using the secret code, as shown in Figure 2.2.</a:t>
            </a:r>
          </a:p>
        </p:txBody>
      </p:sp>
      <p:grpSp>
        <p:nvGrpSpPr>
          <p:cNvPr id="2" name="Group 3"/>
          <p:cNvGrpSpPr>
            <a:grpSpLocks/>
          </p:cNvGrpSpPr>
          <p:nvPr/>
        </p:nvGrpSpPr>
        <p:grpSpPr bwMode="auto">
          <a:xfrm>
            <a:off x="1371600" y="1066800"/>
            <a:ext cx="2285984" cy="609600"/>
            <a:chOff x="0" y="2448"/>
            <a:chExt cx="5760" cy="384"/>
          </a:xfrm>
        </p:grpSpPr>
        <p:sp>
          <p:nvSpPr>
            <p:cNvPr id="69018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p:spPr>
          <p:txBody>
            <a:bodyPr wrap="none" anchor="ctr"/>
            <a:lstStyle/>
            <a:p>
              <a:endParaRPr lang="id-ID"/>
            </a:p>
          </p:txBody>
        </p:sp>
        <p:sp>
          <p:nvSpPr>
            <p:cNvPr id="690181" name="Text Box 5"/>
            <p:cNvSpPr txBox="1">
              <a:spLocks noChangeArrowheads="1"/>
            </p:cNvSpPr>
            <p:nvPr/>
          </p:nvSpPr>
          <p:spPr bwMode="auto">
            <a:xfrm>
              <a:off x="0" y="2448"/>
              <a:ext cx="1467" cy="365"/>
            </a:xfrm>
            <a:prstGeom prst="rect">
              <a:avLst/>
            </a:prstGeom>
            <a:solidFill>
              <a:srgbClr val="2CB843"/>
            </a:solidFill>
            <a:ln w="9525">
              <a:noFill/>
              <a:miter lim="800000"/>
              <a:headEnd/>
              <a:tailEnd/>
            </a:ln>
            <a:effectLst/>
          </p:spPr>
          <p:txBody>
            <a:bodyPr wrap="none">
              <a:spAutoFit/>
            </a:bodyPr>
            <a:lstStyle/>
            <a:p>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2.2</a:t>
              </a:r>
              <a:endParaRPr lang="en-US" sz="3200" i="1">
                <a:solidFill>
                  <a:schemeClr val="bg1"/>
                </a:solidFill>
                <a:latin typeface="Times New Roman" pitchFamily="18" charset="0"/>
              </a:endParaRPr>
            </a:p>
          </p:txBody>
        </p:sp>
      </p:grpSp>
      <p:sp>
        <p:nvSpPr>
          <p:cNvPr id="9" name="Rectangle 8"/>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8"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LAYERING MODEL</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606722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714348" y="1142984"/>
            <a:ext cx="5715000" cy="461665"/>
          </a:xfrm>
          <a:prstGeom prst="rect">
            <a:avLst/>
          </a:prstGeom>
          <a:noFill/>
          <a:ln w="9525">
            <a:noFill/>
            <a:miter lim="800000"/>
            <a:headEnd/>
            <a:tailEnd/>
          </a:ln>
          <a:effectLst/>
        </p:spPr>
        <p:txBody>
          <a:bodyPr>
            <a:spAutoFit/>
          </a:bodyPr>
          <a:lstStyle/>
          <a:p>
            <a:r>
              <a:rPr lang="en-US" altLang="en-US" sz="2400" b="1" dirty="0">
                <a:solidFill>
                  <a:srgbClr val="0000FF"/>
                </a:solidFill>
                <a:latin typeface="Times New Roman" pitchFamily="18" charset="0"/>
              </a:rPr>
              <a:t>Figure 2.2</a:t>
            </a:r>
            <a:r>
              <a:rPr lang="en-US" altLang="en-US" sz="2400" b="1" dirty="0">
                <a:solidFill>
                  <a:schemeClr val="accent2"/>
                </a:solidFill>
                <a:latin typeface="Times New Roman" pitchFamily="18" charset="0"/>
              </a:rPr>
              <a:t>    </a:t>
            </a:r>
            <a:r>
              <a:rPr lang="en-US" altLang="en-US" sz="2400" b="1" i="1" dirty="0">
                <a:latin typeface="Times New Roman" pitchFamily="18" charset="0"/>
              </a:rPr>
              <a:t>Example 2.2</a:t>
            </a:r>
          </a:p>
        </p:txBody>
      </p:sp>
      <p:pic>
        <p:nvPicPr>
          <p:cNvPr id="577546" name="Picture 10"/>
          <p:cNvPicPr>
            <a:picLocks noChangeAspect="1" noChangeArrowheads="1"/>
          </p:cNvPicPr>
          <p:nvPr/>
        </p:nvPicPr>
        <p:blipFill>
          <a:blip r:embed="rId3"/>
          <a:srcRect/>
          <a:stretch>
            <a:fillRect/>
          </a:stretch>
        </p:blipFill>
        <p:spPr bwMode="auto">
          <a:xfrm>
            <a:off x="390525" y="2743200"/>
            <a:ext cx="8372475" cy="3281363"/>
          </a:xfrm>
          <a:prstGeom prst="rect">
            <a:avLst/>
          </a:prstGeom>
          <a:noFill/>
          <a:ln w="9525">
            <a:noFill/>
            <a:miter lim="800000"/>
            <a:headEnd/>
            <a:tailEnd/>
          </a:ln>
          <a:effectLst/>
        </p:spPr>
      </p:pic>
      <p:sp>
        <p:nvSpPr>
          <p:cNvPr id="14" name="Rectangle 13"/>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6"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LAYERING MODEL</a:t>
            </a:r>
            <a:endParaRPr lang="en-US" altLang="en-US" sz="3200" b="1" dirty="0">
              <a:solidFill>
                <a:srgbClr val="000000"/>
              </a:solidFill>
              <a:cs typeface="Arial"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64744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451" name="Text Box 3"/>
          <p:cNvSpPr txBox="1">
            <a:spLocks noChangeArrowheads="1"/>
          </p:cNvSpPr>
          <p:nvPr/>
        </p:nvSpPr>
        <p:spPr bwMode="auto">
          <a:xfrm>
            <a:off x="838200" y="1447800"/>
            <a:ext cx="5029200" cy="646331"/>
          </a:xfrm>
          <a:prstGeom prst="rect">
            <a:avLst/>
          </a:prstGeom>
          <a:solidFill>
            <a:schemeClr val="folHlink"/>
          </a:solidFill>
          <a:ln w="9525">
            <a:solidFill>
              <a:schemeClr val="folHlink"/>
            </a:solidFill>
            <a:miter lim="800000"/>
            <a:headEnd/>
            <a:tailEnd/>
          </a:ln>
          <a:effectLst/>
        </p:spPr>
        <p:txBody>
          <a:bodyPr wrap="square">
            <a:spAutoFit/>
          </a:bodyPr>
          <a:lstStyle/>
          <a:p>
            <a:r>
              <a:rPr lang="en-US" sz="3600" dirty="0">
                <a:solidFill>
                  <a:schemeClr val="bg1"/>
                </a:solidFill>
                <a:latin typeface="Times" pitchFamily="18" charset="0"/>
              </a:rPr>
              <a:t>2-2  THE OSI MODEL</a:t>
            </a:r>
          </a:p>
        </p:txBody>
      </p:sp>
      <p:sp>
        <p:nvSpPr>
          <p:cNvPr id="6164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id-ID">
              <a:latin typeface="Times New Roman" pitchFamily="18" charset="0"/>
            </a:endParaRPr>
          </a:p>
        </p:txBody>
      </p:sp>
      <p:sp>
        <p:nvSpPr>
          <p:cNvPr id="616453" name="Rectangle 5"/>
          <p:cNvSpPr>
            <a:spLocks noChangeArrowheads="1"/>
          </p:cNvSpPr>
          <p:nvPr/>
        </p:nvSpPr>
        <p:spPr bwMode="auto">
          <a:xfrm>
            <a:off x="381000" y="2135203"/>
            <a:ext cx="8534400" cy="3508375"/>
          </a:xfrm>
          <a:prstGeom prst="rect">
            <a:avLst/>
          </a:prstGeom>
          <a:noFill/>
          <a:ln w="9525">
            <a:noFill/>
            <a:miter lim="800000"/>
            <a:headEnd/>
            <a:tailEnd/>
          </a:ln>
          <a:effectLst/>
        </p:spPr>
        <p:txBody>
          <a:bodyPr>
            <a:spAutoFit/>
          </a:bodyPr>
          <a:lstStyle/>
          <a:p>
            <a:pPr algn="just"/>
            <a:r>
              <a:rPr lang="en-US" sz="2800" dirty="0">
                <a:latin typeface="Arial Unicode MS" pitchFamily="34" charset="-128"/>
              </a:rPr>
              <a:t>Established in 1947, the </a:t>
            </a:r>
            <a:r>
              <a:rPr lang="en-US" sz="2800" i="1" dirty="0">
                <a:solidFill>
                  <a:schemeClr val="hlink"/>
                </a:solidFill>
                <a:latin typeface="Arial Unicode MS" pitchFamily="34" charset="-128"/>
              </a:rPr>
              <a:t>International Standards Organization (ISO)</a:t>
            </a:r>
            <a:r>
              <a:rPr lang="en-US" sz="2800" dirty="0">
                <a:latin typeface="Arial Unicode MS" pitchFamily="34" charset="-128"/>
              </a:rPr>
              <a:t> is a multinational body dedicated to worldwide agreement on international standards. Almost three-fourths of countries in the world are represented in the ISO. An ISO standard that covers all aspects of network communications is the </a:t>
            </a:r>
            <a:r>
              <a:rPr lang="en-US" sz="2800" b="0" i="1" dirty="0">
                <a:solidFill>
                  <a:schemeClr val="hlink"/>
                </a:solidFill>
                <a:latin typeface="Arial Unicode MS" pitchFamily="34" charset="-128"/>
              </a:rPr>
              <a:t>Open Systems Interconnection (OSI)</a:t>
            </a:r>
            <a:r>
              <a:rPr lang="en-US" sz="2800" dirty="0">
                <a:latin typeface="Arial Unicode MS" pitchFamily="34" charset="-128"/>
              </a:rPr>
              <a:t> model. It was first introduced in the late 1970s.</a:t>
            </a:r>
          </a:p>
        </p:txBody>
      </p:sp>
      <p:sp>
        <p:nvSpPr>
          <p:cNvPr id="8" name="Rectangle 7"/>
          <p:cNvSpPr/>
          <p:nvPr/>
        </p:nvSpPr>
        <p:spPr>
          <a:xfrm>
            <a:off x="0" y="6581001"/>
            <a:ext cx="7358114" cy="276999"/>
          </a:xfrm>
          <a:prstGeom prst="rect">
            <a:avLst/>
          </a:prstGeom>
        </p:spPr>
        <p:txBody>
          <a:bodyPr wrap="square">
            <a:spAutoFit/>
          </a:bodyPr>
          <a:lstStyle/>
          <a:p>
            <a:r>
              <a:rPr lang="fr-FR" dirty="0" err="1" smtClean="0">
                <a:solidFill>
                  <a:srgbClr val="002060"/>
                </a:solidFill>
                <a:cs typeface="Arial" charset="0"/>
              </a:rPr>
              <a:t>Forouzan</a:t>
            </a:r>
            <a:r>
              <a:rPr lang="fr-FR" dirty="0" smtClean="0">
                <a:solidFill>
                  <a:srgbClr val="002060"/>
                </a:solidFill>
                <a:cs typeface="Arial" charset="0"/>
              </a:rPr>
              <a:t>, B.A., (2010). T</a:t>
            </a:r>
            <a:r>
              <a:rPr lang="fr-FR" i="1" dirty="0" smtClean="0">
                <a:solidFill>
                  <a:srgbClr val="002060"/>
                </a:solidFill>
                <a:cs typeface="Arial" charset="0"/>
              </a:rPr>
              <a:t>CP/IP Protocol Suite</a:t>
            </a:r>
            <a:r>
              <a:rPr lang="fr-FR" dirty="0" smtClean="0">
                <a:solidFill>
                  <a:srgbClr val="002060"/>
                </a:solidFill>
                <a:cs typeface="Arial" charset="0"/>
              </a:rPr>
              <a:t>, 4th Edition, </a:t>
            </a:r>
            <a:r>
              <a:rPr lang="fr-FR" dirty="0" err="1" smtClean="0">
                <a:solidFill>
                  <a:srgbClr val="002060"/>
                </a:solidFill>
                <a:cs typeface="Arial" charset="0"/>
              </a:rPr>
              <a:t>Mc.Graw-Hill</a:t>
            </a:r>
            <a:endParaRPr lang="id-ID" dirty="0"/>
          </a:p>
        </p:txBody>
      </p:sp>
      <p:sp>
        <p:nvSpPr>
          <p:cNvPr id="9" name="Text Box 1026"/>
          <p:cNvSpPr txBox="1">
            <a:spLocks noChangeArrowheads="1"/>
          </p:cNvSpPr>
          <p:nvPr/>
        </p:nvSpPr>
        <p:spPr bwMode="auto">
          <a:xfrm>
            <a:off x="1638300" y="115888"/>
            <a:ext cx="6172200" cy="584200"/>
          </a:xfrm>
          <a:prstGeom prst="rect">
            <a:avLst/>
          </a:prstGeom>
          <a:noFill/>
          <a:ln w="9525">
            <a:noFill/>
            <a:miter lim="800000"/>
            <a:headEnd/>
            <a:tailEnd/>
          </a:ln>
        </p:spPr>
        <p:txBody>
          <a:bodyPr>
            <a:spAutoFit/>
          </a:bodyPr>
          <a:lstStyle/>
          <a:p>
            <a:pPr algn="ctr"/>
            <a:r>
              <a:rPr lang="en-US" altLang="en-US" sz="3200" b="1" dirty="0" smtClean="0">
                <a:solidFill>
                  <a:srgbClr val="000000"/>
                </a:solidFill>
                <a:cs typeface="Arial" charset="0"/>
              </a:rPr>
              <a:t>MODEL OSI 7 LAYER </a:t>
            </a:r>
            <a:endParaRPr lang="en-US" altLang="en-US" sz="3200" b="1" dirty="0">
              <a:solidFill>
                <a:srgbClr val="000000"/>
              </a:solidFill>
              <a:cs typeface="Arial" charset="0"/>
            </a:endParaRPr>
          </a:p>
        </p:txBody>
      </p:sp>
    </p:spTree>
    <p:extLst>
      <p:ext uri="{BB962C8B-B14F-4D97-AF65-F5344CB8AC3E}">
        <p14:creationId xmlns:p14="http://schemas.microsoft.com/office/powerpoint/2010/main" val="8223194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binu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binus-new.potx</Template>
  <TotalTime>40</TotalTime>
  <Words>902</Words>
  <Application>Microsoft Macintosh PowerPoint</Application>
  <PresentationFormat>On-screen Show (4:3)</PresentationFormat>
  <Paragraphs>74</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Template binus-new</vt:lpstr>
      <vt:lpstr>Session 02 Network Model</vt:lpstr>
      <vt:lpstr>References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dts</dc:creator>
  <cp:lastModifiedBy>Santoso Budijono</cp:lastModifiedBy>
  <cp:revision>13</cp:revision>
  <dcterms:created xsi:type="dcterms:W3CDTF">2015-07-03T09:46:07Z</dcterms:created>
  <dcterms:modified xsi:type="dcterms:W3CDTF">2015-12-13T22:13:54Z</dcterms:modified>
</cp:coreProperties>
</file>