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3" r:id="rId3"/>
    <p:sldId id="294"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4" r:id="rId22"/>
    <p:sldId id="315" r:id="rId23"/>
    <p:sldId id="316" r:id="rId24"/>
    <p:sldId id="317" r:id="rId25"/>
    <p:sldId id="31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p:scale>
          <a:sx n="32" d="100"/>
          <a:sy n="32" d="100"/>
        </p:scale>
        <p:origin x="-1616" y="-76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slide" Target="slides/slide18.xml"/><Relationship Id="rId3"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D418F-E30B-7045-94E0-1868FED57462}" type="datetimeFigureOut">
              <a:rPr lang="en-US" smtClean="0"/>
              <a:t>12/14/15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78941-7B1A-7540-BADC-81851E51C6BB}" type="slidenum">
              <a:rPr lang="en-US" smtClean="0"/>
              <a:t>‹#›</a:t>
            </a:fld>
            <a:endParaRPr lang="en-US"/>
          </a:p>
        </p:txBody>
      </p:sp>
    </p:spTree>
    <p:extLst>
      <p:ext uri="{BB962C8B-B14F-4D97-AF65-F5344CB8AC3E}">
        <p14:creationId xmlns:p14="http://schemas.microsoft.com/office/powerpoint/2010/main" val="2086512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D9B7A-C5D2-4501-A488-5C4B25F0212F}" type="slidenum">
              <a:rPr lang="en-US"/>
              <a:pPr/>
              <a:t>4</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F77A5-0355-4B52-B891-E0989F6E2DCC}" type="slidenum">
              <a:rPr lang="en-US"/>
              <a:pPr/>
              <a:t>13</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7E56B-2798-49C5-8AA1-7E781C7D6F28}" type="slidenum">
              <a:rPr lang="en-US"/>
              <a:pPr/>
              <a:t>14</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298575" y="801688"/>
            <a:ext cx="4260850" cy="3195637"/>
          </a:xfrm>
          <a:ln/>
        </p:spPr>
      </p:sp>
      <p:sp>
        <p:nvSpPr>
          <p:cNvPr id="19459"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298575" y="801688"/>
            <a:ext cx="4260850" cy="3195637"/>
          </a:xfrm>
          <a:ln/>
        </p:spPr>
      </p:sp>
      <p:sp>
        <p:nvSpPr>
          <p:cNvPr id="20483"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298575" y="801688"/>
            <a:ext cx="4260850" cy="3195637"/>
          </a:xfrm>
          <a:ln/>
        </p:spPr>
      </p:sp>
      <p:sp>
        <p:nvSpPr>
          <p:cNvPr id="22531"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298575" y="801688"/>
            <a:ext cx="4260850" cy="3195637"/>
          </a:xfrm>
          <a:ln/>
        </p:spPr>
      </p:sp>
      <p:sp>
        <p:nvSpPr>
          <p:cNvPr id="23555"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22110F6-E2F2-4911-92FD-8EB2EC323BD1}" type="slidenum">
              <a:rPr lang="en-US" smtClean="0"/>
              <a:pPr/>
              <a:t>19</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98575" y="801688"/>
            <a:ext cx="4260850" cy="3195637"/>
          </a:xfrm>
          <a:ln/>
        </p:spPr>
      </p:sp>
      <p:sp>
        <p:nvSpPr>
          <p:cNvPr id="28675"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67874B2-6BD1-4DE2-9AFD-8BC4F08780B2}" type="slidenum">
              <a:rPr lang="en-US" smtClean="0">
                <a:latin typeface="Arial" pitchFamily="34" charset="0"/>
              </a:rPr>
              <a:pPr/>
              <a:t>21</a:t>
            </a:fld>
            <a:endParaRPr lang="en-US" smtClean="0">
              <a:latin typeface="Arial" pitchFamily="34" charset="0"/>
            </a:endParaRPr>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id-ID"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755D5D8-102B-4820-806D-36C2558EAC6F}" type="slidenum">
              <a:rPr lang="en-US" smtClean="0">
                <a:latin typeface="Arial" pitchFamily="34" charset="0"/>
              </a:rPr>
              <a:pPr/>
              <a:t>22</a:t>
            </a:fld>
            <a:endParaRPr lang="en-US" smtClean="0">
              <a:latin typeface="Arial" pitchFamily="34" charset="0"/>
            </a:endParaRPr>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id-ID"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2E87D-13F1-47BF-98D9-721874F43155}" type="slidenum">
              <a:rPr lang="en-US"/>
              <a:pPr/>
              <a:t>5</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id-I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39D11-34DD-4B9C-99B4-23C82FEE20BC}" type="slidenum">
              <a:rPr lang="en-US"/>
              <a:pPr/>
              <a:t>23</a:t>
            </a:fld>
            <a:endParaRPr lang="en-U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id-I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4D3707-6444-4D4D-AB1E-0CF75432FB7C}" type="slidenum">
              <a:rPr lang="en-US"/>
              <a:pPr/>
              <a:t>24</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05564-E402-422B-8C25-652F5D01EB07}" type="slidenum">
              <a:rPr lang="en-US"/>
              <a:pPr/>
              <a:t>25</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E4A36-E70E-4181-99C4-3499E35673E4}" type="slidenum">
              <a:rPr lang="en-US"/>
              <a:pPr/>
              <a:t>6</a:t>
            </a:fld>
            <a:endParaRPr 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FB8DA-6B0D-4EEA-A991-413996FC36F1}" type="slidenum">
              <a:rPr lang="en-US"/>
              <a:pPr/>
              <a:t>7</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2B59C-8853-4F47-8EDE-09071A160587}" type="slidenum">
              <a:rPr lang="en-US"/>
              <a:pPr/>
              <a:t>8</a:t>
            </a:fld>
            <a:endParaRPr lang="en-US"/>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69F1E-4B73-4499-A9AD-ED8A9BE641B5}" type="slidenum">
              <a:rPr lang="en-US"/>
              <a:pPr/>
              <a:t>9</a:t>
            </a:fld>
            <a:endParaRPr lang="en-US"/>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5E8B7-FA0E-456A-B5B6-AD95305170A2}" type="slidenum">
              <a:rPr lang="en-US"/>
              <a:pPr/>
              <a:t>10</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FAE4B-1EAD-4533-9594-CC55FF68DBB4}" type="slidenum">
              <a:rPr lang="en-US"/>
              <a:pPr/>
              <a:t>11</a:t>
            </a:fld>
            <a:endParaRPr 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941BB-9891-4799-9B3D-C3BE450AB01A}" type="slidenum">
              <a:rPr lang="en-US"/>
              <a:pPr/>
              <a:t>12</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pic>
        <p:nvPicPr>
          <p:cNvPr id="8" name="Picture 7" descr="binus-main1.jpg"/>
          <p:cNvPicPr>
            <a:picLocks noChangeAspect="1"/>
          </p:cNvPicPr>
          <p:nvPr userDrawn="1"/>
        </p:nvPicPr>
        <p:blipFill>
          <a:blip r:embed="rId2"/>
          <a:stretch>
            <a:fillRect/>
          </a:stretch>
        </p:blipFill>
        <p:spPr>
          <a:xfrm>
            <a:off x="0" y="193431"/>
            <a:ext cx="9144000" cy="647113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66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43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pic>
        <p:nvPicPr>
          <p:cNvPr id="10" name="Picture 9" descr="binus-main2.jpg"/>
          <p:cNvPicPr>
            <a:picLocks noChangeAspect="1"/>
          </p:cNvPicPr>
          <p:nvPr userDrawn="1"/>
        </p:nvPicPr>
        <p:blipFill>
          <a:blip r:embed="rId2"/>
          <a:stretch>
            <a:fillRect/>
          </a:stretch>
        </p:blipFill>
        <p:spPr>
          <a:xfrm>
            <a:off x="0" y="193431"/>
            <a:ext cx="9144000" cy="64711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AB576-40D0-4449-85EA-28209CC24D0F}" type="datetimeFigureOut">
              <a:rPr lang="en-US" smtClean="0"/>
              <a:pPr/>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7AB576-40D0-4449-85EA-28209CC24D0F}" type="datetimeFigureOut">
              <a:rPr lang="en-US" smtClean="0"/>
              <a:pPr/>
              <a:t>12/14/15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7AB576-40D0-4449-85EA-28209CC24D0F}" type="datetimeFigureOut">
              <a:rPr lang="en-US" smtClean="0"/>
              <a:pPr/>
              <a:t>12/14/15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AB576-40D0-4449-85EA-28209CC24D0F}" type="datetimeFigureOut">
              <a:rPr lang="en-US" smtClean="0"/>
              <a:pPr/>
              <a:t>12/14/15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AB576-40D0-4449-85EA-28209CC24D0F}" type="datetimeFigureOut">
              <a:rPr lang="en-US" smtClean="0"/>
              <a:pPr/>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8EF2C-6893-4F23-B89A-3752F6DC6D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AB576-40D0-4449-85EA-28209CC24D0F}" type="datetimeFigureOut">
              <a:rPr lang="en-US" smtClean="0"/>
              <a:pPr/>
              <a:t>12/14/15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8EF2C-6893-4F23-B89A-3752F6DC6D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ctrTitle"/>
          </p:nvPr>
        </p:nvSpPr>
        <p:spPr bwMode="auto">
          <a:xfrm>
            <a:off x="1375275" y="4267200"/>
            <a:ext cx="7772400" cy="1470025"/>
          </a:xfrm>
          <a:prstGeom prst="rect">
            <a:avLst/>
          </a:prstGeom>
          <a:noFill/>
          <a:ln w="9525">
            <a:noFill/>
            <a:miter lim="800000"/>
            <a:headEnd/>
            <a:tailEnd/>
          </a:ln>
        </p:spPr>
        <p:txBody>
          <a:bodyPr anchor="ctr"/>
          <a:lstStyle/>
          <a:p>
            <a:pPr algn="ctr">
              <a:defRPr/>
            </a:pPr>
            <a:r>
              <a:rPr lang="en-US" sz="3200" b="1" dirty="0">
                <a:solidFill>
                  <a:schemeClr val="bg1"/>
                </a:solidFill>
                <a:latin typeface="Arial" pitchFamily="34" charset="0"/>
                <a:ea typeface="+mj-ea"/>
                <a:cs typeface="Arial" pitchFamily="34" charset="0"/>
              </a:rPr>
              <a:t>Session </a:t>
            </a:r>
            <a:r>
              <a:rPr lang="en-US" sz="3200" b="1" dirty="0" smtClean="0">
                <a:solidFill>
                  <a:schemeClr val="bg1"/>
                </a:solidFill>
                <a:latin typeface="Arial" pitchFamily="34" charset="0"/>
                <a:ea typeface="+mj-ea"/>
                <a:cs typeface="Arial" pitchFamily="34" charset="0"/>
              </a:rPr>
              <a:t>03</a:t>
            </a:r>
            <a:endParaRPr lang="en-US" sz="3200" b="1" dirty="0">
              <a:solidFill>
                <a:schemeClr val="bg1"/>
              </a:solidFill>
              <a:latin typeface="Arial" pitchFamily="34" charset="0"/>
              <a:ea typeface="+mj-ea"/>
              <a:cs typeface="Arial" pitchFamily="34" charset="0"/>
            </a:endParaRPr>
          </a:p>
          <a:p>
            <a:pPr algn="ctr">
              <a:defRPr/>
            </a:pPr>
            <a:r>
              <a:rPr lang="en-US" sz="3200" b="1" dirty="0" smtClean="0">
                <a:solidFill>
                  <a:schemeClr val="bg1"/>
                </a:solidFill>
                <a:latin typeface="Arial" pitchFamily="34" charset="0"/>
                <a:cs typeface="Arial" pitchFamily="34" charset="0"/>
              </a:rPr>
              <a:t>Networking Media</a:t>
            </a:r>
            <a:endParaRPr lang="en-US" sz="3200" b="1" dirty="0">
              <a:solidFill>
                <a:schemeClr val="bg1"/>
              </a:solidFill>
              <a:latin typeface="Arial" pitchFamily="34" charset="0"/>
              <a:ea typeface="+mj-ea"/>
              <a:cs typeface="Arial" pitchFamily="34" charset="0"/>
            </a:endParaRPr>
          </a:p>
        </p:txBody>
      </p:sp>
      <p:sp>
        <p:nvSpPr>
          <p:cNvPr id="6" name="Rectangle 5"/>
          <p:cNvSpPr/>
          <p:nvPr/>
        </p:nvSpPr>
        <p:spPr>
          <a:xfrm>
            <a:off x="2133600" y="2362200"/>
            <a:ext cx="6248400" cy="830997"/>
          </a:xfrm>
          <a:prstGeom prst="rect">
            <a:avLst/>
          </a:prstGeom>
        </p:spPr>
        <p:txBody>
          <a:bodyPr wrap="square">
            <a:spAutoFit/>
          </a:bodyPr>
          <a:lstStyle/>
          <a:p>
            <a:r>
              <a:rPr lang="en-US" sz="2400" b="1" dirty="0" smtClean="0">
                <a:solidFill>
                  <a:schemeClr val="bg1"/>
                </a:solidFill>
                <a:latin typeface="Arial"/>
                <a:cs typeface="Arial"/>
              </a:rPr>
              <a:t>Subject  : </a:t>
            </a:r>
            <a:r>
              <a:rPr lang="en-US" sz="2400" b="1" dirty="0" smtClean="0">
                <a:solidFill>
                  <a:schemeClr val="bg1"/>
                </a:solidFill>
                <a:latin typeface="Arial"/>
                <a:cs typeface="Arial"/>
              </a:rPr>
              <a:t>Z1451 / </a:t>
            </a:r>
            <a:r>
              <a:rPr lang="en-US" sz="2400" b="1" dirty="0" err="1" smtClean="0">
                <a:solidFill>
                  <a:schemeClr val="bg1"/>
                </a:solidFill>
                <a:latin typeface="Arial"/>
                <a:cs typeface="Arial"/>
              </a:rPr>
              <a:t>Jaringan</a:t>
            </a:r>
            <a:r>
              <a:rPr lang="en-US" sz="2400" b="1" dirty="0" smtClean="0">
                <a:solidFill>
                  <a:schemeClr val="bg1"/>
                </a:solidFill>
                <a:latin typeface="Arial"/>
                <a:cs typeface="Arial"/>
              </a:rPr>
              <a:t> </a:t>
            </a:r>
            <a:r>
              <a:rPr lang="en-US" sz="2400" b="1" dirty="0" err="1" smtClean="0">
                <a:solidFill>
                  <a:schemeClr val="bg1"/>
                </a:solidFill>
                <a:latin typeface="Arial"/>
                <a:cs typeface="Arial"/>
              </a:rPr>
              <a:t>Komputer</a:t>
            </a:r>
            <a:r>
              <a:rPr lang="en-US" sz="2400" b="1" dirty="0" smtClean="0">
                <a:solidFill>
                  <a:schemeClr val="bg1"/>
                </a:solidFill>
                <a:latin typeface="Arial"/>
                <a:cs typeface="Arial"/>
              </a:rPr>
              <a:t> </a:t>
            </a:r>
            <a:r>
              <a:rPr lang="en-US" sz="2400" b="1" dirty="0" smtClean="0">
                <a:solidFill>
                  <a:schemeClr val="bg1"/>
                </a:solidFill>
                <a:latin typeface="Arial"/>
                <a:cs typeface="Arial"/>
              </a:rPr>
              <a:t>Year</a:t>
            </a:r>
            <a:r>
              <a:rPr lang="en-US" sz="2400" b="1" dirty="0">
                <a:solidFill>
                  <a:schemeClr val="bg1"/>
                </a:solidFill>
                <a:latin typeface="Arial"/>
                <a:cs typeface="Arial"/>
              </a:rPr>
              <a:t>	 </a:t>
            </a:r>
            <a:r>
              <a:rPr lang="en-US" sz="2400" b="1" dirty="0" smtClean="0">
                <a:solidFill>
                  <a:schemeClr val="bg1"/>
                </a:solidFill>
                <a:latin typeface="Arial"/>
                <a:cs typeface="Arial"/>
              </a:rPr>
              <a:t>   : </a:t>
            </a:r>
            <a:r>
              <a:rPr lang="en-US" sz="2400" b="1" dirty="0">
                <a:solidFill>
                  <a:schemeClr val="bg1"/>
                </a:solidFill>
                <a:latin typeface="Arial"/>
                <a:cs typeface="Arial"/>
              </a:rPr>
              <a:t>2015</a:t>
            </a:r>
            <a:endParaRPr lang="en-US" sz="2400" dirty="0">
              <a:solidFill>
                <a:schemeClr val="bg1"/>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p:cNvSpPr txBox="1">
            <a:spLocks noChangeArrowheads="1"/>
          </p:cNvSpPr>
          <p:nvPr/>
        </p:nvSpPr>
        <p:spPr bwMode="auto">
          <a:xfrm>
            <a:off x="882650" y="1142984"/>
            <a:ext cx="3384550"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7.8  </a:t>
            </a:r>
            <a:r>
              <a:rPr lang="en-US" sz="2000" i="1" dirty="0">
                <a:solidFill>
                  <a:schemeClr val="tx1"/>
                </a:solidFill>
                <a:latin typeface="Times New Roman" pitchFamily="18" charset="0"/>
              </a:rPr>
              <a:t>BNC connectors</a:t>
            </a:r>
          </a:p>
        </p:txBody>
      </p:sp>
      <p:pic>
        <p:nvPicPr>
          <p:cNvPr id="866310" name="Picture 6"/>
          <p:cNvPicPr>
            <a:picLocks noChangeAspect="1" noChangeArrowheads="1"/>
          </p:cNvPicPr>
          <p:nvPr/>
        </p:nvPicPr>
        <p:blipFill>
          <a:blip r:embed="rId3"/>
          <a:srcRect/>
          <a:stretch>
            <a:fillRect/>
          </a:stretch>
        </p:blipFill>
        <p:spPr bwMode="auto">
          <a:xfrm>
            <a:off x="609600" y="2725738"/>
            <a:ext cx="7924800" cy="1998662"/>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43649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4" name="Text Box 4"/>
          <p:cNvSpPr txBox="1">
            <a:spLocks noChangeArrowheads="1"/>
          </p:cNvSpPr>
          <p:nvPr/>
        </p:nvSpPr>
        <p:spPr bwMode="auto">
          <a:xfrm>
            <a:off x="893762" y="1142984"/>
            <a:ext cx="3830638"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7.12  </a:t>
            </a:r>
            <a:r>
              <a:rPr lang="en-US" sz="2000" i="1" dirty="0">
                <a:solidFill>
                  <a:schemeClr val="tx1"/>
                </a:solidFill>
                <a:latin typeface="Times New Roman" pitchFamily="18" charset="0"/>
              </a:rPr>
              <a:t>Propagation modes</a:t>
            </a:r>
          </a:p>
        </p:txBody>
      </p:sp>
      <p:pic>
        <p:nvPicPr>
          <p:cNvPr id="870406" name="Picture 6"/>
          <p:cNvPicPr>
            <a:picLocks noChangeAspect="1" noChangeArrowheads="1"/>
          </p:cNvPicPr>
          <p:nvPr/>
        </p:nvPicPr>
        <p:blipFill>
          <a:blip r:embed="rId3"/>
          <a:srcRect/>
          <a:stretch>
            <a:fillRect/>
          </a:stretch>
        </p:blipFill>
        <p:spPr bwMode="auto">
          <a:xfrm>
            <a:off x="749300" y="2133600"/>
            <a:ext cx="7632700" cy="3352800"/>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63007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8" name="Text Box 4"/>
          <p:cNvSpPr txBox="1">
            <a:spLocks noChangeArrowheads="1"/>
          </p:cNvSpPr>
          <p:nvPr/>
        </p:nvSpPr>
        <p:spPr bwMode="auto">
          <a:xfrm>
            <a:off x="930275" y="928670"/>
            <a:ext cx="2498725"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7.13  </a:t>
            </a:r>
            <a:r>
              <a:rPr lang="en-US" sz="2000" i="1" dirty="0">
                <a:solidFill>
                  <a:schemeClr val="tx1"/>
                </a:solidFill>
                <a:latin typeface="Times New Roman" pitchFamily="18" charset="0"/>
              </a:rPr>
              <a:t>Modes</a:t>
            </a:r>
          </a:p>
        </p:txBody>
      </p:sp>
      <p:pic>
        <p:nvPicPr>
          <p:cNvPr id="871430" name="Picture 6"/>
          <p:cNvPicPr>
            <a:picLocks noChangeAspect="1" noChangeArrowheads="1"/>
          </p:cNvPicPr>
          <p:nvPr/>
        </p:nvPicPr>
        <p:blipFill>
          <a:blip r:embed="rId3"/>
          <a:srcRect/>
          <a:stretch>
            <a:fillRect/>
          </a:stretch>
        </p:blipFill>
        <p:spPr bwMode="auto">
          <a:xfrm>
            <a:off x="1214414" y="1357298"/>
            <a:ext cx="6370637" cy="5289550"/>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40355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Text Box 4"/>
          <p:cNvSpPr txBox="1">
            <a:spLocks noChangeArrowheads="1"/>
          </p:cNvSpPr>
          <p:nvPr/>
        </p:nvSpPr>
        <p:spPr bwMode="auto">
          <a:xfrm>
            <a:off x="736600" y="1142984"/>
            <a:ext cx="3759200"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7.14  </a:t>
            </a:r>
            <a:r>
              <a:rPr lang="en-US" sz="2000" i="1" dirty="0">
                <a:solidFill>
                  <a:schemeClr val="tx1"/>
                </a:solidFill>
                <a:latin typeface="Times New Roman" pitchFamily="18" charset="0"/>
              </a:rPr>
              <a:t>Fiber construction</a:t>
            </a:r>
          </a:p>
        </p:txBody>
      </p:sp>
      <p:pic>
        <p:nvPicPr>
          <p:cNvPr id="872454" name="Picture 6"/>
          <p:cNvPicPr>
            <a:picLocks noChangeAspect="1" noChangeArrowheads="1"/>
          </p:cNvPicPr>
          <p:nvPr/>
        </p:nvPicPr>
        <p:blipFill>
          <a:blip r:embed="rId3"/>
          <a:srcRect/>
          <a:stretch>
            <a:fillRect/>
          </a:stretch>
        </p:blipFill>
        <p:spPr bwMode="auto">
          <a:xfrm>
            <a:off x="1349375" y="1843088"/>
            <a:ext cx="6499225" cy="3948112"/>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34159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6" name="Text Box 4"/>
          <p:cNvSpPr txBox="1">
            <a:spLocks noChangeArrowheads="1"/>
          </p:cNvSpPr>
          <p:nvPr/>
        </p:nvSpPr>
        <p:spPr bwMode="auto">
          <a:xfrm>
            <a:off x="844550" y="1071546"/>
            <a:ext cx="4794250"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7.15  </a:t>
            </a:r>
            <a:r>
              <a:rPr lang="en-US" sz="2000" i="1" dirty="0">
                <a:solidFill>
                  <a:schemeClr val="tx1"/>
                </a:solidFill>
                <a:latin typeface="Times New Roman" pitchFamily="18" charset="0"/>
              </a:rPr>
              <a:t>Fiber-optic cable connectors</a:t>
            </a:r>
          </a:p>
        </p:txBody>
      </p:sp>
      <p:pic>
        <p:nvPicPr>
          <p:cNvPr id="873478" name="Picture 6"/>
          <p:cNvPicPr>
            <a:picLocks noChangeAspect="1" noChangeArrowheads="1"/>
          </p:cNvPicPr>
          <p:nvPr/>
        </p:nvPicPr>
        <p:blipFill>
          <a:blip r:embed="rId3"/>
          <a:srcRect/>
          <a:stretch>
            <a:fillRect/>
          </a:stretch>
        </p:blipFill>
        <p:spPr bwMode="auto">
          <a:xfrm>
            <a:off x="228600" y="1890713"/>
            <a:ext cx="8593138" cy="3900487"/>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96827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w="12700">
            <a:miter lim="800000"/>
            <a:headEnd/>
            <a:tailEnd/>
          </a:ln>
        </p:spPr>
        <p:txBody>
          <a:bodyPr vert="horz" wrap="square" lIns="90488" tIns="44450" rIns="90488" bIns="44450" numCol="1" anchor="ctr" anchorCtr="0" compatLnSpc="1">
            <a:prstTxWarp prst="textNoShape">
              <a:avLst/>
            </a:prstTxWarp>
            <a:normAutofit/>
          </a:bodyPr>
          <a:lstStyle/>
          <a:p>
            <a:r>
              <a:rPr lang="en-US" b="1" smtClean="0">
                <a:solidFill>
                  <a:srgbClr val="000000"/>
                </a:solidFill>
                <a:latin typeface="Arial" charset="0"/>
                <a:cs typeface="Arial" charset="0"/>
              </a:rPr>
              <a:t>Transmission Media</a:t>
            </a:r>
          </a:p>
        </p:txBody>
      </p:sp>
      <p:sp>
        <p:nvSpPr>
          <p:cNvPr id="6147" name="Rectangle 3"/>
          <p:cNvSpPr>
            <a:spLocks noGrp="1" noChangeArrowheads="1"/>
          </p:cNvSpPr>
          <p:nvPr>
            <p:ph idx="1"/>
          </p:nvPr>
        </p:nvSpPr>
        <p:spPr bwMode="auto">
          <a:noFill/>
          <a:ln w="12700">
            <a:miter lim="800000"/>
            <a:headEnd/>
            <a:tailEnd/>
          </a:ln>
        </p:spPr>
        <p:txBody>
          <a:bodyPr vert="horz" wrap="square" lIns="90488" tIns="44450" rIns="90488" bIns="44450" numCol="1" anchor="t" anchorCtr="0" compatLnSpc="1">
            <a:prstTxWarp prst="textNoShape">
              <a:avLst/>
            </a:prstTxWarp>
            <a:normAutofit/>
          </a:bodyPr>
          <a:lstStyle/>
          <a:p>
            <a:pPr marL="288925" indent="-288925">
              <a:spcBef>
                <a:spcPct val="0"/>
              </a:spcBef>
              <a:buFontTx/>
              <a:buNone/>
            </a:pPr>
            <a:r>
              <a:rPr lang="en-US" smtClean="0">
                <a:latin typeface="Arial" charset="0"/>
                <a:cs typeface="Arial" charset="0"/>
              </a:rPr>
              <a:t>Bounded/Guided</a:t>
            </a:r>
          </a:p>
          <a:p>
            <a:pPr marL="688975" lvl="1" indent="-288925">
              <a:spcBef>
                <a:spcPct val="0"/>
              </a:spcBef>
            </a:pPr>
            <a:r>
              <a:rPr lang="en-US" sz="2400" smtClean="0">
                <a:latin typeface="Arial" charset="0"/>
                <a:cs typeface="Arial" charset="0"/>
              </a:rPr>
              <a:t>Copper Cable such as Twisted Pair (Unshielded, Shielded) and Coaxial Cable</a:t>
            </a:r>
          </a:p>
          <a:p>
            <a:pPr marL="688975" lvl="1" indent="-288925">
              <a:spcBef>
                <a:spcPct val="0"/>
              </a:spcBef>
            </a:pPr>
            <a:r>
              <a:rPr lang="en-US" sz="2400" smtClean="0">
                <a:latin typeface="Arial" charset="0"/>
                <a:cs typeface="Arial" charset="0"/>
              </a:rPr>
              <a:t>Optical Cable (Single mode and Multi mode)</a:t>
            </a:r>
          </a:p>
          <a:p>
            <a:pPr marL="288925" indent="-288925">
              <a:spcBef>
                <a:spcPct val="0"/>
              </a:spcBef>
              <a:buFontTx/>
              <a:buNone/>
            </a:pPr>
            <a:r>
              <a:rPr lang="en-US" smtClean="0">
                <a:latin typeface="Arial" charset="0"/>
                <a:cs typeface="Arial" charset="0"/>
              </a:rPr>
              <a:t>Unbounded/Unguided</a:t>
            </a:r>
          </a:p>
          <a:p>
            <a:pPr marL="688975" lvl="1" indent="-288925">
              <a:spcBef>
                <a:spcPct val="0"/>
              </a:spcBef>
            </a:pPr>
            <a:r>
              <a:rPr lang="en-US" sz="2400" smtClean="0">
                <a:latin typeface="Arial" charset="0"/>
                <a:cs typeface="Arial" charset="0"/>
              </a:rPr>
              <a:t>Electromagnetic Wave (VHF, UHF, Microwave).</a:t>
            </a:r>
          </a:p>
        </p:txBody>
      </p:sp>
    </p:spTree>
    <p:extLst>
      <p:ext uri="{BB962C8B-B14F-4D97-AF65-F5344CB8AC3E}">
        <p14:creationId xmlns:p14="http://schemas.microsoft.com/office/powerpoint/2010/main" val="1580474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b="1" dirty="0" smtClean="0">
                <a:solidFill>
                  <a:srgbClr val="000000"/>
                </a:solidFill>
                <a:latin typeface="Arial" charset="0"/>
              </a:rPr>
              <a:t>Transmission Characteristics</a:t>
            </a:r>
          </a:p>
        </p:txBody>
      </p:sp>
      <p:sp>
        <p:nvSpPr>
          <p:cNvPr id="7171"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225425" indent="-225425">
              <a:spcBef>
                <a:spcPct val="0"/>
              </a:spcBef>
            </a:pPr>
            <a:r>
              <a:rPr lang="en-US" smtClean="0">
                <a:latin typeface="Arial" charset="0"/>
                <a:cs typeface="Arial" charset="0"/>
              </a:rPr>
              <a:t>Characteristics and data transmission is determined by the medium used and signal quality</a:t>
            </a:r>
          </a:p>
          <a:p>
            <a:pPr marL="225425" indent="-225425">
              <a:spcBef>
                <a:spcPct val="0"/>
              </a:spcBef>
            </a:pPr>
            <a:r>
              <a:rPr lang="en-US" smtClean="0">
                <a:latin typeface="Arial" charset="0"/>
                <a:cs typeface="Arial" charset="0"/>
              </a:rPr>
              <a:t>Data transmission using guided media, the medium itself determine the bandwidth of the communication channel capacity.</a:t>
            </a:r>
          </a:p>
          <a:p>
            <a:pPr marL="225425" indent="-225425">
              <a:spcBef>
                <a:spcPct val="0"/>
              </a:spcBef>
            </a:pPr>
            <a:r>
              <a:rPr lang="en-US" smtClean="0">
                <a:latin typeface="Arial" charset="0"/>
                <a:cs typeface="Arial" charset="0"/>
              </a:rPr>
              <a:t>Data transmission using electromagnetic wave the bandwidth of antenna is important. </a:t>
            </a:r>
          </a:p>
          <a:p>
            <a:pPr marL="225425" indent="-225425">
              <a:spcBef>
                <a:spcPct val="0"/>
              </a:spcBef>
            </a:pPr>
            <a:r>
              <a:rPr lang="en-US" smtClean="0">
                <a:latin typeface="Arial" charset="0"/>
                <a:cs typeface="Arial" charset="0"/>
              </a:rPr>
              <a:t>Key performance is the transmission data rate and the covered distance.</a:t>
            </a:r>
          </a:p>
        </p:txBody>
      </p:sp>
    </p:spTree>
    <p:extLst>
      <p:ext uri="{BB962C8B-B14F-4D97-AF65-F5344CB8AC3E}">
        <p14:creationId xmlns:p14="http://schemas.microsoft.com/office/powerpoint/2010/main" val="19481708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b="1" dirty="0" smtClean="0">
                <a:solidFill>
                  <a:srgbClr val="000000"/>
                </a:solidFill>
                <a:latin typeface="Arial" charset="0"/>
              </a:rPr>
              <a:t>Media Access Control</a:t>
            </a:r>
          </a:p>
        </p:txBody>
      </p:sp>
      <p:sp>
        <p:nvSpPr>
          <p:cNvPr id="192515" name="Rectangle 3"/>
          <p:cNvSpPr>
            <a:spLocks noGrp="1" noChangeArrowheads="1"/>
          </p:cNvSpPr>
          <p:nvPr>
            <p:ph idx="1"/>
          </p:nvPr>
        </p:nvSpPr>
        <p:spPr bwMode="auto">
          <a:ln>
            <a:miter lim="800000"/>
            <a:headEnd/>
            <a:tailEnd/>
          </a:ln>
        </p:spPr>
        <p:txBody>
          <a:bodyPr vert="horz" wrap="square" lIns="91440" tIns="45720" rIns="91440" bIns="45720" numCol="1" anchor="ctr" anchorCtr="0" compatLnSpc="1">
            <a:prstTxWarp prst="textNoShape">
              <a:avLst/>
            </a:prstTxWarp>
            <a:normAutofit fontScale="92500"/>
          </a:bodyPr>
          <a:lstStyle/>
          <a:p>
            <a:pPr marL="349250" indent="-349250">
              <a:spcBef>
                <a:spcPct val="0"/>
              </a:spcBef>
              <a:buClr>
                <a:schemeClr val="tx1"/>
              </a:buClr>
              <a:buFont typeface="Arial" pitchFamily="34" charset="0"/>
              <a:buChar char="•"/>
              <a:tabLst>
                <a:tab pos="627063" algn="l"/>
              </a:tabLst>
              <a:defRPr/>
            </a:pPr>
            <a:r>
              <a:rPr lang="en-US" dirty="0">
                <a:latin typeface="Arial" pitchFamily="34" charset="0"/>
                <a:cs typeface="Arial" pitchFamily="34" charset="0"/>
              </a:rPr>
              <a:t>Shared-media broadcast technology. </a:t>
            </a:r>
          </a:p>
          <a:p>
            <a:pPr marL="349250" indent="-349250">
              <a:spcBef>
                <a:spcPct val="0"/>
              </a:spcBef>
              <a:buClr>
                <a:schemeClr val="tx1"/>
              </a:buClr>
              <a:tabLst>
                <a:tab pos="627063" algn="l"/>
              </a:tabLst>
              <a:defRPr/>
            </a:pPr>
            <a:r>
              <a:rPr lang="en-US" dirty="0">
                <a:latin typeface="Arial" pitchFamily="34" charset="0"/>
                <a:cs typeface="Arial" pitchFamily="34" charset="0"/>
              </a:rPr>
              <a:t>Ethernet’s MAC performs three functions:</a:t>
            </a:r>
          </a:p>
          <a:p>
            <a:pPr marL="801688" lvl="1" indent="-334963">
              <a:spcBef>
                <a:spcPct val="0"/>
              </a:spcBef>
              <a:buClr>
                <a:schemeClr val="tx1"/>
              </a:buClr>
              <a:buFont typeface="Wingdings" pitchFamily="2" charset="2"/>
              <a:buChar char="§"/>
              <a:tabLst>
                <a:tab pos="627063" algn="l"/>
              </a:tabLst>
              <a:defRPr/>
            </a:pPr>
            <a:r>
              <a:rPr lang="en-US" sz="2400" dirty="0">
                <a:latin typeface="Arial" pitchFamily="34" charset="0"/>
                <a:cs typeface="Arial" pitchFamily="34" charset="0"/>
              </a:rPr>
              <a:t>Transmitting and receiving data packets </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marL="801688" lvl="1" indent="-334963">
              <a:spcBef>
                <a:spcPct val="0"/>
              </a:spcBef>
              <a:buClr>
                <a:schemeClr val="tx1"/>
              </a:buClr>
              <a:buFont typeface="Wingdings" pitchFamily="2" charset="2"/>
              <a:buChar char="§"/>
              <a:tabLst>
                <a:tab pos="627063" algn="l"/>
              </a:tabLst>
              <a:defRPr/>
            </a:pPr>
            <a:r>
              <a:rPr lang="en-US" sz="2400" dirty="0">
                <a:latin typeface="Arial" pitchFamily="34" charset="0"/>
                <a:cs typeface="Arial" pitchFamily="34" charset="0"/>
              </a:rPr>
              <a:t>Decoding data packets and checking them for valid addresses before passing them to the upper </a:t>
            </a:r>
            <a:r>
              <a:rPr lang="en-US" sz="2400" dirty="0" smtClean="0">
                <a:latin typeface="Arial" pitchFamily="34" charset="0"/>
                <a:cs typeface="Arial" pitchFamily="34" charset="0"/>
              </a:rPr>
              <a:t>layers. </a:t>
            </a:r>
            <a:endParaRPr lang="en-US" sz="2400" dirty="0">
              <a:latin typeface="Arial" pitchFamily="34" charset="0"/>
              <a:cs typeface="Arial" pitchFamily="34" charset="0"/>
            </a:endParaRPr>
          </a:p>
          <a:p>
            <a:pPr marL="801688" lvl="1" indent="-334963">
              <a:spcBef>
                <a:spcPct val="0"/>
              </a:spcBef>
              <a:buClr>
                <a:schemeClr val="tx1"/>
              </a:buClr>
              <a:buFont typeface="Wingdings" pitchFamily="2" charset="2"/>
              <a:buChar char="§"/>
              <a:tabLst>
                <a:tab pos="627063" algn="l"/>
              </a:tabLst>
              <a:defRPr/>
            </a:pPr>
            <a:r>
              <a:rPr lang="en-US" sz="2400" dirty="0">
                <a:latin typeface="Arial" pitchFamily="34" charset="0"/>
                <a:cs typeface="Arial" pitchFamily="34" charset="0"/>
              </a:rPr>
              <a:t>Detecting errors within data packets or on the network</a:t>
            </a:r>
          </a:p>
          <a:p>
            <a:pPr marL="349250" lvl="1" indent="-349250">
              <a:spcBef>
                <a:spcPct val="0"/>
              </a:spcBef>
              <a:buClr>
                <a:schemeClr val="tx1"/>
              </a:buClr>
              <a:buFontTx/>
              <a:buChar char="•"/>
              <a:tabLst>
                <a:tab pos="627063" algn="l"/>
              </a:tabLst>
              <a:defRPr/>
            </a:pPr>
            <a:r>
              <a:rPr lang="en-US" sz="2400" dirty="0" smtClean="0">
                <a:latin typeface="Arial" pitchFamily="34" charset="0"/>
                <a:cs typeface="Arial" pitchFamily="34" charset="0"/>
              </a:rPr>
              <a:t>Use Contention Transmission principle (First come, first served ).</a:t>
            </a:r>
          </a:p>
          <a:p>
            <a:pPr marL="349250" indent="-349250">
              <a:spcBef>
                <a:spcPct val="0"/>
              </a:spcBef>
              <a:buClr>
                <a:schemeClr val="tx1"/>
              </a:buClr>
              <a:tabLst>
                <a:tab pos="627063" algn="l"/>
              </a:tabLst>
              <a:defRPr/>
            </a:pPr>
            <a:r>
              <a:rPr lang="en-US" dirty="0" smtClean="0">
                <a:latin typeface="Arial" pitchFamily="34" charset="0"/>
                <a:cs typeface="Arial" pitchFamily="34" charset="0"/>
              </a:rPr>
              <a:t>Dictates </a:t>
            </a:r>
            <a:r>
              <a:rPr lang="en-US" dirty="0">
                <a:latin typeface="Arial" pitchFamily="34" charset="0"/>
                <a:cs typeface="Arial" pitchFamily="34" charset="0"/>
              </a:rPr>
              <a:t>who can transmit and when (Only one station may transmit at a time; otherwise, their signals would be scrambled</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89831615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GB" b="1" dirty="0" smtClean="0">
                <a:solidFill>
                  <a:srgbClr val="000000"/>
                </a:solidFill>
                <a:latin typeface="Arial" charset="0"/>
              </a:rPr>
              <a:t>Media</a:t>
            </a:r>
            <a:r>
              <a:rPr lang="en-US" b="1" dirty="0" smtClean="0">
                <a:solidFill>
                  <a:srgbClr val="000000"/>
                </a:solidFill>
                <a:latin typeface="Arial" charset="0"/>
              </a:rPr>
              <a:t> Access Control</a:t>
            </a:r>
          </a:p>
        </p:txBody>
      </p:sp>
      <p:sp>
        <p:nvSpPr>
          <p:cNvPr id="10243"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spcBef>
                <a:spcPct val="0"/>
              </a:spcBef>
            </a:pPr>
            <a:r>
              <a:rPr lang="en-US" smtClean="0">
                <a:latin typeface="Arial" charset="0"/>
                <a:cs typeface="Arial" charset="0"/>
              </a:rPr>
              <a:t>Assembly of data into frame with address and error detection fields</a:t>
            </a:r>
          </a:p>
          <a:p>
            <a:pPr>
              <a:spcBef>
                <a:spcPct val="0"/>
              </a:spcBef>
            </a:pPr>
            <a:r>
              <a:rPr lang="en-US" smtClean="0">
                <a:latin typeface="Arial" charset="0"/>
                <a:cs typeface="Arial" charset="0"/>
              </a:rPr>
              <a:t>Disassembly of frame</a:t>
            </a:r>
          </a:p>
          <a:p>
            <a:pPr lvl="1">
              <a:spcBef>
                <a:spcPct val="0"/>
              </a:spcBef>
            </a:pPr>
            <a:r>
              <a:rPr lang="en-US" sz="2400" smtClean="0">
                <a:latin typeface="Arial" charset="0"/>
                <a:cs typeface="Arial" charset="0"/>
              </a:rPr>
              <a:t>Address recognition</a:t>
            </a:r>
          </a:p>
          <a:p>
            <a:pPr lvl="1">
              <a:spcBef>
                <a:spcPct val="0"/>
              </a:spcBef>
            </a:pPr>
            <a:r>
              <a:rPr lang="en-US" sz="2400" smtClean="0">
                <a:latin typeface="Arial" charset="0"/>
                <a:cs typeface="Arial" charset="0"/>
              </a:rPr>
              <a:t>Error detection</a:t>
            </a:r>
          </a:p>
          <a:p>
            <a:pPr>
              <a:spcBef>
                <a:spcPct val="0"/>
              </a:spcBef>
            </a:pPr>
            <a:r>
              <a:rPr lang="en-US" smtClean="0">
                <a:latin typeface="Arial" charset="0"/>
                <a:cs typeface="Arial" charset="0"/>
              </a:rPr>
              <a:t>Govern access to transmission medium</a:t>
            </a:r>
          </a:p>
          <a:p>
            <a:pPr lvl="1">
              <a:spcBef>
                <a:spcPct val="0"/>
              </a:spcBef>
            </a:pPr>
            <a:r>
              <a:rPr lang="en-US" sz="2400" smtClean="0">
                <a:latin typeface="Arial" charset="0"/>
                <a:cs typeface="Arial" charset="0"/>
              </a:rPr>
              <a:t>Not found in traditional layer 2 data link control</a:t>
            </a:r>
          </a:p>
          <a:p>
            <a:pPr>
              <a:spcBef>
                <a:spcPct val="0"/>
              </a:spcBef>
            </a:pPr>
            <a:r>
              <a:rPr lang="en-US" smtClean="0">
                <a:latin typeface="Arial" charset="0"/>
                <a:cs typeface="Arial" charset="0"/>
              </a:rPr>
              <a:t>For the same LLC, several MAC options may be available</a:t>
            </a:r>
          </a:p>
          <a:p>
            <a:pPr>
              <a:spcBef>
                <a:spcPct val="0"/>
              </a:spcBef>
            </a:pPr>
            <a:endParaRPr lang="en-US" smtClean="0">
              <a:latin typeface="Arial" charset="0"/>
              <a:cs typeface="Arial" charset="0"/>
            </a:endParaRPr>
          </a:p>
          <a:p>
            <a:pPr lvl="1">
              <a:spcBef>
                <a:spcPct val="0"/>
              </a:spcBef>
            </a:pPr>
            <a:endParaRPr lang="en-US" sz="2400" smtClean="0">
              <a:latin typeface="Arial" charset="0"/>
              <a:cs typeface="Arial" charset="0"/>
            </a:endParaRPr>
          </a:p>
        </p:txBody>
      </p:sp>
    </p:spTree>
    <p:extLst>
      <p:ext uri="{BB962C8B-B14F-4D97-AF65-F5344CB8AC3E}">
        <p14:creationId xmlns:p14="http://schemas.microsoft.com/office/powerpoint/2010/main" val="180265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rgbClr val="000000"/>
                </a:solidFill>
                <a:latin typeface="Arial" charset="0"/>
                <a:cs typeface="Arial" charset="0"/>
              </a:rPr>
              <a:t>Ethernet </a:t>
            </a:r>
          </a:p>
        </p:txBody>
      </p:sp>
      <p:sp>
        <p:nvSpPr>
          <p:cNvPr id="1126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smtClean="0">
                <a:latin typeface="Arial" charset="0"/>
                <a:cs typeface="Arial" charset="0"/>
              </a:rPr>
              <a:t>Most popular LAN standards</a:t>
            </a:r>
          </a:p>
          <a:p>
            <a:pPr eaLnBrk="1" hangingPunct="1">
              <a:spcBef>
                <a:spcPct val="0"/>
              </a:spcBef>
            </a:pPr>
            <a:r>
              <a:rPr lang="en-US" smtClean="0">
                <a:latin typeface="Arial" charset="0"/>
                <a:cs typeface="Arial" charset="0"/>
              </a:rPr>
              <a:t>Simple and relatively inexpensive</a:t>
            </a:r>
          </a:p>
          <a:p>
            <a:pPr eaLnBrk="1" hangingPunct="1">
              <a:spcBef>
                <a:spcPct val="0"/>
              </a:spcBef>
            </a:pPr>
            <a:r>
              <a:rPr lang="en-US" smtClean="0">
                <a:latin typeface="Arial" charset="0"/>
                <a:cs typeface="Arial" charset="0"/>
              </a:rPr>
              <a:t>Scalable</a:t>
            </a:r>
          </a:p>
          <a:p>
            <a:pPr lvl="1" eaLnBrk="1" hangingPunct="1">
              <a:spcBef>
                <a:spcPct val="0"/>
              </a:spcBef>
            </a:pPr>
            <a:r>
              <a:rPr lang="en-US" sz="2400" smtClean="0">
                <a:latin typeface="Arial" charset="0"/>
                <a:cs typeface="Arial" charset="0"/>
              </a:rPr>
              <a:t>10 Mbps, 100 Mbps, 1 Gbps</a:t>
            </a:r>
          </a:p>
          <a:p>
            <a:pPr eaLnBrk="1" hangingPunct="1">
              <a:spcBef>
                <a:spcPct val="0"/>
              </a:spcBef>
            </a:pPr>
            <a:r>
              <a:rPr lang="en-US" smtClean="0">
                <a:latin typeface="Arial" charset="0"/>
                <a:cs typeface="Arial" charset="0"/>
              </a:rPr>
              <a:t>Physical Layer</a:t>
            </a:r>
          </a:p>
          <a:p>
            <a:pPr lvl="1" eaLnBrk="1" hangingPunct="1">
              <a:spcBef>
                <a:spcPct val="0"/>
              </a:spcBef>
            </a:pPr>
            <a:r>
              <a:rPr lang="en-US" sz="2400" smtClean="0">
                <a:latin typeface="Arial" charset="0"/>
                <a:cs typeface="Arial" charset="0"/>
              </a:rPr>
              <a:t>Bus (broadcast) topology</a:t>
            </a:r>
          </a:p>
          <a:p>
            <a:pPr lvl="1" eaLnBrk="1" hangingPunct="1">
              <a:spcBef>
                <a:spcPct val="0"/>
              </a:spcBef>
            </a:pPr>
            <a:r>
              <a:rPr lang="en-US" sz="2400" smtClean="0">
                <a:latin typeface="Arial" charset="0"/>
                <a:cs typeface="Arial" charset="0"/>
              </a:rPr>
              <a:t>10Base-T: Manchester encoding</a:t>
            </a:r>
          </a:p>
          <a:p>
            <a:pPr lvl="1" eaLnBrk="1" hangingPunct="1">
              <a:spcBef>
                <a:spcPct val="0"/>
              </a:spcBef>
            </a:pPr>
            <a:r>
              <a:rPr lang="en-US" sz="2400" smtClean="0">
                <a:latin typeface="Arial" charset="0"/>
                <a:cs typeface="Arial" charset="0"/>
              </a:rPr>
              <a:t>100Base-T: 4B/5B encoding</a:t>
            </a:r>
          </a:p>
          <a:p>
            <a:pPr lvl="1" eaLnBrk="1" hangingPunct="1">
              <a:spcBef>
                <a:spcPct val="0"/>
              </a:spcBef>
            </a:pPr>
            <a:r>
              <a:rPr lang="en-US" sz="2400" smtClean="0">
                <a:latin typeface="Arial" charset="0"/>
                <a:cs typeface="Arial" charset="0"/>
              </a:rPr>
              <a:t>8-wire (4-pair) UTP bundle</a:t>
            </a:r>
          </a:p>
        </p:txBody>
      </p:sp>
    </p:spTree>
    <p:extLst>
      <p:ext uri="{BB962C8B-B14F-4D97-AF65-F5344CB8AC3E}">
        <p14:creationId xmlns:p14="http://schemas.microsoft.com/office/powerpoint/2010/main" val="101445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2"/>
          <p:cNvSpPr txBox="1">
            <a:spLocks noChangeArrowheads="1"/>
          </p:cNvSpPr>
          <p:nvPr/>
        </p:nvSpPr>
        <p:spPr bwMode="auto">
          <a:xfrm>
            <a:off x="457200" y="2592388"/>
            <a:ext cx="8229600" cy="2308225"/>
          </a:xfrm>
          <a:prstGeom prst="rect">
            <a:avLst/>
          </a:prstGeom>
          <a:noFill/>
          <a:ln>
            <a:miter lim="800000"/>
            <a:headEnd/>
            <a:tailEnd/>
          </a:ln>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400" smtClean="0">
                <a:latin typeface="Arial" charset="0"/>
                <a:cs typeface="Arial" charset="0"/>
              </a:rPr>
              <a:t>Main Reference Session 03</a:t>
            </a:r>
            <a:br>
              <a:rPr lang="fr-FR" sz="2400" smtClean="0">
                <a:latin typeface="Arial" charset="0"/>
                <a:cs typeface="Arial" charset="0"/>
              </a:rPr>
            </a:br>
            <a:r>
              <a:rPr lang="fr-FR" sz="2400" smtClean="0">
                <a:latin typeface="Arial" charset="0"/>
                <a:cs typeface="Arial" charset="0"/>
              </a:rPr>
              <a:t>: </a:t>
            </a:r>
            <a:br>
              <a:rPr lang="fr-FR" sz="2400" smtClean="0">
                <a:latin typeface="Arial" charset="0"/>
                <a:cs typeface="Arial" charset="0"/>
              </a:rPr>
            </a:br>
            <a:r>
              <a:rPr lang="fr-FR" sz="2400" smtClean="0">
                <a:latin typeface="Arial" charset="0"/>
                <a:cs typeface="Arial" charset="0"/>
              </a:rPr>
              <a:t>Forouzan, B.A., (2010). </a:t>
            </a:r>
            <a:br>
              <a:rPr lang="fr-FR" sz="2400" smtClean="0">
                <a:latin typeface="Arial" charset="0"/>
                <a:cs typeface="Arial" charset="0"/>
              </a:rPr>
            </a:br>
            <a:r>
              <a:rPr lang="fr-FR" sz="2400" i="1" smtClean="0">
                <a:latin typeface="Arial" charset="0"/>
                <a:cs typeface="Arial" charset="0"/>
              </a:rPr>
              <a:t>Data Communications and Networking</a:t>
            </a:r>
            <a:r>
              <a:rPr lang="fr-FR" sz="2400" smtClean="0">
                <a:latin typeface="Arial" charset="0"/>
                <a:cs typeface="Arial" charset="0"/>
              </a:rPr>
              <a:t>, 4th Edition, </a:t>
            </a:r>
            <a:br>
              <a:rPr lang="fr-FR" sz="2400" smtClean="0">
                <a:latin typeface="Arial" charset="0"/>
                <a:cs typeface="Arial" charset="0"/>
              </a:rPr>
            </a:br>
            <a:r>
              <a:rPr lang="fr-FR" sz="2400" smtClean="0">
                <a:latin typeface="Arial" charset="0"/>
                <a:cs typeface="Arial" charset="0"/>
              </a:rPr>
              <a:t>Mc.Graw-Hill</a:t>
            </a:r>
            <a:br>
              <a:rPr lang="fr-FR" sz="2400" smtClean="0">
                <a:latin typeface="Arial" charset="0"/>
                <a:cs typeface="Arial" charset="0"/>
              </a:rPr>
            </a:br>
            <a:r>
              <a:rPr lang="fr-FR" sz="2400" smtClean="0">
                <a:latin typeface="Arial" charset="0"/>
                <a:cs typeface="Arial" charset="0"/>
              </a:rPr>
              <a:t>Chapter 7</a:t>
            </a:r>
            <a:endParaRPr lang="en-US" sz="2400" dirty="0" smtClean="0">
              <a:latin typeface="Arial" charset="0"/>
              <a:cs typeface="Arial" charset="0"/>
            </a:endParaRPr>
          </a:p>
        </p:txBody>
      </p:sp>
    </p:spTree>
    <p:extLst>
      <p:ext uri="{BB962C8B-B14F-4D97-AF65-F5344CB8AC3E}">
        <p14:creationId xmlns:p14="http://schemas.microsoft.com/office/powerpoint/2010/main" val="32546263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000000"/>
                </a:solidFill>
                <a:latin typeface="Arial" charset="0"/>
                <a:cs typeface="Arial" charset="0"/>
              </a:rPr>
              <a:t>Logical Link Control </a:t>
            </a:r>
          </a:p>
        </p:txBody>
      </p:sp>
      <p:sp>
        <p:nvSpPr>
          <p:cNvPr id="15363"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spcBef>
                <a:spcPct val="0"/>
              </a:spcBef>
            </a:pPr>
            <a:r>
              <a:rPr lang="en-US" smtClean="0">
                <a:latin typeface="Arial" charset="0"/>
                <a:cs typeface="Arial" charset="0"/>
              </a:rPr>
              <a:t>Interface to higher levels</a:t>
            </a:r>
          </a:p>
          <a:p>
            <a:pPr>
              <a:spcBef>
                <a:spcPct val="0"/>
              </a:spcBef>
            </a:pPr>
            <a:r>
              <a:rPr lang="en-US" smtClean="0">
                <a:latin typeface="Arial" charset="0"/>
                <a:cs typeface="Arial" charset="0"/>
              </a:rPr>
              <a:t>Flow and error control</a:t>
            </a:r>
          </a:p>
          <a:p>
            <a:pPr>
              <a:spcBef>
                <a:spcPct val="0"/>
              </a:spcBef>
            </a:pPr>
            <a:r>
              <a:rPr lang="en-US" smtClean="0">
                <a:latin typeface="Arial" charset="0"/>
                <a:cs typeface="Arial" charset="0"/>
              </a:rPr>
              <a:t>Transmission of link level PDUs between two stations</a:t>
            </a:r>
          </a:p>
          <a:p>
            <a:pPr>
              <a:spcBef>
                <a:spcPct val="0"/>
              </a:spcBef>
            </a:pPr>
            <a:r>
              <a:rPr lang="en-US" smtClean="0">
                <a:latin typeface="Arial" charset="0"/>
                <a:cs typeface="Arial" charset="0"/>
              </a:rPr>
              <a:t>Must support multiaccess, shared medium</a:t>
            </a:r>
          </a:p>
          <a:p>
            <a:pPr>
              <a:spcBef>
                <a:spcPct val="0"/>
              </a:spcBef>
            </a:pPr>
            <a:r>
              <a:rPr lang="en-US" smtClean="0">
                <a:latin typeface="Arial" charset="0"/>
                <a:cs typeface="Arial" charset="0"/>
              </a:rPr>
              <a:t>Relieved of some link access details by MAC layer</a:t>
            </a:r>
          </a:p>
          <a:p>
            <a:pPr>
              <a:spcBef>
                <a:spcPct val="0"/>
              </a:spcBef>
            </a:pPr>
            <a:r>
              <a:rPr lang="en-US" smtClean="0">
                <a:latin typeface="Arial" charset="0"/>
                <a:cs typeface="Arial" charset="0"/>
              </a:rPr>
              <a:t>Addressing involves specifying source and destination LLC users</a:t>
            </a:r>
          </a:p>
          <a:p>
            <a:pPr lvl="1">
              <a:spcBef>
                <a:spcPct val="0"/>
              </a:spcBef>
            </a:pPr>
            <a:r>
              <a:rPr lang="en-US" sz="2400" smtClean="0">
                <a:latin typeface="Arial" charset="0"/>
                <a:cs typeface="Arial" charset="0"/>
              </a:rPr>
              <a:t>Referred to as service access points (SAP)</a:t>
            </a:r>
          </a:p>
          <a:p>
            <a:pPr lvl="1">
              <a:spcBef>
                <a:spcPct val="0"/>
              </a:spcBef>
            </a:pPr>
            <a:r>
              <a:rPr lang="en-US" sz="2400" smtClean="0">
                <a:latin typeface="Arial" charset="0"/>
                <a:cs typeface="Arial" charset="0"/>
              </a:rPr>
              <a:t>Typically higher level protocol</a:t>
            </a:r>
          </a:p>
          <a:p>
            <a:pPr lvl="1">
              <a:spcBef>
                <a:spcPct val="0"/>
              </a:spcBef>
            </a:pPr>
            <a:endParaRPr lang="en-US" sz="2400" smtClean="0">
              <a:latin typeface="Arial" charset="0"/>
              <a:cs typeface="Arial" charset="0"/>
            </a:endParaRPr>
          </a:p>
        </p:txBody>
      </p:sp>
    </p:spTree>
    <p:extLst>
      <p:ext uri="{BB962C8B-B14F-4D97-AF65-F5344CB8AC3E}">
        <p14:creationId xmlns:p14="http://schemas.microsoft.com/office/powerpoint/2010/main" val="60519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95400" y="533400"/>
            <a:ext cx="6477000" cy="533400"/>
          </a:xfrm>
          <a:noFill/>
        </p:spPr>
        <p:txBody>
          <a:bodyPr>
            <a:normAutofit fontScale="90000"/>
          </a:bodyPr>
          <a:lstStyle/>
          <a:p>
            <a:pPr eaLnBrk="1" hangingPunct="1"/>
            <a:r>
              <a:rPr lang="en-GB" b="1" dirty="0" smtClean="0">
                <a:solidFill>
                  <a:srgbClr val="000000"/>
                </a:solidFill>
                <a:latin typeface="Arial" pitchFamily="34" charset="0"/>
              </a:rPr>
              <a:t>Wireless LAN Specifications</a:t>
            </a:r>
          </a:p>
        </p:txBody>
      </p:sp>
      <p:grpSp>
        <p:nvGrpSpPr>
          <p:cNvPr id="11267" name="Group 50"/>
          <p:cNvGrpSpPr>
            <a:grpSpLocks/>
          </p:cNvGrpSpPr>
          <p:nvPr/>
        </p:nvGrpSpPr>
        <p:grpSpPr bwMode="auto">
          <a:xfrm>
            <a:off x="571500" y="2667000"/>
            <a:ext cx="8001000" cy="2438400"/>
            <a:chOff x="384" y="1440"/>
            <a:chExt cx="5040" cy="1536"/>
          </a:xfrm>
        </p:grpSpPr>
        <p:sp>
          <p:nvSpPr>
            <p:cNvPr id="11268" name="Rectangle 3"/>
            <p:cNvSpPr>
              <a:spLocks noChangeArrowheads="1"/>
            </p:cNvSpPr>
            <p:nvPr/>
          </p:nvSpPr>
          <p:spPr bwMode="auto">
            <a:xfrm>
              <a:off x="1632" y="1440"/>
              <a:ext cx="960" cy="1536"/>
            </a:xfrm>
            <a:prstGeom prst="rect">
              <a:avLst/>
            </a:prstGeom>
            <a:noFill/>
            <a:ln w="38100">
              <a:solidFill>
                <a:srgbClr val="FF0000"/>
              </a:solidFill>
              <a:prstDash val="sysDot"/>
              <a:miter lim="800000"/>
              <a:headEnd type="none" w="sm" len="sm"/>
              <a:tailEnd type="none" w="sm" len="sm"/>
            </a:ln>
          </p:spPr>
          <p:txBody>
            <a:bodyPr anchor="ctr">
              <a:spAutoFit/>
            </a:bodyPr>
            <a:lstStyle/>
            <a:p>
              <a:endParaRPr lang="id-ID"/>
            </a:p>
          </p:txBody>
        </p:sp>
        <p:grpSp>
          <p:nvGrpSpPr>
            <p:cNvPr id="11269" name="Group 4"/>
            <p:cNvGrpSpPr>
              <a:grpSpLocks/>
            </p:cNvGrpSpPr>
            <p:nvPr/>
          </p:nvGrpSpPr>
          <p:grpSpPr bwMode="auto">
            <a:xfrm>
              <a:off x="384" y="1488"/>
              <a:ext cx="5040" cy="1440"/>
              <a:chOff x="384" y="1488"/>
              <a:chExt cx="5040" cy="1440"/>
            </a:xfrm>
          </p:grpSpPr>
          <p:sp>
            <p:nvSpPr>
              <p:cNvPr id="11270" name="Line 5"/>
              <p:cNvSpPr>
                <a:spLocks noChangeShapeType="1"/>
              </p:cNvSpPr>
              <p:nvPr/>
            </p:nvSpPr>
            <p:spPr bwMode="auto">
              <a:xfrm>
                <a:off x="384" y="1488"/>
                <a:ext cx="5040" cy="1"/>
              </a:xfrm>
              <a:prstGeom prst="line">
                <a:avLst/>
              </a:prstGeom>
              <a:noFill/>
              <a:ln w="0">
                <a:solidFill>
                  <a:srgbClr val="C0C0C0"/>
                </a:solidFill>
                <a:round/>
                <a:headEnd/>
                <a:tailEnd/>
              </a:ln>
            </p:spPr>
            <p:txBody>
              <a:bodyPr/>
              <a:lstStyle/>
              <a:p>
                <a:endParaRPr lang="id-ID"/>
              </a:p>
            </p:txBody>
          </p:sp>
          <p:sp>
            <p:nvSpPr>
              <p:cNvPr id="11271" name="Rectangle 6"/>
              <p:cNvSpPr>
                <a:spLocks noChangeArrowheads="1"/>
              </p:cNvSpPr>
              <p:nvPr/>
            </p:nvSpPr>
            <p:spPr bwMode="auto">
              <a:xfrm>
                <a:off x="384" y="1488"/>
                <a:ext cx="5040" cy="18"/>
              </a:xfrm>
              <a:prstGeom prst="rect">
                <a:avLst/>
              </a:prstGeom>
              <a:solidFill>
                <a:srgbClr val="C0C0C0"/>
              </a:solidFill>
              <a:ln w="9525">
                <a:noFill/>
                <a:miter lim="800000"/>
                <a:headEnd/>
                <a:tailEnd/>
              </a:ln>
            </p:spPr>
            <p:txBody>
              <a:bodyPr/>
              <a:lstStyle/>
              <a:p>
                <a:endParaRPr lang="id-ID"/>
              </a:p>
            </p:txBody>
          </p:sp>
          <p:sp>
            <p:nvSpPr>
              <p:cNvPr id="11272" name="Line 7"/>
              <p:cNvSpPr>
                <a:spLocks noChangeShapeType="1"/>
              </p:cNvSpPr>
              <p:nvPr/>
            </p:nvSpPr>
            <p:spPr bwMode="auto">
              <a:xfrm>
                <a:off x="384" y="1488"/>
                <a:ext cx="1" cy="1440"/>
              </a:xfrm>
              <a:prstGeom prst="line">
                <a:avLst/>
              </a:prstGeom>
              <a:noFill/>
              <a:ln w="0">
                <a:solidFill>
                  <a:srgbClr val="C0C0C0"/>
                </a:solidFill>
                <a:round/>
                <a:headEnd/>
                <a:tailEnd/>
              </a:ln>
            </p:spPr>
            <p:txBody>
              <a:bodyPr/>
              <a:lstStyle/>
              <a:p>
                <a:endParaRPr lang="id-ID"/>
              </a:p>
            </p:txBody>
          </p:sp>
          <p:sp>
            <p:nvSpPr>
              <p:cNvPr id="11273" name="Rectangle 8"/>
              <p:cNvSpPr>
                <a:spLocks noChangeArrowheads="1"/>
              </p:cNvSpPr>
              <p:nvPr/>
            </p:nvSpPr>
            <p:spPr bwMode="auto">
              <a:xfrm>
                <a:off x="384" y="1488"/>
                <a:ext cx="11" cy="1440"/>
              </a:xfrm>
              <a:prstGeom prst="rect">
                <a:avLst/>
              </a:prstGeom>
              <a:solidFill>
                <a:srgbClr val="C0C0C0"/>
              </a:solidFill>
              <a:ln w="9525">
                <a:noFill/>
                <a:miter lim="800000"/>
                <a:headEnd/>
                <a:tailEnd/>
              </a:ln>
            </p:spPr>
            <p:txBody>
              <a:bodyPr/>
              <a:lstStyle/>
              <a:p>
                <a:endParaRPr lang="id-ID"/>
              </a:p>
            </p:txBody>
          </p:sp>
          <p:sp>
            <p:nvSpPr>
              <p:cNvPr id="11274" name="Rectangle 9"/>
              <p:cNvSpPr>
                <a:spLocks noChangeArrowheads="1"/>
              </p:cNvSpPr>
              <p:nvPr/>
            </p:nvSpPr>
            <p:spPr bwMode="auto">
              <a:xfrm>
                <a:off x="1827" y="1524"/>
                <a:ext cx="544" cy="154"/>
              </a:xfrm>
              <a:prstGeom prst="rect">
                <a:avLst/>
              </a:prstGeom>
              <a:noFill/>
              <a:ln w="9525">
                <a:noFill/>
                <a:miter lim="800000"/>
                <a:headEnd/>
                <a:tailEnd/>
              </a:ln>
            </p:spPr>
            <p:txBody>
              <a:bodyPr wrap="none" lIns="0" tIns="0" rIns="0" bIns="0">
                <a:spAutoFit/>
              </a:bodyPr>
              <a:lstStyle/>
              <a:p>
                <a:pPr eaLnBrk="0" hangingPunct="0"/>
                <a:r>
                  <a:rPr lang="en-US" sz="1600" b="1">
                    <a:solidFill>
                      <a:srgbClr val="FF0000"/>
                    </a:solidFill>
                  </a:rPr>
                  <a:t>802.11b+</a:t>
                </a:r>
                <a:endParaRPr lang="en-US" sz="1600" b="1"/>
              </a:p>
            </p:txBody>
          </p:sp>
          <p:sp>
            <p:nvSpPr>
              <p:cNvPr id="11275" name="Rectangle 10"/>
              <p:cNvSpPr>
                <a:spLocks noChangeArrowheads="1"/>
              </p:cNvSpPr>
              <p:nvPr/>
            </p:nvSpPr>
            <p:spPr bwMode="auto">
              <a:xfrm>
                <a:off x="2814" y="1524"/>
                <a:ext cx="4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802.11b</a:t>
                </a:r>
                <a:endParaRPr lang="en-US" sz="1600" b="1"/>
              </a:p>
            </p:txBody>
          </p:sp>
          <p:sp>
            <p:nvSpPr>
              <p:cNvPr id="11276" name="Rectangle 11"/>
              <p:cNvSpPr>
                <a:spLocks noChangeArrowheads="1"/>
              </p:cNvSpPr>
              <p:nvPr/>
            </p:nvSpPr>
            <p:spPr bwMode="auto">
              <a:xfrm>
                <a:off x="3758" y="1524"/>
                <a:ext cx="4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802.11g</a:t>
                </a:r>
                <a:endParaRPr lang="en-US" sz="1600" b="1"/>
              </a:p>
            </p:txBody>
          </p:sp>
          <p:sp>
            <p:nvSpPr>
              <p:cNvPr id="11277" name="Rectangle 12"/>
              <p:cNvSpPr>
                <a:spLocks noChangeArrowheads="1"/>
              </p:cNvSpPr>
              <p:nvPr/>
            </p:nvSpPr>
            <p:spPr bwMode="auto">
              <a:xfrm>
                <a:off x="4702" y="1524"/>
                <a:ext cx="462"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802.11a</a:t>
                </a:r>
                <a:endParaRPr lang="en-US" sz="1600" b="1"/>
              </a:p>
            </p:txBody>
          </p:sp>
          <p:sp>
            <p:nvSpPr>
              <p:cNvPr id="11278" name="Rectangle 13"/>
              <p:cNvSpPr>
                <a:spLocks noChangeArrowheads="1"/>
              </p:cNvSpPr>
              <p:nvPr/>
            </p:nvSpPr>
            <p:spPr bwMode="auto">
              <a:xfrm>
                <a:off x="416" y="1879"/>
                <a:ext cx="1138"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Data Transfer Rate</a:t>
                </a:r>
                <a:endParaRPr lang="en-US" sz="1600" b="1"/>
              </a:p>
            </p:txBody>
          </p:sp>
          <p:sp>
            <p:nvSpPr>
              <p:cNvPr id="11279" name="Rectangle 14"/>
              <p:cNvSpPr>
                <a:spLocks noChangeArrowheads="1"/>
              </p:cNvSpPr>
              <p:nvPr/>
            </p:nvSpPr>
            <p:spPr bwMode="auto">
              <a:xfrm>
                <a:off x="1689" y="1879"/>
                <a:ext cx="83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FF0000"/>
                    </a:solidFill>
                  </a:rPr>
                  <a:t>Up to 22Mbps</a:t>
                </a:r>
                <a:endParaRPr lang="en-US" sz="1600" b="1"/>
              </a:p>
            </p:txBody>
          </p:sp>
          <p:sp>
            <p:nvSpPr>
              <p:cNvPr id="11280" name="Rectangle 15"/>
              <p:cNvSpPr>
                <a:spLocks noChangeArrowheads="1"/>
              </p:cNvSpPr>
              <p:nvPr/>
            </p:nvSpPr>
            <p:spPr bwMode="auto">
              <a:xfrm>
                <a:off x="2633" y="1879"/>
                <a:ext cx="83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Up to 11Mbps</a:t>
                </a:r>
                <a:endParaRPr lang="en-US" sz="1600" b="1"/>
              </a:p>
            </p:txBody>
          </p:sp>
          <p:sp>
            <p:nvSpPr>
              <p:cNvPr id="11281" name="Rectangle 16"/>
              <p:cNvSpPr>
                <a:spLocks noChangeArrowheads="1"/>
              </p:cNvSpPr>
              <p:nvPr/>
            </p:nvSpPr>
            <p:spPr bwMode="auto">
              <a:xfrm>
                <a:off x="3578" y="1879"/>
                <a:ext cx="83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Up to 54Mbps</a:t>
                </a:r>
                <a:endParaRPr lang="en-US" sz="1600" b="1"/>
              </a:p>
            </p:txBody>
          </p:sp>
          <p:sp>
            <p:nvSpPr>
              <p:cNvPr id="11282" name="Rectangle 17"/>
              <p:cNvSpPr>
                <a:spLocks noChangeArrowheads="1"/>
              </p:cNvSpPr>
              <p:nvPr/>
            </p:nvSpPr>
            <p:spPr bwMode="auto">
              <a:xfrm>
                <a:off x="4522" y="1879"/>
                <a:ext cx="83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Up to 54Mbps</a:t>
                </a:r>
                <a:endParaRPr lang="en-US" sz="1600" b="1"/>
              </a:p>
            </p:txBody>
          </p:sp>
          <p:sp>
            <p:nvSpPr>
              <p:cNvPr id="11283" name="Rectangle 18"/>
              <p:cNvSpPr>
                <a:spLocks noChangeArrowheads="1"/>
              </p:cNvSpPr>
              <p:nvPr/>
            </p:nvSpPr>
            <p:spPr bwMode="auto">
              <a:xfrm>
                <a:off x="416" y="2235"/>
                <a:ext cx="646"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Frequency</a:t>
                </a:r>
                <a:endParaRPr lang="en-US" sz="1600" b="1"/>
              </a:p>
            </p:txBody>
          </p:sp>
          <p:sp>
            <p:nvSpPr>
              <p:cNvPr id="11284" name="Rectangle 19"/>
              <p:cNvSpPr>
                <a:spLocks noChangeArrowheads="1"/>
              </p:cNvSpPr>
              <p:nvPr/>
            </p:nvSpPr>
            <p:spPr bwMode="auto">
              <a:xfrm>
                <a:off x="1880" y="2235"/>
                <a:ext cx="434" cy="154"/>
              </a:xfrm>
              <a:prstGeom prst="rect">
                <a:avLst/>
              </a:prstGeom>
              <a:noFill/>
              <a:ln w="9525">
                <a:noFill/>
                <a:miter lim="800000"/>
                <a:headEnd/>
                <a:tailEnd/>
              </a:ln>
            </p:spPr>
            <p:txBody>
              <a:bodyPr wrap="none" lIns="0" tIns="0" rIns="0" bIns="0">
                <a:spAutoFit/>
              </a:bodyPr>
              <a:lstStyle/>
              <a:p>
                <a:pPr eaLnBrk="0" hangingPunct="0"/>
                <a:r>
                  <a:rPr lang="en-US" sz="1600" b="1">
                    <a:solidFill>
                      <a:srgbClr val="FF0000"/>
                    </a:solidFill>
                  </a:rPr>
                  <a:t>2.4GHz</a:t>
                </a:r>
                <a:endParaRPr lang="en-US" sz="1600" b="1"/>
              </a:p>
            </p:txBody>
          </p:sp>
          <p:sp>
            <p:nvSpPr>
              <p:cNvPr id="11285" name="Rectangle 20"/>
              <p:cNvSpPr>
                <a:spLocks noChangeArrowheads="1"/>
              </p:cNvSpPr>
              <p:nvPr/>
            </p:nvSpPr>
            <p:spPr bwMode="auto">
              <a:xfrm>
                <a:off x="2824" y="2235"/>
                <a:ext cx="434"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2.4GHz</a:t>
                </a:r>
                <a:endParaRPr lang="en-US" sz="1600" b="1"/>
              </a:p>
            </p:txBody>
          </p:sp>
          <p:sp>
            <p:nvSpPr>
              <p:cNvPr id="11286" name="Rectangle 21"/>
              <p:cNvSpPr>
                <a:spLocks noChangeArrowheads="1"/>
              </p:cNvSpPr>
              <p:nvPr/>
            </p:nvSpPr>
            <p:spPr bwMode="auto">
              <a:xfrm>
                <a:off x="3769" y="2235"/>
                <a:ext cx="434"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2.4GHz</a:t>
                </a:r>
                <a:endParaRPr lang="en-US" sz="1600" b="1"/>
              </a:p>
            </p:txBody>
          </p:sp>
          <p:sp>
            <p:nvSpPr>
              <p:cNvPr id="11287" name="Rectangle 22"/>
              <p:cNvSpPr>
                <a:spLocks noChangeArrowheads="1"/>
              </p:cNvSpPr>
              <p:nvPr/>
            </p:nvSpPr>
            <p:spPr bwMode="auto">
              <a:xfrm>
                <a:off x="4777" y="2235"/>
                <a:ext cx="327"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5GHz</a:t>
                </a:r>
                <a:endParaRPr lang="en-US" sz="1600" b="1"/>
              </a:p>
            </p:txBody>
          </p:sp>
          <p:sp>
            <p:nvSpPr>
              <p:cNvPr id="11288" name="Rectangle 23"/>
              <p:cNvSpPr>
                <a:spLocks noChangeArrowheads="1"/>
              </p:cNvSpPr>
              <p:nvPr/>
            </p:nvSpPr>
            <p:spPr bwMode="auto">
              <a:xfrm>
                <a:off x="416" y="2590"/>
                <a:ext cx="7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Compatibiliy</a:t>
                </a:r>
                <a:endParaRPr lang="en-US" sz="1600" b="1"/>
              </a:p>
            </p:txBody>
          </p:sp>
          <p:sp>
            <p:nvSpPr>
              <p:cNvPr id="11289" name="Rectangle 24"/>
              <p:cNvSpPr>
                <a:spLocks noChangeArrowheads="1"/>
              </p:cNvSpPr>
              <p:nvPr/>
            </p:nvSpPr>
            <p:spPr bwMode="auto">
              <a:xfrm>
                <a:off x="1869" y="2590"/>
                <a:ext cx="4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FF0000"/>
                    </a:solidFill>
                  </a:rPr>
                  <a:t>802.11b</a:t>
                </a:r>
                <a:endParaRPr lang="en-US" sz="1600" b="1"/>
              </a:p>
            </p:txBody>
          </p:sp>
          <p:sp>
            <p:nvSpPr>
              <p:cNvPr id="11290" name="Rectangle 25"/>
              <p:cNvSpPr>
                <a:spLocks noChangeArrowheads="1"/>
              </p:cNvSpPr>
              <p:nvPr/>
            </p:nvSpPr>
            <p:spPr bwMode="auto">
              <a:xfrm>
                <a:off x="2814" y="2590"/>
                <a:ext cx="4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802.11g</a:t>
                </a:r>
                <a:endParaRPr lang="en-US" sz="1600" b="1"/>
              </a:p>
            </p:txBody>
          </p:sp>
          <p:sp>
            <p:nvSpPr>
              <p:cNvPr id="11291" name="Rectangle 26"/>
              <p:cNvSpPr>
                <a:spLocks noChangeArrowheads="1"/>
              </p:cNvSpPr>
              <p:nvPr/>
            </p:nvSpPr>
            <p:spPr bwMode="auto">
              <a:xfrm>
                <a:off x="3758" y="2590"/>
                <a:ext cx="469"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802.11b</a:t>
                </a:r>
                <a:endParaRPr lang="en-US" sz="1600" b="1"/>
              </a:p>
            </p:txBody>
          </p:sp>
          <p:sp>
            <p:nvSpPr>
              <p:cNvPr id="11292" name="Rectangle 27"/>
              <p:cNvSpPr>
                <a:spLocks noChangeArrowheads="1"/>
              </p:cNvSpPr>
              <p:nvPr/>
            </p:nvSpPr>
            <p:spPr bwMode="auto">
              <a:xfrm>
                <a:off x="4554" y="2590"/>
                <a:ext cx="761" cy="154"/>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802.11a only</a:t>
                </a:r>
                <a:endParaRPr lang="en-US" sz="1600" b="1"/>
              </a:p>
            </p:txBody>
          </p:sp>
          <p:sp>
            <p:nvSpPr>
              <p:cNvPr id="11293" name="Line 28"/>
              <p:cNvSpPr>
                <a:spLocks noChangeShapeType="1"/>
              </p:cNvSpPr>
              <p:nvPr/>
            </p:nvSpPr>
            <p:spPr bwMode="auto">
              <a:xfrm>
                <a:off x="384" y="1488"/>
                <a:ext cx="5029" cy="1"/>
              </a:xfrm>
              <a:prstGeom prst="line">
                <a:avLst/>
              </a:prstGeom>
              <a:noFill/>
              <a:ln w="0">
                <a:solidFill>
                  <a:srgbClr val="C0C0C0"/>
                </a:solidFill>
                <a:round/>
                <a:headEnd/>
                <a:tailEnd/>
              </a:ln>
            </p:spPr>
            <p:txBody>
              <a:bodyPr/>
              <a:lstStyle/>
              <a:p>
                <a:endParaRPr lang="id-ID"/>
              </a:p>
            </p:txBody>
          </p:sp>
          <p:sp>
            <p:nvSpPr>
              <p:cNvPr id="11294" name="Rectangle 29"/>
              <p:cNvSpPr>
                <a:spLocks noChangeArrowheads="1"/>
              </p:cNvSpPr>
              <p:nvPr/>
            </p:nvSpPr>
            <p:spPr bwMode="auto">
              <a:xfrm>
                <a:off x="384" y="1488"/>
                <a:ext cx="5029" cy="18"/>
              </a:xfrm>
              <a:prstGeom prst="rect">
                <a:avLst/>
              </a:prstGeom>
              <a:solidFill>
                <a:srgbClr val="C0C0C0"/>
              </a:solidFill>
              <a:ln w="9525">
                <a:noFill/>
                <a:miter lim="800000"/>
                <a:headEnd/>
                <a:tailEnd/>
              </a:ln>
            </p:spPr>
            <p:txBody>
              <a:bodyPr/>
              <a:lstStyle/>
              <a:p>
                <a:endParaRPr lang="id-ID"/>
              </a:p>
            </p:txBody>
          </p:sp>
          <p:sp>
            <p:nvSpPr>
              <p:cNvPr id="11295" name="Line 30"/>
              <p:cNvSpPr>
                <a:spLocks noChangeShapeType="1"/>
              </p:cNvSpPr>
              <p:nvPr/>
            </p:nvSpPr>
            <p:spPr bwMode="auto">
              <a:xfrm>
                <a:off x="384" y="1844"/>
                <a:ext cx="5029" cy="1"/>
              </a:xfrm>
              <a:prstGeom prst="line">
                <a:avLst/>
              </a:prstGeom>
              <a:noFill/>
              <a:ln w="0">
                <a:solidFill>
                  <a:srgbClr val="C0C0C0"/>
                </a:solidFill>
                <a:round/>
                <a:headEnd/>
                <a:tailEnd/>
              </a:ln>
            </p:spPr>
            <p:txBody>
              <a:bodyPr/>
              <a:lstStyle/>
              <a:p>
                <a:endParaRPr lang="id-ID"/>
              </a:p>
            </p:txBody>
          </p:sp>
          <p:sp>
            <p:nvSpPr>
              <p:cNvPr id="11296" name="Rectangle 31"/>
              <p:cNvSpPr>
                <a:spLocks noChangeArrowheads="1"/>
              </p:cNvSpPr>
              <p:nvPr/>
            </p:nvSpPr>
            <p:spPr bwMode="auto">
              <a:xfrm>
                <a:off x="384" y="1844"/>
                <a:ext cx="5029" cy="17"/>
              </a:xfrm>
              <a:prstGeom prst="rect">
                <a:avLst/>
              </a:prstGeom>
              <a:solidFill>
                <a:srgbClr val="C0C0C0"/>
              </a:solidFill>
              <a:ln w="9525">
                <a:noFill/>
                <a:miter lim="800000"/>
                <a:headEnd/>
                <a:tailEnd/>
              </a:ln>
            </p:spPr>
            <p:txBody>
              <a:bodyPr/>
              <a:lstStyle/>
              <a:p>
                <a:endParaRPr lang="id-ID"/>
              </a:p>
            </p:txBody>
          </p:sp>
          <p:sp>
            <p:nvSpPr>
              <p:cNvPr id="11297" name="Line 32"/>
              <p:cNvSpPr>
                <a:spLocks noChangeShapeType="1"/>
              </p:cNvSpPr>
              <p:nvPr/>
            </p:nvSpPr>
            <p:spPr bwMode="auto">
              <a:xfrm>
                <a:off x="384" y="2199"/>
                <a:ext cx="5029" cy="1"/>
              </a:xfrm>
              <a:prstGeom prst="line">
                <a:avLst/>
              </a:prstGeom>
              <a:noFill/>
              <a:ln w="0">
                <a:solidFill>
                  <a:srgbClr val="C0C0C0"/>
                </a:solidFill>
                <a:round/>
                <a:headEnd/>
                <a:tailEnd/>
              </a:ln>
            </p:spPr>
            <p:txBody>
              <a:bodyPr/>
              <a:lstStyle/>
              <a:p>
                <a:endParaRPr lang="id-ID"/>
              </a:p>
            </p:txBody>
          </p:sp>
          <p:sp>
            <p:nvSpPr>
              <p:cNvPr id="11298" name="Rectangle 33"/>
              <p:cNvSpPr>
                <a:spLocks noChangeArrowheads="1"/>
              </p:cNvSpPr>
              <p:nvPr/>
            </p:nvSpPr>
            <p:spPr bwMode="auto">
              <a:xfrm>
                <a:off x="384" y="2199"/>
                <a:ext cx="5029" cy="18"/>
              </a:xfrm>
              <a:prstGeom prst="rect">
                <a:avLst/>
              </a:prstGeom>
              <a:solidFill>
                <a:srgbClr val="C0C0C0"/>
              </a:solidFill>
              <a:ln w="9525">
                <a:noFill/>
                <a:miter lim="800000"/>
                <a:headEnd/>
                <a:tailEnd/>
              </a:ln>
            </p:spPr>
            <p:txBody>
              <a:bodyPr/>
              <a:lstStyle/>
              <a:p>
                <a:endParaRPr lang="id-ID"/>
              </a:p>
            </p:txBody>
          </p:sp>
          <p:sp>
            <p:nvSpPr>
              <p:cNvPr id="11299" name="Line 34"/>
              <p:cNvSpPr>
                <a:spLocks noChangeShapeType="1"/>
              </p:cNvSpPr>
              <p:nvPr/>
            </p:nvSpPr>
            <p:spPr bwMode="auto">
              <a:xfrm>
                <a:off x="384" y="2555"/>
                <a:ext cx="5029" cy="1"/>
              </a:xfrm>
              <a:prstGeom prst="line">
                <a:avLst/>
              </a:prstGeom>
              <a:noFill/>
              <a:ln w="0">
                <a:solidFill>
                  <a:srgbClr val="C0C0C0"/>
                </a:solidFill>
                <a:round/>
                <a:headEnd/>
                <a:tailEnd/>
              </a:ln>
            </p:spPr>
            <p:txBody>
              <a:bodyPr/>
              <a:lstStyle/>
              <a:p>
                <a:endParaRPr lang="id-ID"/>
              </a:p>
            </p:txBody>
          </p:sp>
          <p:sp>
            <p:nvSpPr>
              <p:cNvPr id="11300" name="Rectangle 35"/>
              <p:cNvSpPr>
                <a:spLocks noChangeArrowheads="1"/>
              </p:cNvSpPr>
              <p:nvPr/>
            </p:nvSpPr>
            <p:spPr bwMode="auto">
              <a:xfrm>
                <a:off x="384" y="2555"/>
                <a:ext cx="5029" cy="17"/>
              </a:xfrm>
              <a:prstGeom prst="rect">
                <a:avLst/>
              </a:prstGeom>
              <a:solidFill>
                <a:srgbClr val="C0C0C0"/>
              </a:solidFill>
              <a:ln w="9525">
                <a:noFill/>
                <a:miter lim="800000"/>
                <a:headEnd/>
                <a:tailEnd/>
              </a:ln>
            </p:spPr>
            <p:txBody>
              <a:bodyPr/>
              <a:lstStyle/>
              <a:p>
                <a:endParaRPr lang="id-ID"/>
              </a:p>
            </p:txBody>
          </p:sp>
          <p:sp>
            <p:nvSpPr>
              <p:cNvPr id="11301" name="Line 36"/>
              <p:cNvSpPr>
                <a:spLocks noChangeShapeType="1"/>
              </p:cNvSpPr>
              <p:nvPr/>
            </p:nvSpPr>
            <p:spPr bwMode="auto">
              <a:xfrm>
                <a:off x="384" y="2910"/>
                <a:ext cx="5029" cy="1"/>
              </a:xfrm>
              <a:prstGeom prst="line">
                <a:avLst/>
              </a:prstGeom>
              <a:noFill/>
              <a:ln w="0">
                <a:solidFill>
                  <a:srgbClr val="C0C0C0"/>
                </a:solidFill>
                <a:round/>
                <a:headEnd/>
                <a:tailEnd/>
              </a:ln>
            </p:spPr>
            <p:txBody>
              <a:bodyPr/>
              <a:lstStyle/>
              <a:p>
                <a:endParaRPr lang="id-ID"/>
              </a:p>
            </p:txBody>
          </p:sp>
          <p:sp>
            <p:nvSpPr>
              <p:cNvPr id="11302" name="Rectangle 37"/>
              <p:cNvSpPr>
                <a:spLocks noChangeArrowheads="1"/>
              </p:cNvSpPr>
              <p:nvPr/>
            </p:nvSpPr>
            <p:spPr bwMode="auto">
              <a:xfrm>
                <a:off x="384" y="2910"/>
                <a:ext cx="5029" cy="18"/>
              </a:xfrm>
              <a:prstGeom prst="rect">
                <a:avLst/>
              </a:prstGeom>
              <a:solidFill>
                <a:srgbClr val="C0C0C0"/>
              </a:solidFill>
              <a:ln w="9525">
                <a:noFill/>
                <a:miter lim="800000"/>
                <a:headEnd/>
                <a:tailEnd/>
              </a:ln>
            </p:spPr>
            <p:txBody>
              <a:bodyPr/>
              <a:lstStyle/>
              <a:p>
                <a:endParaRPr lang="id-ID"/>
              </a:p>
            </p:txBody>
          </p:sp>
          <p:sp>
            <p:nvSpPr>
              <p:cNvPr id="11303" name="Line 38"/>
              <p:cNvSpPr>
                <a:spLocks noChangeShapeType="1"/>
              </p:cNvSpPr>
              <p:nvPr/>
            </p:nvSpPr>
            <p:spPr bwMode="auto">
              <a:xfrm>
                <a:off x="384" y="1488"/>
                <a:ext cx="1" cy="1422"/>
              </a:xfrm>
              <a:prstGeom prst="line">
                <a:avLst/>
              </a:prstGeom>
              <a:noFill/>
              <a:ln w="0">
                <a:solidFill>
                  <a:srgbClr val="C0C0C0"/>
                </a:solidFill>
                <a:round/>
                <a:headEnd/>
                <a:tailEnd/>
              </a:ln>
            </p:spPr>
            <p:txBody>
              <a:bodyPr/>
              <a:lstStyle/>
              <a:p>
                <a:endParaRPr lang="id-ID"/>
              </a:p>
            </p:txBody>
          </p:sp>
          <p:sp>
            <p:nvSpPr>
              <p:cNvPr id="11304" name="Rectangle 39"/>
              <p:cNvSpPr>
                <a:spLocks noChangeArrowheads="1"/>
              </p:cNvSpPr>
              <p:nvPr/>
            </p:nvSpPr>
            <p:spPr bwMode="auto">
              <a:xfrm>
                <a:off x="384" y="1488"/>
                <a:ext cx="11" cy="1422"/>
              </a:xfrm>
              <a:prstGeom prst="rect">
                <a:avLst/>
              </a:prstGeom>
              <a:solidFill>
                <a:srgbClr val="C0C0C0"/>
              </a:solidFill>
              <a:ln w="9525">
                <a:noFill/>
                <a:miter lim="800000"/>
                <a:headEnd/>
                <a:tailEnd/>
              </a:ln>
            </p:spPr>
            <p:txBody>
              <a:bodyPr/>
              <a:lstStyle/>
              <a:p>
                <a:endParaRPr lang="id-ID"/>
              </a:p>
            </p:txBody>
          </p:sp>
          <p:sp>
            <p:nvSpPr>
              <p:cNvPr id="11305" name="Line 40"/>
              <p:cNvSpPr>
                <a:spLocks noChangeShapeType="1"/>
              </p:cNvSpPr>
              <p:nvPr/>
            </p:nvSpPr>
            <p:spPr bwMode="auto">
              <a:xfrm>
                <a:off x="1636" y="1488"/>
                <a:ext cx="1" cy="1422"/>
              </a:xfrm>
              <a:prstGeom prst="line">
                <a:avLst/>
              </a:prstGeom>
              <a:noFill/>
              <a:ln w="0">
                <a:solidFill>
                  <a:srgbClr val="C0C0C0"/>
                </a:solidFill>
                <a:round/>
                <a:headEnd/>
                <a:tailEnd/>
              </a:ln>
            </p:spPr>
            <p:txBody>
              <a:bodyPr/>
              <a:lstStyle/>
              <a:p>
                <a:endParaRPr lang="id-ID"/>
              </a:p>
            </p:txBody>
          </p:sp>
          <p:sp>
            <p:nvSpPr>
              <p:cNvPr id="11306" name="Rectangle 41"/>
              <p:cNvSpPr>
                <a:spLocks noChangeArrowheads="1"/>
              </p:cNvSpPr>
              <p:nvPr/>
            </p:nvSpPr>
            <p:spPr bwMode="auto">
              <a:xfrm>
                <a:off x="1636" y="1488"/>
                <a:ext cx="11" cy="1422"/>
              </a:xfrm>
              <a:prstGeom prst="rect">
                <a:avLst/>
              </a:prstGeom>
              <a:solidFill>
                <a:srgbClr val="C0C0C0"/>
              </a:solidFill>
              <a:ln w="9525">
                <a:noFill/>
                <a:miter lim="800000"/>
                <a:headEnd/>
                <a:tailEnd/>
              </a:ln>
            </p:spPr>
            <p:txBody>
              <a:bodyPr/>
              <a:lstStyle/>
              <a:p>
                <a:endParaRPr lang="id-ID"/>
              </a:p>
            </p:txBody>
          </p:sp>
          <p:sp>
            <p:nvSpPr>
              <p:cNvPr id="11307" name="Line 42"/>
              <p:cNvSpPr>
                <a:spLocks noChangeShapeType="1"/>
              </p:cNvSpPr>
              <p:nvPr/>
            </p:nvSpPr>
            <p:spPr bwMode="auto">
              <a:xfrm>
                <a:off x="2580" y="1488"/>
                <a:ext cx="1" cy="1422"/>
              </a:xfrm>
              <a:prstGeom prst="line">
                <a:avLst/>
              </a:prstGeom>
              <a:noFill/>
              <a:ln w="0">
                <a:solidFill>
                  <a:srgbClr val="C0C0C0"/>
                </a:solidFill>
                <a:round/>
                <a:headEnd/>
                <a:tailEnd/>
              </a:ln>
            </p:spPr>
            <p:txBody>
              <a:bodyPr/>
              <a:lstStyle/>
              <a:p>
                <a:endParaRPr lang="id-ID"/>
              </a:p>
            </p:txBody>
          </p:sp>
          <p:sp>
            <p:nvSpPr>
              <p:cNvPr id="11308" name="Rectangle 43"/>
              <p:cNvSpPr>
                <a:spLocks noChangeArrowheads="1"/>
              </p:cNvSpPr>
              <p:nvPr/>
            </p:nvSpPr>
            <p:spPr bwMode="auto">
              <a:xfrm>
                <a:off x="2580" y="1488"/>
                <a:ext cx="11" cy="1422"/>
              </a:xfrm>
              <a:prstGeom prst="rect">
                <a:avLst/>
              </a:prstGeom>
              <a:solidFill>
                <a:srgbClr val="C0C0C0"/>
              </a:solidFill>
              <a:ln w="9525">
                <a:noFill/>
                <a:miter lim="800000"/>
                <a:headEnd/>
                <a:tailEnd/>
              </a:ln>
            </p:spPr>
            <p:txBody>
              <a:bodyPr/>
              <a:lstStyle/>
              <a:p>
                <a:endParaRPr lang="id-ID"/>
              </a:p>
            </p:txBody>
          </p:sp>
          <p:sp>
            <p:nvSpPr>
              <p:cNvPr id="11309" name="Line 44"/>
              <p:cNvSpPr>
                <a:spLocks noChangeShapeType="1"/>
              </p:cNvSpPr>
              <p:nvPr/>
            </p:nvSpPr>
            <p:spPr bwMode="auto">
              <a:xfrm>
                <a:off x="3525" y="1488"/>
                <a:ext cx="1" cy="1422"/>
              </a:xfrm>
              <a:prstGeom prst="line">
                <a:avLst/>
              </a:prstGeom>
              <a:noFill/>
              <a:ln w="0">
                <a:solidFill>
                  <a:srgbClr val="C0C0C0"/>
                </a:solidFill>
                <a:round/>
                <a:headEnd/>
                <a:tailEnd/>
              </a:ln>
            </p:spPr>
            <p:txBody>
              <a:bodyPr/>
              <a:lstStyle/>
              <a:p>
                <a:endParaRPr lang="id-ID"/>
              </a:p>
            </p:txBody>
          </p:sp>
          <p:sp>
            <p:nvSpPr>
              <p:cNvPr id="11310" name="Rectangle 45"/>
              <p:cNvSpPr>
                <a:spLocks noChangeArrowheads="1"/>
              </p:cNvSpPr>
              <p:nvPr/>
            </p:nvSpPr>
            <p:spPr bwMode="auto">
              <a:xfrm>
                <a:off x="3525" y="1488"/>
                <a:ext cx="10" cy="1422"/>
              </a:xfrm>
              <a:prstGeom prst="rect">
                <a:avLst/>
              </a:prstGeom>
              <a:solidFill>
                <a:srgbClr val="C0C0C0"/>
              </a:solidFill>
              <a:ln w="9525">
                <a:noFill/>
                <a:miter lim="800000"/>
                <a:headEnd/>
                <a:tailEnd/>
              </a:ln>
            </p:spPr>
            <p:txBody>
              <a:bodyPr/>
              <a:lstStyle/>
              <a:p>
                <a:endParaRPr lang="id-ID"/>
              </a:p>
            </p:txBody>
          </p:sp>
          <p:sp>
            <p:nvSpPr>
              <p:cNvPr id="11311" name="Line 46"/>
              <p:cNvSpPr>
                <a:spLocks noChangeShapeType="1"/>
              </p:cNvSpPr>
              <p:nvPr/>
            </p:nvSpPr>
            <p:spPr bwMode="auto">
              <a:xfrm>
                <a:off x="4469" y="1488"/>
                <a:ext cx="1" cy="1422"/>
              </a:xfrm>
              <a:prstGeom prst="line">
                <a:avLst/>
              </a:prstGeom>
              <a:noFill/>
              <a:ln w="0">
                <a:solidFill>
                  <a:srgbClr val="C0C0C0"/>
                </a:solidFill>
                <a:round/>
                <a:headEnd/>
                <a:tailEnd/>
              </a:ln>
            </p:spPr>
            <p:txBody>
              <a:bodyPr/>
              <a:lstStyle/>
              <a:p>
                <a:endParaRPr lang="id-ID"/>
              </a:p>
            </p:txBody>
          </p:sp>
          <p:sp>
            <p:nvSpPr>
              <p:cNvPr id="11312" name="Rectangle 47"/>
              <p:cNvSpPr>
                <a:spLocks noChangeArrowheads="1"/>
              </p:cNvSpPr>
              <p:nvPr/>
            </p:nvSpPr>
            <p:spPr bwMode="auto">
              <a:xfrm>
                <a:off x="4469" y="1488"/>
                <a:ext cx="11" cy="1422"/>
              </a:xfrm>
              <a:prstGeom prst="rect">
                <a:avLst/>
              </a:prstGeom>
              <a:solidFill>
                <a:srgbClr val="C0C0C0"/>
              </a:solidFill>
              <a:ln w="9525">
                <a:noFill/>
                <a:miter lim="800000"/>
                <a:headEnd/>
                <a:tailEnd/>
              </a:ln>
            </p:spPr>
            <p:txBody>
              <a:bodyPr/>
              <a:lstStyle/>
              <a:p>
                <a:endParaRPr lang="id-ID"/>
              </a:p>
            </p:txBody>
          </p:sp>
          <p:sp>
            <p:nvSpPr>
              <p:cNvPr id="11313" name="Line 48"/>
              <p:cNvSpPr>
                <a:spLocks noChangeShapeType="1"/>
              </p:cNvSpPr>
              <p:nvPr/>
            </p:nvSpPr>
            <p:spPr bwMode="auto">
              <a:xfrm>
                <a:off x="5413" y="1488"/>
                <a:ext cx="1" cy="1422"/>
              </a:xfrm>
              <a:prstGeom prst="line">
                <a:avLst/>
              </a:prstGeom>
              <a:noFill/>
              <a:ln w="0">
                <a:solidFill>
                  <a:srgbClr val="C0C0C0"/>
                </a:solidFill>
                <a:round/>
                <a:headEnd/>
                <a:tailEnd/>
              </a:ln>
            </p:spPr>
            <p:txBody>
              <a:bodyPr/>
              <a:lstStyle/>
              <a:p>
                <a:endParaRPr lang="id-ID"/>
              </a:p>
            </p:txBody>
          </p:sp>
          <p:sp>
            <p:nvSpPr>
              <p:cNvPr id="11314" name="Rectangle 49"/>
              <p:cNvSpPr>
                <a:spLocks noChangeArrowheads="1"/>
              </p:cNvSpPr>
              <p:nvPr/>
            </p:nvSpPr>
            <p:spPr bwMode="auto">
              <a:xfrm>
                <a:off x="5413" y="1488"/>
                <a:ext cx="11" cy="1422"/>
              </a:xfrm>
              <a:prstGeom prst="rect">
                <a:avLst/>
              </a:prstGeom>
              <a:solidFill>
                <a:srgbClr val="C0C0C0"/>
              </a:solidFill>
              <a:ln w="9525">
                <a:noFill/>
                <a:miter lim="800000"/>
                <a:headEnd/>
                <a:tailEnd/>
              </a:ln>
            </p:spPr>
            <p:txBody>
              <a:bodyPr/>
              <a:lstStyle/>
              <a:p>
                <a:endParaRPr lang="id-ID"/>
              </a:p>
            </p:txBody>
          </p:sp>
        </p:grpSp>
      </p:grpSp>
    </p:spTree>
    <p:extLst>
      <p:ext uri="{BB962C8B-B14F-4D97-AF65-F5344CB8AC3E}">
        <p14:creationId xmlns:p14="http://schemas.microsoft.com/office/powerpoint/2010/main" val="37314991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normAutofit/>
          </a:bodyPr>
          <a:lstStyle/>
          <a:p>
            <a:pPr eaLnBrk="1" hangingPunct="1"/>
            <a:r>
              <a:rPr lang="en-GB" b="1" dirty="0" smtClean="0">
                <a:solidFill>
                  <a:srgbClr val="000000"/>
                </a:solidFill>
                <a:latin typeface="Arial" pitchFamily="34" charset="0"/>
                <a:cs typeface="Arial" pitchFamily="34" charset="0"/>
              </a:rPr>
              <a:t>802.11b Wireless LAN </a:t>
            </a:r>
          </a:p>
        </p:txBody>
      </p:sp>
      <p:sp>
        <p:nvSpPr>
          <p:cNvPr id="2" name="Content Placeholder 1"/>
          <p:cNvSpPr>
            <a:spLocks noGrp="1"/>
          </p:cNvSpPr>
          <p:nvPr>
            <p:ph idx="1"/>
          </p:nvPr>
        </p:nvSpPr>
        <p:spPr/>
        <p:txBody>
          <a:bodyPr/>
          <a:lstStyle/>
          <a:p>
            <a:endParaRPr lang="en-US"/>
          </a:p>
        </p:txBody>
      </p:sp>
      <p:sp>
        <p:nvSpPr>
          <p:cNvPr id="12291" name="Rectangle 71"/>
          <p:cNvSpPr>
            <a:spLocks noChangeArrowheads="1"/>
          </p:cNvSpPr>
          <p:nvPr/>
        </p:nvSpPr>
        <p:spPr bwMode="auto">
          <a:xfrm>
            <a:off x="250825" y="4508500"/>
            <a:ext cx="8640763" cy="2016125"/>
          </a:xfrm>
          <a:prstGeom prst="rect">
            <a:avLst/>
          </a:prstGeom>
          <a:noFill/>
          <a:ln w="9525">
            <a:noFill/>
            <a:miter lim="800000"/>
            <a:headEnd/>
            <a:tailEnd/>
          </a:ln>
        </p:spPr>
        <p:txBody>
          <a:bodyPr/>
          <a:lstStyle/>
          <a:p>
            <a:pPr marL="342900" indent="-342900">
              <a:buFontTx/>
              <a:buChar char="•"/>
            </a:pPr>
            <a:r>
              <a:rPr lang="en-GB" sz="2000">
                <a:cs typeface="Arial" pitchFamily="34" charset="0"/>
              </a:rPr>
              <a:t>Utilise Direct Sequence Spread Spectrum (DSSS) technology</a:t>
            </a:r>
          </a:p>
          <a:p>
            <a:pPr marL="342900" indent="-342900">
              <a:buFontTx/>
              <a:buChar char="•"/>
            </a:pPr>
            <a:r>
              <a:rPr lang="en-GB" sz="2000">
                <a:cs typeface="Arial" pitchFamily="34" charset="0"/>
              </a:rPr>
              <a:t>Carrier Sense Multiple Access with Collision Avoidance (CSMA/CA)</a:t>
            </a:r>
          </a:p>
          <a:p>
            <a:pPr marL="342900" indent="-342900">
              <a:buFontTx/>
              <a:buChar char="•"/>
            </a:pPr>
            <a:r>
              <a:rPr lang="en-GB" sz="2000">
                <a:cs typeface="Arial" pitchFamily="34" charset="0"/>
              </a:rPr>
              <a:t>Frequency range of DSSS is between 2.4 to 2.4835 GHz</a:t>
            </a:r>
          </a:p>
          <a:p>
            <a:pPr marL="342900" indent="-342900">
              <a:buFontTx/>
              <a:buChar char="•"/>
            </a:pPr>
            <a:r>
              <a:rPr lang="en-GB" sz="2000">
                <a:cs typeface="Arial" pitchFamily="34" charset="0"/>
              </a:rPr>
              <a:t>No. of channels at different part of the world varies (S.E.A. : 13 channels)</a:t>
            </a:r>
          </a:p>
          <a:p>
            <a:pPr marL="342900" indent="-342900">
              <a:buFontTx/>
              <a:buChar char="•"/>
            </a:pPr>
            <a:r>
              <a:rPr lang="en-GB" sz="2000">
                <a:cs typeface="Arial" pitchFamily="34" charset="0"/>
              </a:rPr>
              <a:t>Each channel bandwidth is approximately 20MHz</a:t>
            </a:r>
          </a:p>
        </p:txBody>
      </p:sp>
      <p:pic>
        <p:nvPicPr>
          <p:cNvPr id="12292" name="Picture 72"/>
          <p:cNvPicPr>
            <a:picLocks noChangeAspect="1" noChangeArrowheads="1"/>
          </p:cNvPicPr>
          <p:nvPr/>
        </p:nvPicPr>
        <p:blipFill>
          <a:blip r:embed="rId3"/>
          <a:srcRect/>
          <a:stretch>
            <a:fillRect/>
          </a:stretch>
        </p:blipFill>
        <p:spPr bwMode="auto">
          <a:xfrm>
            <a:off x="1271588" y="1447800"/>
            <a:ext cx="6599237" cy="2889250"/>
          </a:xfrm>
          <a:prstGeom prst="rect">
            <a:avLst/>
          </a:prstGeom>
          <a:noFill/>
          <a:ln w="9525">
            <a:noFill/>
            <a:miter lim="800000"/>
            <a:headEnd/>
            <a:tailEnd/>
          </a:ln>
        </p:spPr>
      </p:pic>
    </p:spTree>
    <p:extLst>
      <p:ext uri="{BB962C8B-B14F-4D97-AF65-F5344CB8AC3E}">
        <p14:creationId xmlns:p14="http://schemas.microsoft.com/office/powerpoint/2010/main" val="3742882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5" name="Text Box 3"/>
          <p:cNvSpPr txBox="1">
            <a:spLocks noChangeArrowheads="1"/>
          </p:cNvSpPr>
          <p:nvPr/>
        </p:nvSpPr>
        <p:spPr bwMode="auto">
          <a:xfrm>
            <a:off x="1295400" y="990600"/>
            <a:ext cx="3190297" cy="646331"/>
          </a:xfrm>
          <a:prstGeom prst="rect">
            <a:avLst/>
          </a:prstGeom>
          <a:solidFill>
            <a:schemeClr val="folHlink"/>
          </a:solidFill>
          <a:ln w="9525">
            <a:solidFill>
              <a:schemeClr val="folHlink"/>
            </a:solidFill>
            <a:miter lim="800000"/>
            <a:headEnd/>
            <a:tailEnd/>
          </a:ln>
          <a:effectLst/>
        </p:spPr>
        <p:txBody>
          <a:bodyPr wrap="none">
            <a:spAutoFit/>
          </a:bodyPr>
          <a:lstStyle/>
          <a:p>
            <a:r>
              <a:rPr lang="en-US" sz="3600" dirty="0">
                <a:latin typeface="Times" pitchFamily="18" charset="0"/>
              </a:rPr>
              <a:t>3-2  WIRELESS LANS</a:t>
            </a:r>
          </a:p>
        </p:txBody>
      </p:sp>
      <p:sp>
        <p:nvSpPr>
          <p:cNvPr id="6430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a:p>
        </p:txBody>
      </p:sp>
      <p:sp>
        <p:nvSpPr>
          <p:cNvPr id="643077" name="Rectangle 5"/>
          <p:cNvSpPr>
            <a:spLocks noChangeArrowheads="1"/>
          </p:cNvSpPr>
          <p:nvPr/>
        </p:nvSpPr>
        <p:spPr bwMode="auto">
          <a:xfrm>
            <a:off x="381000" y="1922479"/>
            <a:ext cx="8534400" cy="3935413"/>
          </a:xfrm>
          <a:prstGeom prst="rect">
            <a:avLst/>
          </a:prstGeom>
          <a:noFill/>
          <a:ln w="9525">
            <a:noFill/>
            <a:miter lim="800000"/>
            <a:headEnd/>
            <a:tailEnd/>
          </a:ln>
          <a:effectLst/>
        </p:spPr>
        <p:txBody>
          <a:bodyPr>
            <a:spAutoFit/>
          </a:bodyPr>
          <a:lstStyle/>
          <a:p>
            <a:pPr algn="just"/>
            <a:r>
              <a:rPr lang="en-US" sz="2800" dirty="0">
                <a:latin typeface="Arial Unicode MS" pitchFamily="34" charset="-128"/>
              </a:rPr>
              <a:t>Wireless communication is one of the fastest growing technologies. The demand for connecting devices without the use of cables is increasing everywhere. Wireless LANs can be found on college campuses, in office buildings, and in many public areas. In this section, we concentrate on two wireless technologies for LANs: IEEE 802.11 wireless LANs, sometimes called wireless Ethernet, and Bluetooth, a technology for small wireless LANs.</a:t>
            </a:r>
          </a:p>
        </p:txBody>
      </p:sp>
      <p:sp>
        <p:nvSpPr>
          <p:cNvPr id="8" name="Rectangle 7"/>
          <p:cNvSpPr/>
          <p:nvPr/>
        </p:nvSpPr>
        <p:spPr>
          <a:xfrm>
            <a:off x="0" y="6581001"/>
            <a:ext cx="5429288" cy="276999"/>
          </a:xfrm>
          <a:prstGeom prst="rect">
            <a:avLst/>
          </a:prstGeom>
        </p:spPr>
        <p:txBody>
          <a:bodyPr wrap="square">
            <a:spAutoFit/>
          </a:bodyPr>
          <a:lstStyle/>
          <a:p>
            <a:r>
              <a:rPr lang="fr-FR" dirty="0" err="1" smtClean="0">
                <a:cs typeface="Arial" pitchFamily="34" charset="0"/>
              </a:rPr>
              <a:t>Forouzan</a:t>
            </a:r>
            <a:r>
              <a:rPr lang="fr-FR" dirty="0" smtClean="0">
                <a:cs typeface="Arial" pitchFamily="34" charset="0"/>
              </a:rPr>
              <a:t>, B.A., (2010). </a:t>
            </a:r>
            <a:r>
              <a:rPr lang="fr-FR" i="1" dirty="0" smtClean="0">
                <a:cs typeface="Arial" pitchFamily="34" charset="0"/>
              </a:rPr>
              <a:t>TCP/IP Protocol Suite</a:t>
            </a:r>
            <a:r>
              <a:rPr lang="fr-FR" dirty="0" smtClean="0">
                <a:cs typeface="Arial" pitchFamily="34" charset="0"/>
              </a:rPr>
              <a:t>, 4th Edition, </a:t>
            </a:r>
            <a:r>
              <a:rPr lang="fr-FR" dirty="0" err="1" smtClean="0">
                <a:cs typeface="Arial" pitchFamily="34" charset="0"/>
              </a:rPr>
              <a:t>Mc.Graw-Hill</a:t>
            </a:r>
            <a:endParaRPr lang="id-ID"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33198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914400" y="1000108"/>
            <a:ext cx="5715000" cy="400110"/>
          </a:xfrm>
          <a:prstGeom prst="rect">
            <a:avLst/>
          </a:prstGeom>
          <a:noFill/>
          <a:ln w="9525">
            <a:noFill/>
            <a:miter lim="800000"/>
            <a:headEnd/>
            <a:tailEnd/>
          </a:ln>
          <a:effectLst/>
        </p:spPr>
        <p:txBody>
          <a:bodyPr>
            <a:spAutoFit/>
          </a:bodyPr>
          <a:lstStyle/>
          <a:p>
            <a:r>
              <a:rPr lang="en-US" altLang="en-US" sz="2000" dirty="0">
                <a:solidFill>
                  <a:srgbClr val="0000FF"/>
                </a:solidFill>
              </a:rPr>
              <a:t>Figure 3.13</a:t>
            </a:r>
            <a:r>
              <a:rPr lang="en-US" altLang="en-US" sz="2000" dirty="0">
                <a:solidFill>
                  <a:schemeClr val="accent2"/>
                </a:solidFill>
              </a:rPr>
              <a:t>    </a:t>
            </a:r>
            <a:r>
              <a:rPr lang="en-US" altLang="en-US" sz="2000" i="1" dirty="0"/>
              <a:t>Basic service sets (BSSs)</a:t>
            </a:r>
          </a:p>
        </p:txBody>
      </p:sp>
      <p:pic>
        <p:nvPicPr>
          <p:cNvPr id="496651" name="Picture 11"/>
          <p:cNvPicPr>
            <a:picLocks noChangeAspect="1" noChangeArrowheads="1"/>
          </p:cNvPicPr>
          <p:nvPr/>
        </p:nvPicPr>
        <p:blipFill>
          <a:blip r:embed="rId3"/>
          <a:srcRect/>
          <a:stretch>
            <a:fillRect/>
          </a:stretch>
        </p:blipFill>
        <p:spPr bwMode="auto">
          <a:xfrm>
            <a:off x="533400" y="1746257"/>
            <a:ext cx="3162300" cy="2682875"/>
          </a:xfrm>
          <a:prstGeom prst="rect">
            <a:avLst/>
          </a:prstGeom>
          <a:noFill/>
          <a:ln w="9525">
            <a:noFill/>
            <a:miter lim="800000"/>
            <a:headEnd/>
            <a:tailEnd/>
          </a:ln>
          <a:effectLst/>
        </p:spPr>
      </p:pic>
      <p:pic>
        <p:nvPicPr>
          <p:cNvPr id="496652" name="Picture 12"/>
          <p:cNvPicPr>
            <a:picLocks noChangeAspect="1" noChangeArrowheads="1"/>
          </p:cNvPicPr>
          <p:nvPr/>
        </p:nvPicPr>
        <p:blipFill>
          <a:blip r:embed="rId4"/>
          <a:srcRect/>
          <a:stretch>
            <a:fillRect/>
          </a:stretch>
        </p:blipFill>
        <p:spPr bwMode="auto">
          <a:xfrm>
            <a:off x="4679950" y="3413125"/>
            <a:ext cx="3016250" cy="2682875"/>
          </a:xfrm>
          <a:prstGeom prst="rect">
            <a:avLst/>
          </a:prstGeom>
          <a:noFill/>
          <a:ln w="9525">
            <a:noFill/>
            <a:miter lim="800000"/>
            <a:headEnd/>
            <a:tailEnd/>
          </a:ln>
          <a:effectLst/>
        </p:spPr>
      </p:pic>
      <p:sp>
        <p:nvSpPr>
          <p:cNvPr id="14" name="Rectangle 13"/>
          <p:cNvSpPr/>
          <p:nvPr/>
        </p:nvSpPr>
        <p:spPr>
          <a:xfrm>
            <a:off x="0" y="6019800"/>
            <a:ext cx="5429288" cy="276999"/>
          </a:xfrm>
          <a:prstGeom prst="rect">
            <a:avLst/>
          </a:prstGeom>
        </p:spPr>
        <p:txBody>
          <a:bodyPr wrap="square">
            <a:spAutoFit/>
          </a:bodyPr>
          <a:lstStyle/>
          <a:p>
            <a:r>
              <a:rPr lang="fr-FR" dirty="0" err="1" smtClean="0">
                <a:cs typeface="Arial" pitchFamily="34" charset="0"/>
              </a:rPr>
              <a:t>Forouzan</a:t>
            </a:r>
            <a:r>
              <a:rPr lang="fr-FR" dirty="0" smtClean="0">
                <a:cs typeface="Arial" pitchFamily="34" charset="0"/>
              </a:rPr>
              <a:t>, B.A., (2010). </a:t>
            </a:r>
            <a:r>
              <a:rPr lang="fr-FR" i="1" dirty="0" smtClean="0">
                <a:cs typeface="Arial" pitchFamily="34" charset="0"/>
              </a:rPr>
              <a:t>TCP/IP Protocol Suite</a:t>
            </a:r>
            <a:r>
              <a:rPr lang="fr-FR" dirty="0" smtClean="0">
                <a:cs typeface="Arial" pitchFamily="34" charset="0"/>
              </a:rPr>
              <a:t>, 4th Edition, </a:t>
            </a:r>
            <a:r>
              <a:rPr lang="fr-FR" dirty="0" err="1" smtClean="0">
                <a:cs typeface="Arial" pitchFamily="34" charset="0"/>
              </a:rPr>
              <a:t>Mc.Graw-Hill</a:t>
            </a:r>
            <a:endParaRPr lang="id-ID" dirty="0"/>
          </a:p>
        </p:txBody>
      </p:sp>
      <p:sp>
        <p:nvSpPr>
          <p:cNvPr id="15" name="Rectangle 3"/>
          <p:cNvSpPr txBox="1">
            <a:spLocks noChangeArrowheads="1"/>
          </p:cNvSpPr>
          <p:nvPr/>
        </p:nvSpPr>
        <p:spPr>
          <a:xfrm>
            <a:off x="500034" y="4429132"/>
            <a:ext cx="3071834" cy="357190"/>
          </a:xfrm>
          <a:prstGeom prst="rect">
            <a:avLst/>
          </a:prstGeom>
          <a:noFill/>
        </p:spPr>
        <p:txBody>
          <a:bodyPr/>
          <a:lstStyle/>
          <a:p>
            <a:pPr marL="342900" marR="0" lvl="0" indent="-342900" defTabSz="914400" rtl="0" eaLnBrk="1" fontAlgn="base" latinLnBrk="0" hangingPunct="1">
              <a:lnSpc>
                <a:spcPct val="90000"/>
              </a:lnSpc>
              <a:spcBef>
                <a:spcPct val="20000"/>
              </a:spcBef>
              <a:spcAft>
                <a:spcPct val="0"/>
              </a:spcAft>
              <a:buClrTx/>
              <a:buSzTx/>
              <a:buFontTx/>
              <a:buNone/>
              <a:tabLst/>
              <a:defRPr/>
            </a:pPr>
            <a:r>
              <a:rPr kumimoji="0" lang="en-GB" sz="14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also known</a:t>
            </a:r>
            <a:r>
              <a:rPr kumimoji="0" lang="en-GB" sz="14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a:t>
            </a:r>
            <a:r>
              <a:rPr kumimoji="0" lang="en-GB" sz="14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as “peer-to-peer” mode</a:t>
            </a:r>
          </a:p>
        </p:txBody>
      </p:sp>
    </p:spTree>
    <p:extLst>
      <p:ext uri="{BB962C8B-B14F-4D97-AF65-F5344CB8AC3E}">
        <p14:creationId xmlns:p14="http://schemas.microsoft.com/office/powerpoint/2010/main" val="847044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96651"/>
                                        </p:tgtEl>
                                        <p:attrNameLst>
                                          <p:attrName>style.visibility</p:attrName>
                                        </p:attrNameLst>
                                      </p:cBhvr>
                                      <p:to>
                                        <p:strVal val="visible"/>
                                      </p:to>
                                    </p:set>
                                    <p:anim calcmode="lin" valueType="num">
                                      <p:cBhvr>
                                        <p:cTn id="7" dur="2000" fill="hold"/>
                                        <p:tgtEl>
                                          <p:spTgt spid="496651"/>
                                        </p:tgtEl>
                                        <p:attrNameLst>
                                          <p:attrName>ppt_w</p:attrName>
                                        </p:attrNameLst>
                                      </p:cBhvr>
                                      <p:tavLst>
                                        <p:tav tm="0">
                                          <p:val>
                                            <p:fltVal val="0"/>
                                          </p:val>
                                        </p:tav>
                                        <p:tav tm="100000">
                                          <p:val>
                                            <p:strVal val="#ppt_w"/>
                                          </p:val>
                                        </p:tav>
                                      </p:tavLst>
                                    </p:anim>
                                    <p:anim calcmode="lin" valueType="num">
                                      <p:cBhvr>
                                        <p:cTn id="8" dur="2000" fill="hold"/>
                                        <p:tgtEl>
                                          <p:spTgt spid="496651"/>
                                        </p:tgtEl>
                                        <p:attrNameLst>
                                          <p:attrName>ppt_h</p:attrName>
                                        </p:attrNameLst>
                                      </p:cBhvr>
                                      <p:tavLst>
                                        <p:tav tm="0">
                                          <p:val>
                                            <p:fltVal val="0"/>
                                          </p:val>
                                        </p:tav>
                                        <p:tav tm="100000">
                                          <p:val>
                                            <p:strVal val="#ppt_h"/>
                                          </p:val>
                                        </p:tav>
                                      </p:tavLst>
                                    </p:anim>
                                    <p:animEffect transition="in" filter="fade">
                                      <p:cBhvr>
                                        <p:cTn id="9" dur="2000"/>
                                        <p:tgtEl>
                                          <p:spTgt spid="4966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96652"/>
                                        </p:tgtEl>
                                        <p:attrNameLst>
                                          <p:attrName>style.visibility</p:attrName>
                                        </p:attrNameLst>
                                      </p:cBhvr>
                                      <p:to>
                                        <p:strVal val="visible"/>
                                      </p:to>
                                    </p:set>
                                    <p:anim calcmode="lin" valueType="num">
                                      <p:cBhvr>
                                        <p:cTn id="14" dur="2000" fill="hold"/>
                                        <p:tgtEl>
                                          <p:spTgt spid="496652"/>
                                        </p:tgtEl>
                                        <p:attrNameLst>
                                          <p:attrName>ppt_w</p:attrName>
                                        </p:attrNameLst>
                                      </p:cBhvr>
                                      <p:tavLst>
                                        <p:tav tm="0">
                                          <p:val>
                                            <p:fltVal val="0"/>
                                          </p:val>
                                        </p:tav>
                                        <p:tav tm="100000">
                                          <p:val>
                                            <p:strVal val="#ppt_w"/>
                                          </p:val>
                                        </p:tav>
                                      </p:tavLst>
                                    </p:anim>
                                    <p:anim calcmode="lin" valueType="num">
                                      <p:cBhvr>
                                        <p:cTn id="15" dur="2000" fill="hold"/>
                                        <p:tgtEl>
                                          <p:spTgt spid="496652"/>
                                        </p:tgtEl>
                                        <p:attrNameLst>
                                          <p:attrName>ppt_h</p:attrName>
                                        </p:attrNameLst>
                                      </p:cBhvr>
                                      <p:tavLst>
                                        <p:tav tm="0">
                                          <p:val>
                                            <p:fltVal val="0"/>
                                          </p:val>
                                        </p:tav>
                                        <p:tav tm="100000">
                                          <p:val>
                                            <p:strVal val="#ppt_h"/>
                                          </p:val>
                                        </p:tav>
                                      </p:tavLst>
                                    </p:anim>
                                    <p:animEffect transition="in" filter="fade">
                                      <p:cBhvr>
                                        <p:cTn id="16" dur="2000"/>
                                        <p:tgtEl>
                                          <p:spTgt spid="496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357158" y="1071546"/>
            <a:ext cx="5715000" cy="369332"/>
          </a:xfrm>
          <a:prstGeom prst="rect">
            <a:avLst/>
          </a:prstGeom>
          <a:noFill/>
          <a:ln w="9525">
            <a:noFill/>
            <a:miter lim="800000"/>
            <a:headEnd/>
            <a:tailEnd/>
          </a:ln>
          <a:effectLst/>
        </p:spPr>
        <p:txBody>
          <a:bodyPr>
            <a:spAutoFit/>
          </a:bodyPr>
          <a:lstStyle/>
          <a:p>
            <a:r>
              <a:rPr lang="en-US" altLang="en-US" sz="1800" dirty="0">
                <a:solidFill>
                  <a:srgbClr val="0000FF"/>
                </a:solidFill>
              </a:rPr>
              <a:t>Figure 3.14</a:t>
            </a:r>
            <a:r>
              <a:rPr lang="en-US" altLang="en-US" sz="1800" dirty="0">
                <a:solidFill>
                  <a:schemeClr val="accent2"/>
                </a:solidFill>
              </a:rPr>
              <a:t>    </a:t>
            </a:r>
            <a:r>
              <a:rPr lang="en-US" altLang="en-US" sz="1800" i="1" dirty="0"/>
              <a:t>Extended service sets (ESSs)</a:t>
            </a:r>
          </a:p>
        </p:txBody>
      </p:sp>
      <p:pic>
        <p:nvPicPr>
          <p:cNvPr id="497675" name="Picture 11"/>
          <p:cNvPicPr>
            <a:picLocks noChangeAspect="1" noChangeArrowheads="1"/>
          </p:cNvPicPr>
          <p:nvPr/>
        </p:nvPicPr>
        <p:blipFill>
          <a:blip r:embed="rId3"/>
          <a:srcRect/>
          <a:stretch>
            <a:fillRect/>
          </a:stretch>
        </p:blipFill>
        <p:spPr bwMode="auto">
          <a:xfrm>
            <a:off x="511175" y="1676400"/>
            <a:ext cx="7642225" cy="3638550"/>
          </a:xfrm>
          <a:prstGeom prst="rect">
            <a:avLst/>
          </a:prstGeom>
          <a:noFill/>
          <a:ln w="9525">
            <a:noFill/>
            <a:miter lim="800000"/>
            <a:headEnd/>
            <a:tailEnd/>
          </a:ln>
          <a:effectLst/>
        </p:spPr>
      </p:pic>
      <p:sp>
        <p:nvSpPr>
          <p:cNvPr id="13" name="Rectangle 12"/>
          <p:cNvSpPr/>
          <p:nvPr/>
        </p:nvSpPr>
        <p:spPr>
          <a:xfrm>
            <a:off x="0" y="6248400"/>
            <a:ext cx="5429288" cy="276999"/>
          </a:xfrm>
          <a:prstGeom prst="rect">
            <a:avLst/>
          </a:prstGeom>
        </p:spPr>
        <p:txBody>
          <a:bodyPr wrap="square">
            <a:spAutoFit/>
          </a:bodyPr>
          <a:lstStyle/>
          <a:p>
            <a:r>
              <a:rPr lang="fr-FR" dirty="0" err="1" smtClean="0">
                <a:cs typeface="Arial" pitchFamily="34" charset="0"/>
              </a:rPr>
              <a:t>Forouzan</a:t>
            </a:r>
            <a:r>
              <a:rPr lang="fr-FR" dirty="0" smtClean="0">
                <a:cs typeface="Arial" pitchFamily="34" charset="0"/>
              </a:rPr>
              <a:t>, B.A., (2010). </a:t>
            </a:r>
            <a:r>
              <a:rPr lang="fr-FR" i="1" dirty="0" smtClean="0">
                <a:cs typeface="Arial" pitchFamily="34" charset="0"/>
              </a:rPr>
              <a:t>TCP/IP Protocol Suite</a:t>
            </a:r>
            <a:r>
              <a:rPr lang="fr-FR" dirty="0" smtClean="0">
                <a:cs typeface="Arial" pitchFamily="34" charset="0"/>
              </a:rPr>
              <a:t>, 4th Edition, </a:t>
            </a:r>
            <a:r>
              <a:rPr lang="fr-FR" dirty="0" err="1" smtClean="0">
                <a:cs typeface="Arial" pitchFamily="34" charset="0"/>
              </a:rPr>
              <a:t>Mc.Graw-Hill</a:t>
            </a:r>
            <a:endParaRPr lang="id-ID"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683633" y="-119097"/>
            <a:ext cx="184666" cy="369332"/>
          </a:xfrm>
          <a:prstGeom prst="rect">
            <a:avLst/>
          </a:prstGeom>
          <a:noFill/>
        </p:spPr>
        <p:txBody>
          <a:bodyPr wrap="none" rtlCol="0">
            <a:spAutoFit/>
          </a:bodyPr>
          <a:lstStyle/>
          <a:p>
            <a:endParaRPr lang="en-US" dirty="0">
              <a:solidFill>
                <a:srgbClr val="000000"/>
              </a:solidFill>
            </a:endParaRPr>
          </a:p>
        </p:txBody>
      </p:sp>
    </p:spTree>
    <p:extLst>
      <p:ext uri="{BB962C8B-B14F-4D97-AF65-F5344CB8AC3E}">
        <p14:creationId xmlns:p14="http://schemas.microsoft.com/office/powerpoint/2010/main" val="923933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5" name="Rectangle 3"/>
          <p:cNvSpPr txBox="1">
            <a:spLocks noChangeArrowheads="1"/>
          </p:cNvSpPr>
          <p:nvPr/>
        </p:nvSpPr>
        <p:spPr>
          <a:xfrm>
            <a:off x="785813" y="3209925"/>
            <a:ext cx="7643812" cy="10128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ct val="0"/>
              </a:spcBef>
              <a:buFontTx/>
              <a:buNone/>
            </a:pPr>
            <a:r>
              <a:rPr lang="en-US" dirty="0" smtClean="0">
                <a:latin typeface="Arial" pitchFamily="34" charset="0"/>
                <a:cs typeface="Arial" pitchFamily="34" charset="0"/>
              </a:rPr>
              <a:t>Students will be able to e</a:t>
            </a:r>
            <a:r>
              <a:rPr lang="en-AU" dirty="0" err="1" smtClean="0">
                <a:latin typeface="Arial" pitchFamily="34" charset="0"/>
                <a:cs typeface="Arial" pitchFamily="34" charset="0"/>
              </a:rPr>
              <a:t>xplain</a:t>
            </a:r>
            <a:r>
              <a:rPr lang="en-AU" dirty="0" smtClean="0">
                <a:latin typeface="Arial" pitchFamily="34" charset="0"/>
                <a:cs typeface="Arial" pitchFamily="34" charset="0"/>
              </a:rPr>
              <a:t> and use Wired &amp; Wireless LAN for corporate network</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8035070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0" name="Text Box 4"/>
          <p:cNvSpPr txBox="1">
            <a:spLocks noChangeArrowheads="1"/>
          </p:cNvSpPr>
          <p:nvPr/>
        </p:nvSpPr>
        <p:spPr bwMode="auto">
          <a:xfrm>
            <a:off x="906462" y="1071546"/>
            <a:ext cx="5951538"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7.1  </a:t>
            </a:r>
            <a:r>
              <a:rPr lang="en-US" sz="2000" i="1" dirty="0">
                <a:solidFill>
                  <a:schemeClr val="tx1"/>
                </a:solidFill>
                <a:latin typeface="Times New Roman" pitchFamily="18" charset="0"/>
              </a:rPr>
              <a:t>Transmission medium and physical layer</a:t>
            </a:r>
          </a:p>
        </p:txBody>
      </p:sp>
      <p:pic>
        <p:nvPicPr>
          <p:cNvPr id="859143" name="Picture 7"/>
          <p:cNvPicPr>
            <a:picLocks noChangeAspect="1" noChangeArrowheads="1"/>
          </p:cNvPicPr>
          <p:nvPr/>
        </p:nvPicPr>
        <p:blipFill>
          <a:blip r:embed="rId3"/>
          <a:srcRect/>
          <a:stretch>
            <a:fillRect/>
          </a:stretch>
        </p:blipFill>
        <p:spPr bwMode="auto">
          <a:xfrm>
            <a:off x="185738" y="2584450"/>
            <a:ext cx="8729662" cy="2520950"/>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90575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4" name="Text Box 4"/>
          <p:cNvSpPr txBox="1">
            <a:spLocks noChangeArrowheads="1"/>
          </p:cNvSpPr>
          <p:nvPr/>
        </p:nvSpPr>
        <p:spPr bwMode="auto">
          <a:xfrm>
            <a:off x="989012" y="1000108"/>
            <a:ext cx="4802188"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7.2  </a:t>
            </a:r>
            <a:r>
              <a:rPr lang="en-US" sz="2000" i="1" dirty="0">
                <a:solidFill>
                  <a:schemeClr val="tx1"/>
                </a:solidFill>
                <a:latin typeface="Times New Roman" pitchFamily="18" charset="0"/>
              </a:rPr>
              <a:t>Classes of transmission media</a:t>
            </a:r>
          </a:p>
        </p:txBody>
      </p:sp>
      <p:pic>
        <p:nvPicPr>
          <p:cNvPr id="860166" name="Picture 6"/>
          <p:cNvPicPr>
            <a:picLocks noChangeAspect="1" noChangeArrowheads="1"/>
          </p:cNvPicPr>
          <p:nvPr/>
        </p:nvPicPr>
        <p:blipFill>
          <a:blip r:embed="rId3"/>
          <a:srcRect/>
          <a:stretch>
            <a:fillRect/>
          </a:stretch>
        </p:blipFill>
        <p:spPr bwMode="auto">
          <a:xfrm>
            <a:off x="457200" y="2100263"/>
            <a:ext cx="7715250" cy="3157537"/>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21178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1295400" y="1066800"/>
            <a:ext cx="2509020" cy="523220"/>
          </a:xfrm>
          <a:prstGeom prst="rect">
            <a:avLst/>
          </a:prstGeom>
          <a:noFill/>
          <a:ln w="9525">
            <a:noFill/>
            <a:miter lim="800000"/>
            <a:headEnd/>
            <a:tailEnd/>
          </a:ln>
          <a:effectLst/>
        </p:spPr>
        <p:txBody>
          <a:bodyPr wrap="none">
            <a:spAutoFit/>
          </a:bodyPr>
          <a:lstStyle/>
          <a:p>
            <a:r>
              <a:rPr lang="en-US" dirty="0">
                <a:solidFill>
                  <a:schemeClr val="tx1"/>
                </a:solidFill>
                <a:effectLst>
                  <a:outerShdw blurRad="38100" dist="38100" dir="2700000" algn="tl">
                    <a:srgbClr val="C0C0C0"/>
                  </a:outerShdw>
                </a:effectLst>
                <a:latin typeface="Times" pitchFamily="18" charset="0"/>
              </a:rPr>
              <a:t>7-1   GUIDED MEDIA</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id-ID" sz="1800">
              <a:latin typeface="Times New Roman" pitchFamily="18" charset="0"/>
            </a:endParaRPr>
          </a:p>
        </p:txBody>
      </p:sp>
      <p:sp>
        <p:nvSpPr>
          <p:cNvPr id="565253" name="Rectangle 5"/>
          <p:cNvSpPr>
            <a:spLocks noChangeArrowheads="1"/>
          </p:cNvSpPr>
          <p:nvPr/>
        </p:nvSpPr>
        <p:spPr bwMode="auto">
          <a:xfrm>
            <a:off x="214282" y="1643050"/>
            <a:ext cx="8229600" cy="1373188"/>
          </a:xfrm>
          <a:prstGeom prst="rect">
            <a:avLst/>
          </a:prstGeom>
          <a:noFill/>
          <a:ln w="9525">
            <a:noFill/>
            <a:miter lim="800000"/>
            <a:headEnd/>
            <a:tailEnd/>
          </a:ln>
          <a:effectLst/>
        </p:spPr>
        <p:txBody>
          <a:bodyPr anchor="ctr">
            <a:spAutoFit/>
          </a:bodyPr>
          <a:lstStyle/>
          <a:p>
            <a:pPr algn="just" eaLnBrk="1" hangingPunct="1"/>
            <a:r>
              <a:rPr lang="en-US" sz="2800" i="1" dirty="0">
                <a:solidFill>
                  <a:schemeClr val="tx1"/>
                </a:solidFill>
                <a:effectLst>
                  <a:outerShdw blurRad="38100" dist="38100" dir="2700000" algn="tl">
                    <a:srgbClr val="C0C0C0"/>
                  </a:outerShdw>
                </a:effectLst>
                <a:latin typeface="Times New Roman" pitchFamily="18" charset="0"/>
              </a:rPr>
              <a:t>Guided media, which are those that provide a conduit from one device to another, include twisted-pair cable, coaxial cable, and fiber-optic cable.</a:t>
            </a:r>
          </a:p>
        </p:txBody>
      </p:sp>
      <p:sp>
        <p:nvSpPr>
          <p:cNvPr id="565277" name="Rectangle 29"/>
          <p:cNvSpPr>
            <a:spLocks noChangeArrowheads="1"/>
          </p:cNvSpPr>
          <p:nvPr/>
        </p:nvSpPr>
        <p:spPr bwMode="auto">
          <a:xfrm>
            <a:off x="152400" y="46799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Twisted-Pair Cable</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Coaxial Cable</a:t>
            </a:r>
            <a:br>
              <a:rPr lang="fr-FR" sz="2400">
                <a:solidFill>
                  <a:srgbClr val="0033CC"/>
                </a:solidFill>
                <a:latin typeface="Times New Roman" pitchFamily="18" charset="0"/>
              </a:rPr>
            </a:br>
            <a:r>
              <a:rPr lang="fr-FR" sz="2400">
                <a:solidFill>
                  <a:srgbClr val="0033CC"/>
                </a:solidFill>
                <a:latin typeface="Times New Roman" pitchFamily="18" charset="0"/>
              </a:rPr>
              <a:t>Fiber-Optic Cable</a:t>
            </a:r>
            <a:endParaRPr lang="en-US" sz="2400">
              <a:solidFill>
                <a:srgbClr val="0033CC"/>
              </a:solidFill>
              <a:latin typeface="Times New Roman" pitchFamily="18" charset="0"/>
            </a:endParaRPr>
          </a:p>
        </p:txBody>
      </p:sp>
      <p:sp>
        <p:nvSpPr>
          <p:cNvPr id="565278" name="Text Box 30"/>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
        <p:nvSpPr>
          <p:cNvPr id="9" name="Rectangle 8"/>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13651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Text Box 4"/>
          <p:cNvSpPr txBox="1">
            <a:spLocks noChangeArrowheads="1"/>
          </p:cNvSpPr>
          <p:nvPr/>
        </p:nvSpPr>
        <p:spPr bwMode="auto">
          <a:xfrm>
            <a:off x="765175" y="1214422"/>
            <a:ext cx="3578225"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7.3  </a:t>
            </a:r>
            <a:r>
              <a:rPr lang="en-US" sz="2000" i="1" dirty="0">
                <a:solidFill>
                  <a:schemeClr val="tx1"/>
                </a:solidFill>
                <a:latin typeface="Times New Roman" pitchFamily="18" charset="0"/>
              </a:rPr>
              <a:t>Twisted-pair cable</a:t>
            </a:r>
          </a:p>
        </p:txBody>
      </p:sp>
      <p:pic>
        <p:nvPicPr>
          <p:cNvPr id="861190" name="Picture 6"/>
          <p:cNvPicPr>
            <a:picLocks noChangeAspect="1" noChangeArrowheads="1"/>
          </p:cNvPicPr>
          <p:nvPr/>
        </p:nvPicPr>
        <p:blipFill>
          <a:blip r:embed="rId3"/>
          <a:srcRect/>
          <a:stretch>
            <a:fillRect/>
          </a:stretch>
        </p:blipFill>
        <p:spPr bwMode="auto">
          <a:xfrm>
            <a:off x="228600" y="2986088"/>
            <a:ext cx="8610600" cy="1204912"/>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682585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6" name="Text Box 4"/>
          <p:cNvSpPr txBox="1">
            <a:spLocks noChangeArrowheads="1"/>
          </p:cNvSpPr>
          <p:nvPr/>
        </p:nvSpPr>
        <p:spPr bwMode="auto">
          <a:xfrm>
            <a:off x="781050" y="1142984"/>
            <a:ext cx="3257550"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7.5  </a:t>
            </a:r>
            <a:r>
              <a:rPr lang="en-US" sz="2000" i="1" dirty="0">
                <a:solidFill>
                  <a:schemeClr val="tx1"/>
                </a:solidFill>
                <a:latin typeface="Times New Roman" pitchFamily="18" charset="0"/>
              </a:rPr>
              <a:t>UTP connector</a:t>
            </a:r>
          </a:p>
        </p:txBody>
      </p:sp>
      <p:pic>
        <p:nvPicPr>
          <p:cNvPr id="863238" name="Picture 6"/>
          <p:cNvPicPr>
            <a:picLocks noChangeAspect="1" noChangeArrowheads="1"/>
          </p:cNvPicPr>
          <p:nvPr/>
        </p:nvPicPr>
        <p:blipFill>
          <a:blip r:embed="rId3"/>
          <a:srcRect/>
          <a:stretch>
            <a:fillRect/>
          </a:stretch>
        </p:blipFill>
        <p:spPr bwMode="auto">
          <a:xfrm>
            <a:off x="1519238" y="2244725"/>
            <a:ext cx="6481762" cy="2708275"/>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06454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4" name="Text Box 4"/>
          <p:cNvSpPr txBox="1">
            <a:spLocks noChangeArrowheads="1"/>
          </p:cNvSpPr>
          <p:nvPr/>
        </p:nvSpPr>
        <p:spPr bwMode="auto">
          <a:xfrm>
            <a:off x="952500" y="1071546"/>
            <a:ext cx="3086100" cy="457200"/>
          </a:xfrm>
          <a:prstGeom prst="rect">
            <a:avLst/>
          </a:prstGeom>
          <a:noFill/>
          <a:ln w="9525">
            <a:noFill/>
            <a:miter lim="800000"/>
            <a:headEnd/>
            <a:tailEnd/>
          </a:ln>
          <a:effectLst/>
        </p:spPr>
        <p:txBody>
          <a:bodyPr wrap="none">
            <a:spAutoFit/>
          </a:bodyPr>
          <a:lstStyle/>
          <a:p>
            <a:r>
              <a:rPr lang="en-US" sz="2400" dirty="0">
                <a:solidFill>
                  <a:schemeClr val="tx1"/>
                </a:solidFill>
                <a:latin typeface="Times New Roman" pitchFamily="18" charset="0"/>
              </a:rPr>
              <a:t>Figure 7.7  </a:t>
            </a:r>
            <a:r>
              <a:rPr lang="en-US" sz="2000" i="1" dirty="0">
                <a:solidFill>
                  <a:schemeClr val="tx1"/>
                </a:solidFill>
                <a:latin typeface="Times New Roman" pitchFamily="18" charset="0"/>
              </a:rPr>
              <a:t>Coaxial cable</a:t>
            </a:r>
          </a:p>
        </p:txBody>
      </p:sp>
      <p:pic>
        <p:nvPicPr>
          <p:cNvPr id="865286" name="Picture 6"/>
          <p:cNvPicPr>
            <a:picLocks noChangeAspect="1" noChangeArrowheads="1"/>
          </p:cNvPicPr>
          <p:nvPr/>
        </p:nvPicPr>
        <p:blipFill>
          <a:blip r:embed="rId3"/>
          <a:srcRect/>
          <a:stretch>
            <a:fillRect/>
          </a:stretch>
        </p:blipFill>
        <p:spPr bwMode="auto">
          <a:xfrm>
            <a:off x="617538" y="1957388"/>
            <a:ext cx="8145462" cy="3529012"/>
          </a:xfrm>
          <a:prstGeom prst="rect">
            <a:avLst/>
          </a:prstGeom>
          <a:noFill/>
          <a:ln w="9525">
            <a:noFill/>
            <a:miter lim="800000"/>
            <a:headEnd/>
            <a:tailEnd/>
          </a:ln>
          <a:effectLst/>
        </p:spPr>
      </p:pic>
      <p:sp>
        <p:nvSpPr>
          <p:cNvPr id="8" name="Rectangle 7"/>
          <p:cNvSpPr/>
          <p:nvPr/>
        </p:nvSpPr>
        <p:spPr>
          <a:xfrm>
            <a:off x="0" y="6642556"/>
            <a:ext cx="4857784" cy="215444"/>
          </a:xfrm>
          <a:prstGeom prst="rect">
            <a:avLst/>
          </a:prstGeom>
        </p:spPr>
        <p:txBody>
          <a:bodyPr wrap="square">
            <a:spAutoFit/>
          </a:bodyPr>
          <a:lstStyle/>
          <a:p>
            <a:r>
              <a:rPr lang="fr-FR" sz="800" dirty="0" err="1" smtClean="0">
                <a:solidFill>
                  <a:schemeClr val="tx1"/>
                </a:solidFill>
                <a:latin typeface="Arial" charset="0"/>
                <a:cs typeface="Arial" charset="0"/>
              </a:rPr>
              <a:t>Forouzan</a:t>
            </a:r>
            <a:r>
              <a:rPr lang="fr-FR" sz="800" dirty="0" smtClean="0">
                <a:solidFill>
                  <a:schemeClr val="tx1"/>
                </a:solidFill>
                <a:latin typeface="Arial" charset="0"/>
                <a:cs typeface="Arial" charset="0"/>
              </a:rPr>
              <a:t>, B.A., (2010). </a:t>
            </a:r>
            <a:r>
              <a:rPr lang="fr-FR" sz="800" i="1" dirty="0" smtClean="0">
                <a:solidFill>
                  <a:schemeClr val="tx1"/>
                </a:solidFill>
                <a:latin typeface="Arial" charset="0"/>
                <a:cs typeface="Arial" charset="0"/>
              </a:rPr>
              <a:t>Data Communications and Networking</a:t>
            </a:r>
            <a:r>
              <a:rPr lang="fr-FR" sz="800" dirty="0" smtClean="0">
                <a:solidFill>
                  <a:schemeClr val="tx1"/>
                </a:solidFill>
                <a:latin typeface="Arial" charset="0"/>
                <a:cs typeface="Arial" charset="0"/>
              </a:rPr>
              <a:t>, 4th Edition, </a:t>
            </a:r>
            <a:r>
              <a:rPr lang="fr-FR" sz="800" dirty="0" err="1" smtClean="0">
                <a:solidFill>
                  <a:schemeClr val="tx1"/>
                </a:solidFill>
                <a:latin typeface="Arial" charset="0"/>
                <a:cs typeface="Arial" charset="0"/>
              </a:rPr>
              <a:t>Mc.Graw-Hill</a:t>
            </a:r>
            <a:r>
              <a:rPr lang="fr-FR" sz="800" dirty="0" smtClean="0">
                <a:solidFill>
                  <a:schemeClr val="tx1"/>
                </a:solidFill>
                <a:latin typeface="Arial" charset="0"/>
                <a:cs typeface="Arial" charset="0"/>
              </a:rPr>
              <a:t>, </a:t>
            </a:r>
            <a:r>
              <a:rPr lang="fr-FR" sz="800" dirty="0" err="1" smtClean="0">
                <a:solidFill>
                  <a:schemeClr val="tx1"/>
                </a:solidFill>
                <a:latin typeface="Arial" charset="0"/>
                <a:cs typeface="Arial" charset="0"/>
              </a:rPr>
              <a:t>Chapter</a:t>
            </a:r>
            <a:r>
              <a:rPr lang="fr-FR" sz="800" dirty="0" smtClean="0">
                <a:solidFill>
                  <a:schemeClr val="tx1"/>
                </a:solidFill>
                <a:latin typeface="Arial" charset="0"/>
                <a:cs typeface="Arial" charset="0"/>
              </a:rPr>
              <a:t> 7</a:t>
            </a:r>
            <a:endParaRPr lang="id-ID" sz="800"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92464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binu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binus-new.potx</Template>
  <TotalTime>47</TotalTime>
  <Words>992</Words>
  <Application>Microsoft Macintosh PowerPoint</Application>
  <PresentationFormat>On-screen Show (4:3)</PresentationFormat>
  <Paragraphs>129</Paragraphs>
  <Slides>25</Slides>
  <Notes>22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Template binus-new</vt:lpstr>
      <vt:lpstr>Session 03 Networking Media</vt:lpstr>
      <vt:lpstr>References</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Media</vt:lpstr>
      <vt:lpstr>Transmission Characteristics</vt:lpstr>
      <vt:lpstr>Media Access Control</vt:lpstr>
      <vt:lpstr>Media Access Control</vt:lpstr>
      <vt:lpstr>Ethernet </vt:lpstr>
      <vt:lpstr>Logical Link Control </vt:lpstr>
      <vt:lpstr>Wireless LAN Specifications</vt:lpstr>
      <vt:lpstr>802.11b Wireless LAN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dts</dc:creator>
  <cp:lastModifiedBy>Santoso Budijono</cp:lastModifiedBy>
  <cp:revision>13</cp:revision>
  <dcterms:created xsi:type="dcterms:W3CDTF">2015-07-03T09:46:07Z</dcterms:created>
  <dcterms:modified xsi:type="dcterms:W3CDTF">2015-12-13T22:13:44Z</dcterms:modified>
</cp:coreProperties>
</file>