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4" r:id="rId4"/>
    <p:sldId id="313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0" autoAdjust="0"/>
    <p:restoredTop sz="86410" autoAdjust="0"/>
  </p:normalViewPr>
  <p:slideViewPr>
    <p:cSldViewPr>
      <p:cViewPr>
        <p:scale>
          <a:sx n="63" d="100"/>
          <a:sy n="6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Relationship Id="rId2" Type="http://schemas.openxmlformats.org/officeDocument/2006/relationships/slide" Target="slides/slide17.xml"/><Relationship Id="rId3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D418F-E30B-7045-94E0-1868FED574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8941-7B1A-7540-BADC-81851E51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2A586-795E-4E05-AACB-D9F1C8DE927D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3B8FD-6C84-4CCB-95BB-9BBBC939F26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3BA1B-C4D4-46A5-90C0-CFF59CF9B86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87AAD-4E8B-45A3-A363-1E340DDF6DD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7B799-D279-4191-A2C2-82C1CFD69F0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26239-9557-4712-A7EB-7EEE53D58BE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CB16-E7E3-4748-BF85-C08CA6D14B4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6E010-31EB-4E32-AFB5-CA5859DFD70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340EA-013C-4E3D-AB2A-125B105E4EE2}" type="slidenum">
              <a:rPr lang="en-US"/>
              <a:pPr/>
              <a:t>6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E330DE-5DF5-44F1-BBBE-96AEFE804A7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34C2E-7EFD-4FF3-BAB1-524C651B57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76770-32DC-4FE1-96BB-A503DC6B082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631AF3-0225-4E78-82C5-8408D588E83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6A3C1-32F7-462E-9460-00CB4FECF61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8837B-8E50-4BF8-A5ED-6C87A4C52B7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inus-mai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inus-mai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375275" y="4267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Session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04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Intranet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Subject  :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Z1451 /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Jaringan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Komputer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	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 :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2015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 and Hub</a:t>
            </a:r>
            <a:endParaRPr lang="en-US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smtClean="0">
                <a:latin typeface="Arial" charset="0"/>
                <a:cs typeface="Arial" charset="0"/>
              </a:rPr>
              <a:t>Bus </a:t>
            </a:r>
            <a:r>
              <a:rPr lang="en-US" smtClean="0">
                <a:latin typeface="Arial" charset="0"/>
                <a:cs typeface="Arial" charset="0"/>
              </a:rPr>
              <a:t>configuration</a:t>
            </a:r>
            <a:endParaRPr lang="en-GB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GB" sz="2400" smtClean="0">
                <a:latin typeface="Arial" charset="0"/>
                <a:cs typeface="Arial" charset="0"/>
              </a:rPr>
              <a:t>All</a:t>
            </a:r>
            <a:r>
              <a:rPr lang="en-US" sz="2400" smtClean="0">
                <a:latin typeface="Arial" charset="0"/>
                <a:cs typeface="Arial" charset="0"/>
              </a:rPr>
              <a:t> stations share capacity of bus</a:t>
            </a:r>
            <a:r>
              <a:rPr lang="en-GB" sz="2400" smtClean="0">
                <a:latin typeface="Arial" charset="0"/>
                <a:cs typeface="Arial" charset="0"/>
              </a:rPr>
              <a:t> (e.g. 10Mbps)</a:t>
            </a:r>
          </a:p>
          <a:p>
            <a:pPr lvl="1" eaLnBrk="1" hangingPunct="1">
              <a:spcBef>
                <a:spcPct val="0"/>
              </a:spcBef>
            </a:pPr>
            <a:r>
              <a:rPr lang="en-GB" sz="2400" smtClean="0">
                <a:latin typeface="Arial" charset="0"/>
                <a:cs typeface="Arial" charset="0"/>
              </a:rPr>
              <a:t>Only one station transmitting at a time</a:t>
            </a:r>
          </a:p>
          <a:p>
            <a:pPr eaLnBrk="1" hangingPunct="1">
              <a:spcBef>
                <a:spcPct val="0"/>
              </a:spcBef>
            </a:pPr>
            <a:r>
              <a:rPr lang="en-GB" smtClean="0">
                <a:latin typeface="Arial" charset="0"/>
                <a:cs typeface="Arial" charset="0"/>
              </a:rPr>
              <a:t>Hub</a:t>
            </a:r>
            <a:r>
              <a:rPr lang="en-US" smtClean="0">
                <a:latin typeface="Arial" charset="0"/>
                <a:cs typeface="Arial" charset="0"/>
              </a:rPr>
              <a:t> uses star wiring to attach stations to  hub</a:t>
            </a:r>
            <a:endParaRPr lang="en-GB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GB" sz="2400" smtClean="0">
                <a:latin typeface="Arial" charset="0"/>
                <a:cs typeface="Arial" charset="0"/>
              </a:rPr>
              <a:t>Transmission</a:t>
            </a:r>
            <a:r>
              <a:rPr lang="en-US" sz="2400" smtClean="0">
                <a:latin typeface="Arial" charset="0"/>
                <a:cs typeface="Arial" charset="0"/>
              </a:rPr>
              <a:t> from any station received by hub and retransmitted on all outgoing lines</a:t>
            </a:r>
            <a:endParaRPr lang="en-GB" sz="2400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GB" sz="2400" smtClean="0">
                <a:latin typeface="Arial" charset="0"/>
                <a:cs typeface="Arial" charset="0"/>
              </a:rPr>
              <a:t>Only</a:t>
            </a:r>
            <a:r>
              <a:rPr lang="en-US" sz="2400" smtClean="0">
                <a:latin typeface="Arial" charset="0"/>
                <a:cs typeface="Arial" charset="0"/>
              </a:rPr>
              <a:t> one station can transmit at a time</a:t>
            </a:r>
            <a:endParaRPr lang="en-GB" sz="2400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GB" sz="2400" smtClean="0">
                <a:latin typeface="Arial" charset="0"/>
                <a:cs typeface="Arial" charset="0"/>
              </a:rPr>
              <a:t>Total </a:t>
            </a:r>
            <a:r>
              <a:rPr lang="en-US" sz="2400" smtClean="0">
                <a:latin typeface="Arial" charset="0"/>
                <a:cs typeface="Arial" charset="0"/>
              </a:rPr>
              <a:t>capacity of LAN is 10 Mbps</a:t>
            </a:r>
            <a:endParaRPr lang="en-GB" sz="2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Two Level Star Topology</a:t>
            </a:r>
            <a:endParaRPr lang="en-US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 b="13879"/>
          <a:stretch>
            <a:fillRect/>
          </a:stretch>
        </p:blipFill>
        <p:spPr bwMode="auto">
          <a:xfrm>
            <a:off x="1258888" y="2276474"/>
            <a:ext cx="7523597" cy="38195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49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GB" b="1" smtClean="0">
                <a:solidFill>
                  <a:srgbClr val="000000"/>
                </a:solidFill>
                <a:latin typeface="Arial" charset="0"/>
                <a:cs typeface="Arial" charset="0"/>
              </a:rPr>
              <a:t>Hub and Layer 2 Switch</a:t>
            </a:r>
            <a:endParaRPr lang="en-US" b="1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 t="33762" b="6245"/>
          <a:stretch>
            <a:fillRect/>
          </a:stretch>
        </p:blipFill>
        <p:spPr bwMode="auto">
          <a:xfrm>
            <a:off x="1752600" y="1612900"/>
            <a:ext cx="5083175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11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Layer 2 Switch Benefits</a:t>
            </a:r>
            <a:endParaRPr lang="en-US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No change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to attached devices to convert bus LAN or hub LAN to switched LAN</a:t>
            </a:r>
            <a:endParaRPr lang="en-GB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dirty="0" smtClean="0">
                <a:latin typeface="Arial" charset="0"/>
                <a:cs typeface="Arial" charset="0"/>
              </a:rPr>
              <a:t>For</a:t>
            </a:r>
            <a:r>
              <a:rPr lang="en-US" dirty="0" smtClean="0">
                <a:latin typeface="Arial" charset="0"/>
                <a:cs typeface="Arial" charset="0"/>
              </a:rPr>
              <a:t> Ethernet LAN, each device use</a:t>
            </a:r>
            <a:r>
              <a:rPr lang="en-GB" dirty="0" smtClean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 Ethernet </a:t>
            </a:r>
            <a:r>
              <a:rPr lang="en-GB" dirty="0" smtClean="0">
                <a:latin typeface="Arial" charset="0"/>
                <a:cs typeface="Arial" charset="0"/>
              </a:rPr>
              <a:t>MAC </a:t>
            </a:r>
            <a:r>
              <a:rPr lang="en-US" dirty="0" smtClean="0">
                <a:latin typeface="Arial" charset="0"/>
                <a:cs typeface="Arial" charset="0"/>
              </a:rPr>
              <a:t>protocol </a:t>
            </a:r>
            <a:endParaRPr lang="en-GB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dirty="0" smtClean="0">
                <a:latin typeface="Arial" charset="0"/>
                <a:cs typeface="Arial" charset="0"/>
              </a:rPr>
              <a:t>Device</a:t>
            </a:r>
            <a:r>
              <a:rPr lang="en-US" dirty="0" smtClean="0">
                <a:latin typeface="Arial" charset="0"/>
                <a:cs typeface="Arial" charset="0"/>
              </a:rPr>
              <a:t> has dedicated capacity equal to original LA</a:t>
            </a:r>
            <a:r>
              <a:rPr lang="en-GB" dirty="0" smtClean="0">
                <a:latin typeface="Arial" charset="0"/>
                <a:cs typeface="Arial" charset="0"/>
              </a:rPr>
              <a:t>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dirty="0" smtClean="0">
                <a:latin typeface="Arial" charset="0"/>
                <a:cs typeface="Arial" charset="0"/>
              </a:rPr>
              <a:t>Layer</a:t>
            </a:r>
            <a:r>
              <a:rPr lang="en-US" dirty="0" smtClean="0">
                <a:latin typeface="Arial" charset="0"/>
                <a:cs typeface="Arial" charset="0"/>
              </a:rPr>
              <a:t> 2 switch scales easily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Arial" charset="0"/>
                <a:cs typeface="Arial" charset="0"/>
              </a:rPr>
              <a:t>Additional devices attached to switch by increasing capacity of layer 2 </a:t>
            </a:r>
          </a:p>
        </p:txBody>
      </p:sp>
    </p:spTree>
    <p:extLst>
      <p:ext uri="{BB962C8B-B14F-4D97-AF65-F5344CB8AC3E}">
        <p14:creationId xmlns:p14="http://schemas.microsoft.com/office/powerpoint/2010/main" val="149356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Protocol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71600" y="17526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Lower layers of OSI model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IEEE 802 reference model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Physical - UTP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Logical link control (LLC)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Media access control (MAC)</a:t>
            </a:r>
          </a:p>
        </p:txBody>
      </p:sp>
    </p:spTree>
    <p:extLst>
      <p:ext uri="{BB962C8B-B14F-4D97-AF65-F5344CB8AC3E}">
        <p14:creationId xmlns:p14="http://schemas.microsoft.com/office/powerpoint/2010/main" val="396296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charset="0"/>
                <a:cs typeface="Arial" charset="0"/>
              </a:rPr>
              <a:t>LAN Standards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Created by the IEEE (Institute of Electrical and Electronics Engineers)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IEEE is a professional organization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802 LAN MAN Standards Committee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802.3 Working Group (Ethernet)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Other working groups for other technologies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Working groups create standards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Follow the OSI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0447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charset="0"/>
              </a:rPr>
              <a:t>Network Interface Card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349250" indent="-3492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charset="0"/>
                <a:cs typeface="Arial" charset="0"/>
              </a:rPr>
              <a:t>NIC (Network Interface Card)</a:t>
            </a:r>
          </a:p>
          <a:p>
            <a:pPr marL="914400" lvl="1" indent="-44767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charset="0"/>
                <a:cs typeface="Arial" charset="0"/>
              </a:rPr>
              <a:t>Connect your computer with network</a:t>
            </a:r>
          </a:p>
          <a:p>
            <a:pPr marL="914400" lvl="1" indent="-44767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charset="0"/>
                <a:cs typeface="Arial" charset="0"/>
              </a:rPr>
              <a:t>Provide MAC addresses to each connection</a:t>
            </a:r>
          </a:p>
          <a:p>
            <a:pPr marL="914400" lvl="1" indent="-447675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z="2400" smtClean="0">
                <a:latin typeface="Arial" charset="0"/>
                <a:cs typeface="Arial" charset="0"/>
              </a:rPr>
              <a:t>Implement CSMA/CD algorithm Provides ports for network connection.</a:t>
            </a:r>
          </a:p>
          <a:p>
            <a:pPr marL="349250" indent="-349250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smtClean="0">
                <a:latin typeface="Arial" charset="0"/>
                <a:cs typeface="Arial" charset="0"/>
              </a:rPr>
              <a:t>When selecting a network card, consider:</a:t>
            </a:r>
          </a:p>
          <a:p>
            <a:pPr marL="914400" lvl="1" indent="-447675" eaLnBrk="1" hangingPunct="1"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Type of network (Ethernet)</a:t>
            </a:r>
          </a:p>
          <a:p>
            <a:pPr marL="914400" lvl="1" indent="-447675" eaLnBrk="1" hangingPunct="1"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Type of media (Twisted-pair, Fiber-optic)</a:t>
            </a:r>
          </a:p>
          <a:p>
            <a:pPr marL="914400" lvl="1" indent="-447675" eaLnBrk="1" hangingPunct="1"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sz="2400" smtClean="0">
                <a:latin typeface="Arial" charset="0"/>
                <a:cs typeface="Arial" charset="0"/>
              </a:rPr>
              <a:t>Type of system bus (PCI, ISA)</a:t>
            </a:r>
          </a:p>
        </p:txBody>
      </p:sp>
    </p:spTree>
    <p:extLst>
      <p:ext uri="{BB962C8B-B14F-4D97-AF65-F5344CB8AC3E}">
        <p14:creationId xmlns:p14="http://schemas.microsoft.com/office/powerpoint/2010/main" val="3107843726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NIC 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225425" indent="-225425" defTabSz="688975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Logical link control (LLC):</a:t>
            </a:r>
          </a:p>
          <a:p>
            <a:pPr marL="739775" lvl="1" indent="-276225" defTabSz="688975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Communicates with upper layers in the computer</a:t>
            </a:r>
          </a:p>
          <a:p>
            <a:pPr marL="225425" indent="-225425" defTabSz="688975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Naming: </a:t>
            </a:r>
          </a:p>
          <a:p>
            <a:pPr marL="739775" lvl="1" indent="-276225" defTabSz="688975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Provides a unique MAC address identifier</a:t>
            </a:r>
          </a:p>
          <a:p>
            <a:pPr marL="225425" indent="-225425" defTabSz="688975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Framing: </a:t>
            </a:r>
          </a:p>
          <a:p>
            <a:pPr marL="739775" lvl="1" indent="-276225" defTabSz="688975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Part of the encapsulation process, packaging the bits for transport.</a:t>
            </a:r>
          </a:p>
        </p:txBody>
      </p:sp>
    </p:spTree>
    <p:extLst>
      <p:ext uri="{BB962C8B-B14F-4D97-AF65-F5344CB8AC3E}">
        <p14:creationId xmlns:p14="http://schemas.microsoft.com/office/powerpoint/2010/main" val="2621667471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charset="0"/>
              </a:rPr>
              <a:t>NIC 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225425" indent="-225425" defTabSz="688975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Media Access Control (MAC): </a:t>
            </a:r>
          </a:p>
          <a:p>
            <a:pPr marL="739775" lvl="1" indent="-276225" defTabSz="688975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Provides structured access to shared access media</a:t>
            </a:r>
          </a:p>
          <a:p>
            <a:pPr marL="739775" lvl="1" indent="-276225" defTabSz="688975" eaLnBrk="1" hangingPunct="1">
              <a:spcBef>
                <a:spcPct val="0"/>
              </a:spcBef>
              <a:buFontTx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 marL="225425" indent="-225425" defTabSz="688975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Signaling: </a:t>
            </a:r>
          </a:p>
          <a:p>
            <a:pPr marL="739775" lvl="1" indent="-276225" defTabSz="688975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Creates signals and interface with the media</a:t>
            </a:r>
          </a:p>
        </p:txBody>
      </p:sp>
    </p:spTree>
    <p:extLst>
      <p:ext uri="{BB962C8B-B14F-4D97-AF65-F5344CB8AC3E}">
        <p14:creationId xmlns:p14="http://schemas.microsoft.com/office/powerpoint/2010/main" val="129791240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516063"/>
            <a:ext cx="8229600" cy="4278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smtClean="0">
                <a:latin typeface="Arial" charset="0"/>
                <a:cs typeface="Arial" charset="0"/>
              </a:rPr>
              <a:t>Main Reference Session 05: 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/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> Forouzan, B.A., (2010). 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i="1" smtClean="0">
                <a:latin typeface="Arial" charset="0"/>
                <a:cs typeface="Arial" charset="0"/>
              </a:rPr>
              <a:t>Data Communications and Networking</a:t>
            </a:r>
            <a:r>
              <a:rPr lang="fr-FR" sz="2400" smtClean="0">
                <a:latin typeface="Arial" charset="0"/>
                <a:cs typeface="Arial" charset="0"/>
              </a:rPr>
              <a:t>, 4th Edition, 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>Mc.Graw-Hill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>Chapter  13 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/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>Forouzan, B.A., (2010). 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i="1" smtClean="0">
                <a:latin typeface="Arial" charset="0"/>
                <a:cs typeface="Arial" charset="0"/>
              </a:rPr>
              <a:t>TCP/IP Protocol Suite</a:t>
            </a:r>
            <a:r>
              <a:rPr lang="fr-FR" sz="2400" smtClean="0">
                <a:latin typeface="Arial" charset="0"/>
                <a:cs typeface="Arial" charset="0"/>
              </a:rPr>
              <a:t>, 4th Edition, 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>Mc.Graw-Hill</a:t>
            </a:r>
            <a:br>
              <a:rPr lang="fr-FR" sz="2400" smtClean="0">
                <a:latin typeface="Arial" charset="0"/>
                <a:cs typeface="Arial" charset="0"/>
              </a:rPr>
            </a:br>
            <a:r>
              <a:rPr lang="fr-FR" sz="2400" smtClean="0">
                <a:latin typeface="Arial" charset="0"/>
                <a:cs typeface="Arial" charset="0"/>
              </a:rPr>
              <a:t>Chapter 3.1 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3194050"/>
            <a:ext cx="8686800" cy="901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students will be able to explain and use local area networks.</a:t>
            </a:r>
          </a:p>
        </p:txBody>
      </p:sp>
    </p:spTree>
    <p:extLst>
      <p:ext uri="{BB962C8B-B14F-4D97-AF65-F5344CB8AC3E}">
        <p14:creationId xmlns:p14="http://schemas.microsoft.com/office/powerpoint/2010/main" val="28035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333375"/>
            <a:ext cx="69850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09874" y="2828925"/>
            <a:ext cx="4810125" cy="1630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Topology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Protocol Architecture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Hub, Switch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Arial" charset="0"/>
                <a:cs typeface="Arial" charset="0"/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161834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smtClean="0">
                <a:solidFill>
                  <a:schemeClr val="bg1"/>
                </a:solidFill>
                <a:latin typeface="Arial" charset="0"/>
                <a:cs typeface="Arial" charset="0"/>
              </a:rPr>
              <a:t>LAN Topologies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1027"/>
          <p:cNvPicPr>
            <a:picLocks noChangeAspect="1" noChangeArrowheads="1"/>
          </p:cNvPicPr>
          <p:nvPr/>
        </p:nvPicPr>
        <p:blipFill>
          <a:blip r:embed="rId3"/>
          <a:srcRect b="7687"/>
          <a:stretch>
            <a:fillRect/>
          </a:stretch>
        </p:blipFill>
        <p:spPr bwMode="auto">
          <a:xfrm>
            <a:off x="1074738" y="1443038"/>
            <a:ext cx="699293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986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3511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Categories </a:t>
            </a:r>
            <a:r>
              <a:rPr lang="en-US" sz="2000" i="1" dirty="0">
                <a:latin typeface="Times New Roman" pitchFamily="18" charset="0"/>
              </a:rPr>
              <a:t>of Standard Ethernet</a:t>
            </a:r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33600"/>
            <a:ext cx="6389688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581001"/>
            <a:ext cx="7143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cs typeface="Arial" charset="0"/>
              </a:rPr>
              <a:t> </a:t>
            </a:r>
            <a:r>
              <a:rPr lang="fr-FR" sz="800" dirty="0" err="1">
                <a:cs typeface="Arial" charset="0"/>
              </a:rPr>
              <a:t>Forouzan</a:t>
            </a:r>
            <a:r>
              <a:rPr lang="fr-FR" sz="800" dirty="0">
                <a:cs typeface="Arial" charset="0"/>
              </a:rPr>
              <a:t>, B.A., (2010). </a:t>
            </a:r>
            <a:r>
              <a:rPr lang="fr-FR" sz="800" i="1" dirty="0" smtClean="0">
                <a:cs typeface="Arial" charset="0"/>
              </a:rPr>
              <a:t>Data </a:t>
            </a:r>
            <a:r>
              <a:rPr lang="fr-FR" sz="800" i="1" dirty="0">
                <a:cs typeface="Arial" charset="0"/>
              </a:rPr>
              <a:t>Communications and </a:t>
            </a:r>
            <a:r>
              <a:rPr lang="fr-FR" sz="800" i="1" dirty="0" smtClean="0">
                <a:cs typeface="Arial" charset="0"/>
              </a:rPr>
              <a:t>Networking</a:t>
            </a:r>
            <a:r>
              <a:rPr lang="fr-FR" sz="800" dirty="0" smtClean="0">
                <a:cs typeface="Arial" charset="0"/>
              </a:rPr>
              <a:t>,4th </a:t>
            </a:r>
            <a:r>
              <a:rPr lang="fr-FR" sz="800" dirty="0">
                <a:cs typeface="Arial" charset="0"/>
              </a:rPr>
              <a:t>Edition, </a:t>
            </a:r>
            <a:r>
              <a:rPr lang="fr-FR" sz="800" dirty="0" err="1" smtClean="0">
                <a:cs typeface="Arial" charset="0"/>
              </a:rPr>
              <a:t>Mc.Graw-Hill,Chapter</a:t>
            </a:r>
            <a:r>
              <a:rPr lang="fr-FR" sz="800" dirty="0" smtClean="0">
                <a:cs typeface="Arial" charset="0"/>
              </a:rPr>
              <a:t>  </a:t>
            </a:r>
            <a:r>
              <a:rPr lang="fr-FR" sz="800" dirty="0">
                <a:cs typeface="Arial" charset="0"/>
              </a:rPr>
              <a:t>13 </a:t>
            </a:r>
            <a:endParaRPr lang="id-ID" sz="800" dirty="0"/>
          </a:p>
        </p:txBody>
      </p:sp>
    </p:spTree>
    <p:extLst>
      <p:ext uri="{BB962C8B-B14F-4D97-AF65-F5344CB8AC3E}">
        <p14:creationId xmlns:p14="http://schemas.microsoft.com/office/powerpoint/2010/main" val="417035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 and Tree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Multipoint medium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Transmission propagates throughout medium 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Heard by all stations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Need to identify target station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Each station has unique address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Need to regulate transmission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To avoid collisions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To avoid hogging</a:t>
            </a:r>
          </a:p>
          <a:p>
            <a:pPr lvl="2"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Data in small blocks - frames</a:t>
            </a:r>
          </a:p>
        </p:txBody>
      </p:sp>
    </p:spTree>
    <p:extLst>
      <p:ext uri="{BB962C8B-B14F-4D97-AF65-F5344CB8AC3E}">
        <p14:creationId xmlns:p14="http://schemas.microsoft.com/office/powerpoint/2010/main" val="264444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 Topology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Each station connected directly to central node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Usually via two point to point links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Central node can broadcast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Physical star, logical bus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charset="0"/>
                <a:cs typeface="Arial" charset="0"/>
              </a:rPr>
              <a:t>Only one station can transmit at a time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  <a:cs typeface="Arial" charset="0"/>
              </a:rPr>
              <a:t>Central node can act as frame switch</a:t>
            </a:r>
          </a:p>
        </p:txBody>
      </p:sp>
    </p:spTree>
    <p:extLst>
      <p:ext uri="{BB962C8B-B14F-4D97-AF65-F5344CB8AC3E}">
        <p14:creationId xmlns:p14="http://schemas.microsoft.com/office/powerpoint/2010/main" val="31280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Shared Medium and Hub</a:t>
            </a:r>
            <a:endParaRPr lang="en-US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b="39079"/>
          <a:stretch>
            <a:fillRect/>
          </a:stretch>
        </p:blipFill>
        <p:spPr bwMode="auto">
          <a:xfrm>
            <a:off x="2035175" y="1582738"/>
            <a:ext cx="507365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1722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inu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binus-new.potx</Template>
  <TotalTime>97</TotalTime>
  <Words>488</Words>
  <Application>Microsoft Macintosh PowerPoint</Application>
  <PresentationFormat>On-screen Show (4:3)</PresentationFormat>
  <Paragraphs>100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 binus-new</vt:lpstr>
      <vt:lpstr>Session 04 Intranet</vt:lpstr>
      <vt:lpstr>References</vt:lpstr>
      <vt:lpstr>Learning Outcomes</vt:lpstr>
      <vt:lpstr>Outline</vt:lpstr>
      <vt:lpstr>LAN Topologies</vt:lpstr>
      <vt:lpstr>PowerPoint Presentation</vt:lpstr>
      <vt:lpstr>Bus and Tree</vt:lpstr>
      <vt:lpstr>Star Topology</vt:lpstr>
      <vt:lpstr>Shared Medium and Hub</vt:lpstr>
      <vt:lpstr>Bus and Hub</vt:lpstr>
      <vt:lpstr>Two Level Star Topology</vt:lpstr>
      <vt:lpstr>Hub and Layer 2 Switch</vt:lpstr>
      <vt:lpstr>Layer 2 Switch Benefits</vt:lpstr>
      <vt:lpstr>Protocol Architecture</vt:lpstr>
      <vt:lpstr>LAN Standards</vt:lpstr>
      <vt:lpstr>Network Interface Card</vt:lpstr>
      <vt:lpstr>NIC  Functions</vt:lpstr>
      <vt:lpstr>NIC 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dts</dc:creator>
  <cp:lastModifiedBy>Santoso Budijono</cp:lastModifiedBy>
  <cp:revision>16</cp:revision>
  <dcterms:created xsi:type="dcterms:W3CDTF">2015-07-03T09:46:07Z</dcterms:created>
  <dcterms:modified xsi:type="dcterms:W3CDTF">2015-12-13T22:13:34Z</dcterms:modified>
</cp:coreProperties>
</file>