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0" autoAdjust="0"/>
    <p:restoredTop sz="86410" autoAdjust="0"/>
  </p:normalViewPr>
  <p:slideViewPr>
    <p:cSldViewPr>
      <p:cViewPr>
        <p:scale>
          <a:sx n="32" d="100"/>
          <a:sy n="32" d="100"/>
        </p:scale>
        <p:origin x="-1976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4" Type="http://schemas.openxmlformats.org/officeDocument/2006/relationships/slide" Target="slides/slide11.xml"/><Relationship Id="rId5" Type="http://schemas.openxmlformats.org/officeDocument/2006/relationships/slide" Target="slides/slide13.xml"/><Relationship Id="rId6" Type="http://schemas.openxmlformats.org/officeDocument/2006/relationships/slide" Target="slides/slide16.xml"/><Relationship Id="rId1" Type="http://schemas.openxmlformats.org/officeDocument/2006/relationships/slide" Target="slides/slide6.xml"/><Relationship Id="rId2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D418F-E30B-7045-94E0-1868FED5746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78941-7B1A-7540-BADC-81851E51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2A586-795E-4E05-AACB-D9F1C8DE927D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89DB4-4B2B-4D6A-8AE2-3186F321C063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55B25-49A1-4BB5-960C-79AAA187CDB0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F3E2F-B99E-4041-974C-DC688723A034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53ED4-4859-4CFB-8E64-A84C41001864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81CCA-8FA7-4DDE-95D9-E30B3A73047D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F89DA-B681-478A-81ED-0E3AF608C2DE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3868737"/>
          </a:xfrm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4D5597-0E69-43AD-AFD8-CC60725EBAB1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38687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7CAEB-211B-4B92-8C12-557D1F1E11CD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38687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AE6D1-2CE4-49F5-95B6-19AAA7465FF7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38687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84E419-C235-4F08-A00F-7B0E5870D9F4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38687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1BC6C-5B7D-4357-B364-FEA900832916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binus-main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3431"/>
            <a:ext cx="9144000" cy="6471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66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43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inus-main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3431"/>
            <a:ext cx="9144000" cy="6471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375275" y="42672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Session 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0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b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Addressing</a:t>
            </a:r>
            <a:endParaRPr lang="en-US" sz="32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2362200"/>
            <a:ext cx="624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Subject  :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Z1451 /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  <a:cs typeface="Arial"/>
              </a:rPr>
              <a:t>Jaringan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  <a:cs typeface="Arial"/>
              </a:rPr>
              <a:t>Komputer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Year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	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  : 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2015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44450"/>
            <a:ext cx="8534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000000"/>
                </a:solidFill>
              </a:rPr>
              <a:t>Private Addresses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87338" y="1962150"/>
            <a:ext cx="8569325" cy="30464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2400"/>
              <a:t>A number of blocks in each class are assigned for private use. They are not recognized globally</a:t>
            </a:r>
          </a:p>
          <a:p>
            <a:pPr marL="288925" indent="-288925">
              <a:buFontTx/>
              <a:buChar char="•"/>
            </a:pPr>
            <a:r>
              <a:rPr lang="en-US" sz="2400"/>
              <a:t>Several techniques exist to hide internal network IP addresses from outside view</a:t>
            </a:r>
          </a:p>
          <a:p>
            <a:pPr marL="288925" indent="-288925">
              <a:buFontTx/>
              <a:buChar char="•"/>
            </a:pPr>
            <a:r>
              <a:rPr lang="en-US" sz="2400"/>
              <a:t>Any organization can use these addresses provide they adhere to the rules</a:t>
            </a:r>
          </a:p>
          <a:p>
            <a:pPr marL="288925" indent="-288925">
              <a:buFontTx/>
              <a:buChar char="•"/>
            </a:pPr>
            <a:r>
              <a:rPr lang="en-US" sz="2400"/>
              <a:t>All connectivity to an Internet host must be provided by a Network Address Translator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6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96875" y="1428750"/>
            <a:ext cx="83486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09575" eaLnBrk="0" hangingPunct="0">
              <a:buClr>
                <a:srgbClr val="000000"/>
              </a:buClr>
              <a:buSzPct val="90000"/>
            </a:pPr>
            <a:r>
              <a:rPr lang="en-US" sz="2400">
                <a:cs typeface="Arial" pitchFamily="34" charset="0"/>
              </a:rPr>
              <a:t>Reserved IANA IP addresses for Private Internets</a:t>
            </a:r>
          </a:p>
          <a:p>
            <a:pPr algn="ctr" defTabSz="409575" eaLnBrk="0" hangingPunct="0">
              <a:buClr>
                <a:srgbClr val="000000"/>
              </a:buClr>
              <a:buSzPct val="90000"/>
            </a:pPr>
            <a:endParaRPr lang="en-US" sz="2400">
              <a:cs typeface="Arial" pitchFamily="34" charset="0"/>
            </a:endParaRPr>
          </a:p>
          <a:p>
            <a:pPr marL="463550" lvl="1" indent="-231775" defTabSz="409575" eaLnBrk="0" hangingPunct="0">
              <a:buClr>
                <a:srgbClr val="000000"/>
              </a:buClr>
              <a:buSzPct val="90000"/>
              <a:buFontTx/>
              <a:buChar char="•"/>
            </a:pPr>
            <a:r>
              <a:rPr lang="en-US" sz="2400">
                <a:cs typeface="Arial" pitchFamily="34" charset="0"/>
              </a:rPr>
              <a:t>10.0.0.0 - 10.255.255.255</a:t>
            </a:r>
          </a:p>
          <a:p>
            <a:pPr marL="1766888" lvl="2" indent="-620713" defTabSz="409575" eaLnBrk="0" hangingPunct="0">
              <a:buClr>
                <a:srgbClr val="000000"/>
              </a:buClr>
              <a:buSzPct val="90000"/>
            </a:pPr>
            <a:r>
              <a:rPr lang="en-US" sz="2400">
                <a:cs typeface="Arial" pitchFamily="34" charset="0"/>
              </a:rPr>
              <a:t>A single Class A network</a:t>
            </a:r>
          </a:p>
          <a:p>
            <a:pPr marL="463550" lvl="1" indent="-231775" defTabSz="409575" eaLnBrk="0" hangingPunct="0">
              <a:buClr>
                <a:srgbClr val="000000"/>
              </a:buClr>
              <a:buSzPct val="90000"/>
              <a:buFontTx/>
              <a:buChar char="•"/>
            </a:pPr>
            <a:r>
              <a:rPr lang="en-US" sz="2400">
                <a:cs typeface="Arial" pitchFamily="34" charset="0"/>
              </a:rPr>
              <a:t>172.16.0.0 - 172.31.255.255	</a:t>
            </a:r>
          </a:p>
          <a:p>
            <a:pPr marL="1766888" lvl="2" indent="-620713" defTabSz="409575" eaLnBrk="0" hangingPunct="0">
              <a:buClr>
                <a:srgbClr val="000000"/>
              </a:buClr>
              <a:buSzPct val="90000"/>
            </a:pPr>
            <a:r>
              <a:rPr lang="en-US" sz="2400">
                <a:cs typeface="Arial" pitchFamily="34" charset="0"/>
              </a:rPr>
              <a:t>Sixteen continuous Class B Networks</a:t>
            </a:r>
          </a:p>
          <a:p>
            <a:pPr marL="463550" lvl="1" indent="-231775" defTabSz="409575" eaLnBrk="0" hangingPunct="0">
              <a:buClr>
                <a:srgbClr val="000000"/>
              </a:buClr>
              <a:buSzPct val="90000"/>
              <a:buFontTx/>
              <a:buChar char="•"/>
            </a:pPr>
            <a:r>
              <a:rPr lang="en-US" sz="2400">
                <a:cs typeface="Arial" pitchFamily="34" charset="0"/>
              </a:rPr>
              <a:t>192.168.0.0 - 192.168.255.255</a:t>
            </a:r>
          </a:p>
          <a:p>
            <a:pPr marL="1766888" lvl="2" indent="-620713" defTabSz="409575" eaLnBrk="0" hangingPunct="0">
              <a:buClr>
                <a:srgbClr val="000000"/>
              </a:buClr>
              <a:buSzPct val="90000"/>
            </a:pPr>
            <a:r>
              <a:rPr lang="en-US" sz="2400">
                <a:cs typeface="Arial" pitchFamily="34" charset="0"/>
              </a:rPr>
              <a:t>256 contiguous Class C networks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42900" y="4445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0363" lvl="1" indent="49213" algn="ctr" defTabSz="409575" eaLnBrk="0" hangingPunct="0"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sz="3200" b="1">
                <a:solidFill>
                  <a:srgbClr val="000000"/>
                </a:solidFill>
              </a:rPr>
              <a:t>Private IP Addresses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85800" y="4724400"/>
          <a:ext cx="777240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4" imgW="6144483" imgH="1276190" progId="PBrush">
                  <p:embed/>
                </p:oleObj>
              </mc:Choice>
              <mc:Fallback>
                <p:oleObj name="Bitmap Image" r:id="rId4" imgW="6144483" imgH="127619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7772400" cy="161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430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latin typeface="Arial" pitchFamily="34" charset="0"/>
              </a:rPr>
              <a:t>Subnetting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indent="0" algn="ctr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Subnetting </a:t>
            </a:r>
          </a:p>
          <a:p>
            <a:pPr marL="0" indent="0" algn="ctr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Allows the use one class of addresses for several network segments</a:t>
            </a:r>
          </a:p>
          <a:p>
            <a:pPr marL="0" indent="0" algn="ctr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A subnetted address is comprised of three parts</a:t>
            </a:r>
          </a:p>
          <a:p>
            <a:pPr marL="2746375" lvl="1" indent="-350838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Network address</a:t>
            </a:r>
          </a:p>
          <a:p>
            <a:pPr marL="2746375" lvl="1" indent="-350838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Subnet address</a:t>
            </a:r>
          </a:p>
          <a:p>
            <a:pPr marL="2746375" lvl="1" indent="-350838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Host address</a:t>
            </a:r>
          </a:p>
          <a:p>
            <a:pPr marL="0" indent="0" algn="ctr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Subnet address uses part of the host address for subnet address assignment</a:t>
            </a:r>
          </a:p>
          <a:p>
            <a:pPr marL="0" indent="0" algn="ctr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Efficient use of IP addresses</a:t>
            </a:r>
          </a:p>
        </p:txBody>
      </p:sp>
    </p:spTree>
    <p:extLst>
      <p:ext uri="{BB962C8B-B14F-4D97-AF65-F5344CB8AC3E}">
        <p14:creationId xmlns:p14="http://schemas.microsoft.com/office/powerpoint/2010/main" val="211546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latin typeface="Arial" pitchFamily="34" charset="0"/>
              </a:rPr>
              <a:t>Subnetting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marL="231775" indent="-231775" eaLnBrk="1" hangingPunct="1">
              <a:spcBef>
                <a:spcPct val="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 subnet mask is a special bit pattern that blocks off the network portion of an IP address with an all-ones pattern</a:t>
            </a:r>
          </a:p>
          <a:p>
            <a:pPr marL="231775" indent="-231775" eaLnBrk="1" hangingPunct="1">
              <a:spcBef>
                <a:spcPct val="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31775" indent="-231775" eaLnBrk="1" hangingPunct="1">
              <a:spcBef>
                <a:spcPct val="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This activity of stealing bits from the host portion of further subdivide the network portion of an address is called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subnetting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 network address, or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subnetting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31775" indent="-231775" eaLnBrk="1" hangingPunct="1">
              <a:spcBef>
                <a:spcPct val="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31775" indent="-231775" eaLnBrk="1" hangingPunct="1">
              <a:spcBef>
                <a:spcPct val="0"/>
              </a:spcBef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 subnet mask that is larger than the default mask for the address in use divides a single network IP address into multiple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subnetworks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9213" y="1681163"/>
            <a:ext cx="6810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42900" y="0"/>
            <a:ext cx="845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rgbClr val="000000"/>
                </a:solidFill>
              </a:rPr>
              <a:t>Default mask and subnet 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4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-7620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</a:rPr>
              <a:t>Subnetting</a:t>
            </a:r>
            <a:endParaRPr lang="en-US" b="1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3" name="Picture 3" descr="Fig11-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5334000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953000" y="1371600"/>
            <a:ext cx="3962400" cy="1465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5425" indent="-163513" eaLnBrk="0" hangingPunct="0">
              <a:buFont typeface="Wingdings" pitchFamily="2" charset="2"/>
              <a:buChar char="§"/>
            </a:pPr>
            <a:r>
              <a:rPr lang="en-US" sz="1800">
                <a:latin typeface="Interstate" pitchFamily="2" charset="0"/>
              </a:rPr>
              <a:t>First  2 octets represent part of extended network prefix.</a:t>
            </a:r>
          </a:p>
          <a:p>
            <a:pPr marL="225425" indent="-163513" eaLnBrk="0" hangingPunct="0">
              <a:buFont typeface="Wingdings" pitchFamily="2" charset="2"/>
              <a:buChar char="§"/>
            </a:pPr>
            <a:r>
              <a:rPr lang="en-US" sz="1800">
                <a:latin typeface="Interstate" pitchFamily="2" charset="0"/>
              </a:rPr>
              <a:t>3rd octet represents subnet.</a:t>
            </a:r>
          </a:p>
          <a:p>
            <a:pPr marL="225425" indent="-163513" eaLnBrk="0" hangingPunct="0">
              <a:buFont typeface="Wingdings" pitchFamily="2" charset="2"/>
              <a:buChar char="§"/>
            </a:pPr>
            <a:r>
              <a:rPr lang="en-US" sz="1800">
                <a:latin typeface="Interstate" pitchFamily="2" charset="0"/>
              </a:rPr>
              <a:t>4th octet represents host/machine/device.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838200" y="5638800"/>
            <a:ext cx="7086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5425" indent="-225425">
              <a:buFont typeface="Wingdings" pitchFamily="2" charset="2"/>
              <a:buChar char="§"/>
            </a:pPr>
            <a:r>
              <a:rPr lang="en-US" sz="1800">
                <a:latin typeface="Interstate" pitchFamily="2" charset="0"/>
              </a:rPr>
              <a:t>Router needed to interpret addresses.</a:t>
            </a:r>
          </a:p>
          <a:p>
            <a:pPr marL="225425" indent="-225425">
              <a:buFont typeface="Wingdings" pitchFamily="2" charset="2"/>
              <a:buChar char="§"/>
            </a:pPr>
            <a:r>
              <a:rPr lang="en-US" sz="1800">
                <a:latin typeface="Interstate" pitchFamily="2" charset="0"/>
              </a:rPr>
              <a:t>IP ending in “1” always reserved for gateways address.</a:t>
            </a:r>
          </a:p>
        </p:txBody>
      </p:sp>
    </p:spTree>
    <p:extLst>
      <p:ext uri="{BB962C8B-B14F-4D97-AF65-F5344CB8AC3E}">
        <p14:creationId xmlns:p14="http://schemas.microsoft.com/office/powerpoint/2010/main" val="35541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Application Addressing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Target user specified by User identification called  socket in TCP/IP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Transport entity identification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Generally only one per host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If more than one, then usually one of each type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Specify transport protocol (TCP, UDP)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Host address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An attached network device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In an internet, a global internet address</a:t>
            </a:r>
          </a:p>
        </p:txBody>
      </p:sp>
    </p:spTree>
    <p:extLst>
      <p:ext uri="{BB962C8B-B14F-4D97-AF65-F5344CB8AC3E}">
        <p14:creationId xmlns:p14="http://schemas.microsoft.com/office/powerpoint/2010/main" val="221551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7C833B-0123-4F2C-8551-43412FC69920}" type="slidenum">
              <a:rPr lang="en-US"/>
              <a:pPr/>
              <a:t>17</a:t>
            </a:fld>
            <a:endParaRPr lang="en-US"/>
          </a:p>
        </p:txBody>
      </p:sp>
      <p:sp>
        <p:nvSpPr>
          <p:cNvPr id="485379" name="Text Box 3"/>
          <p:cNvSpPr txBox="1">
            <a:spLocks noChangeArrowheads="1"/>
          </p:cNvSpPr>
          <p:nvPr/>
        </p:nvSpPr>
        <p:spPr bwMode="auto">
          <a:xfrm>
            <a:off x="790575" y="1600200"/>
            <a:ext cx="401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Table 16.2 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Options for DHCP</a:t>
            </a:r>
          </a:p>
        </p:txBody>
      </p:sp>
      <p:pic>
        <p:nvPicPr>
          <p:cNvPr id="485417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075" y="2027238"/>
            <a:ext cx="6892925" cy="292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0"/>
            <a:ext cx="54864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rgbClr val="000000"/>
                </a:solidFill>
                <a:ea typeface="+mj-ea"/>
                <a:cs typeface="Arial" pitchFamily="34" charset="0"/>
              </a:rPr>
              <a:t>DHCP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2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ABE6944-A30B-4216-A146-B040E2FF7FAB}" type="slidenum">
              <a:rPr lang="en-US"/>
              <a:pPr/>
              <a:t>18</a:t>
            </a:fld>
            <a:endParaRPr lang="en-US"/>
          </a:p>
        </p:txBody>
      </p:sp>
      <p:sp>
        <p:nvSpPr>
          <p:cNvPr id="48128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id-ID" sz="2400" b="0"/>
          </a:p>
        </p:txBody>
      </p:sp>
      <p:pic>
        <p:nvPicPr>
          <p:cNvPr id="48129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44938"/>
            <a:ext cx="7715304" cy="567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828800" y="44450"/>
            <a:ext cx="54864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DHCP</a:t>
            </a:r>
          </a:p>
        </p:txBody>
      </p:sp>
    </p:spTree>
    <p:extLst>
      <p:ext uri="{BB962C8B-B14F-4D97-AF65-F5344CB8AC3E}">
        <p14:creationId xmlns:p14="http://schemas.microsoft.com/office/powerpoint/2010/main" val="345365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516063"/>
            <a:ext cx="8229600" cy="42783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Main Reference Session 06: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Forouzan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, B.A., (2010). 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i="1" dirty="0" smtClean="0">
                <a:latin typeface="Arial" pitchFamily="34" charset="0"/>
                <a:cs typeface="Arial" pitchFamily="34" charset="0"/>
              </a:rPr>
              <a:t>TCP/IP Protocol Suite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, 4th Edition, 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Mc.Graw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-Hill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Chapter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 2.4, 5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Forouzan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, B.A., (2010). 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i="1" dirty="0" smtClean="0">
                <a:latin typeface="Arial" pitchFamily="34" charset="0"/>
                <a:cs typeface="Arial" pitchFamily="34" charset="0"/>
              </a:rPr>
              <a:t>Data Communications and Networking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, 4th Edition, 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Mc.Graw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-Hill</a:t>
            </a:r>
            <a:br>
              <a:rPr lang="fr-FR" sz="2400" dirty="0" smtClean="0">
                <a:latin typeface="Arial" pitchFamily="34" charset="0"/>
                <a:cs typeface="Arial" pitchFamily="34" charset="0"/>
              </a:rPr>
            </a:b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Chapter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 19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6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4294967295"/>
          </p:nvPr>
        </p:nvSpPr>
        <p:spPr bwMode="auto">
          <a:xfrm>
            <a:off x="714375" y="3176588"/>
            <a:ext cx="7715250" cy="1079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 students will be able to explain and use addressing scheme.</a:t>
            </a:r>
          </a:p>
        </p:txBody>
      </p:sp>
    </p:spTree>
    <p:extLst>
      <p:ext uri="{BB962C8B-B14F-4D97-AF65-F5344CB8AC3E}">
        <p14:creationId xmlns:p14="http://schemas.microsoft.com/office/powerpoint/2010/main" val="231032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333375"/>
            <a:ext cx="6985000" cy="504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Outline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4294967295"/>
          </p:nvPr>
        </p:nvSpPr>
        <p:spPr bwMode="auto">
          <a:xfrm>
            <a:off x="2362200" y="2133600"/>
            <a:ext cx="5418137" cy="28432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3600" dirty="0" smtClean="0">
                <a:latin typeface="Arial" pitchFamily="34" charset="0"/>
              </a:rPr>
              <a:t>Physical Address</a:t>
            </a:r>
          </a:p>
          <a:p>
            <a:pPr eaLnBrk="1" hangingPunct="1">
              <a:spcBef>
                <a:spcPct val="0"/>
              </a:spcBef>
            </a:pPr>
            <a:r>
              <a:rPr lang="en-US" sz="3600" dirty="0" smtClean="0">
                <a:latin typeface="Arial" pitchFamily="34" charset="0"/>
              </a:rPr>
              <a:t>Logical </a:t>
            </a:r>
            <a:r>
              <a:rPr lang="en-US" sz="3600" dirty="0" err="1" smtClean="0">
                <a:latin typeface="Arial" pitchFamily="34" charset="0"/>
              </a:rPr>
              <a:t>Addess</a:t>
            </a:r>
            <a:endParaRPr lang="en-US" sz="3600" dirty="0" smtClean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3600" dirty="0" smtClean="0">
                <a:latin typeface="Arial" pitchFamily="34" charset="0"/>
              </a:rPr>
              <a:t>Application Access</a:t>
            </a:r>
          </a:p>
          <a:p>
            <a:pPr eaLnBrk="1" hangingPunct="1">
              <a:spcBef>
                <a:spcPct val="0"/>
              </a:spcBef>
            </a:pPr>
            <a:r>
              <a:rPr lang="en-US" sz="3600" dirty="0" smtClean="0">
                <a:latin typeface="Arial" pitchFamily="34" charset="0"/>
              </a:rPr>
              <a:t>DHCP</a:t>
            </a:r>
          </a:p>
        </p:txBody>
      </p:sp>
    </p:spTree>
    <p:extLst>
      <p:ext uri="{BB962C8B-B14F-4D97-AF65-F5344CB8AC3E}">
        <p14:creationId xmlns:p14="http://schemas.microsoft.com/office/powerpoint/2010/main" val="187770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419350"/>
            <a:ext cx="72771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62100" y="44450"/>
            <a:ext cx="6019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200" b="1">
                <a:solidFill>
                  <a:srgbClr val="000000"/>
                </a:solidFill>
                <a:cs typeface="Arial" pitchFamily="34" charset="0"/>
              </a:rPr>
              <a:t>Addresses in TCP/IP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4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Physical Address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MAC Addresses are split in two: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baseline="3000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Half is the OUI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aseline="3000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Half is Vendor Assigned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Format: oktet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2438400" y="3810000"/>
            <a:ext cx="3733800" cy="579438"/>
            <a:chOff x="1704" y="624"/>
            <a:chExt cx="2352" cy="365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1704" y="624"/>
              <a:ext cx="2352" cy="333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/>
                <a:t>44-AB-5F-DF-C1-FB</a:t>
              </a: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1704" y="624"/>
              <a:ext cx="1166" cy="36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871" y="624"/>
              <a:ext cx="1181" cy="36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45321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8229600" cy="11430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mtClean="0">
                <a:latin typeface="Arial" pitchFamily="34" charset="0"/>
              </a:rPr>
              <a:t>IP Address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z="2400" smtClean="0">
                <a:latin typeface="Arial" pitchFamily="34" charset="0"/>
              </a:rPr>
              <a:t>A logical address used in TCP/IP networking for identifying a host in the network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mtClean="0">
                <a:latin typeface="Arial" pitchFamily="34" charset="0"/>
              </a:rPr>
              <a:t>IP Address Characteristics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z="2400" smtClean="0">
                <a:latin typeface="Arial" pitchFamily="34" charset="0"/>
              </a:rPr>
              <a:t>An IP address is 32 bits in size, unique, grouped into four 8-bit octets 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z="2400" smtClean="0">
                <a:latin typeface="Arial" pitchFamily="34" charset="0"/>
              </a:rPr>
              <a:t>Octets are separated by decimal points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mtClean="0">
                <a:latin typeface="Arial" pitchFamily="34" charset="0"/>
              </a:rPr>
              <a:t>Network Administrator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z="2400" smtClean="0">
                <a:latin typeface="Arial" pitchFamily="34" charset="0"/>
              </a:rPr>
              <a:t>IP addresses are assigned by a network administrator according to an organization’s valid IP address range. 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mtClean="0">
                <a:latin typeface="Arial" pitchFamily="34" charset="0"/>
              </a:rPr>
              <a:t>ICANN (Internet Corporation for Assigned Names &amp; Numbers) 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z="2400" smtClean="0">
                <a:latin typeface="Arial" pitchFamily="34" charset="0"/>
              </a:rPr>
              <a:t>Central authority on Internet addresses and names. 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z="2400" smtClean="0">
                <a:latin typeface="Arial" pitchFamily="34" charset="0"/>
              </a:rPr>
              <a:t>A group of IP addresses must be obtained via an ISP.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" y="44450"/>
            <a:ext cx="868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rgbClr val="000000"/>
                </a:solidFill>
              </a:rPr>
              <a:t>Logical Address - IP Address</a:t>
            </a:r>
          </a:p>
        </p:txBody>
      </p:sp>
    </p:spTree>
    <p:extLst>
      <p:ext uri="{BB962C8B-B14F-4D97-AF65-F5344CB8AC3E}">
        <p14:creationId xmlns:p14="http://schemas.microsoft.com/office/powerpoint/2010/main" val="40968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7275" y="1147763"/>
            <a:ext cx="702945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914235" y="0"/>
            <a:ext cx="331553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>
                <a:solidFill>
                  <a:srgbClr val="000000"/>
                </a:solidFill>
                <a:cs typeface="Times New Roman" pitchFamily="18" charset="0"/>
              </a:rPr>
              <a:t>Classful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288925" indent="-288925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mtClean="0">
                <a:latin typeface="Arial" pitchFamily="34" charset="0"/>
              </a:rPr>
              <a:t>Some IP address numbers are reserved for special functions.</a:t>
            </a:r>
          </a:p>
          <a:p>
            <a:pPr marL="288925" indent="-288925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mtClean="0">
                <a:latin typeface="Arial" pitchFamily="34" charset="0"/>
              </a:rPr>
              <a:t>IP address whose numeric value is the highest value in the network (host bits all equal to one) is a broadcast address.</a:t>
            </a:r>
          </a:p>
          <a:p>
            <a:pPr marL="288925" indent="-288925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mtClean="0">
                <a:latin typeface="Arial" pitchFamily="34" charset="0"/>
              </a:rPr>
              <a:t>IP addresses with first octet of 127 such as 127.0.0.1 is a loopback IP used to test local workstation communication</a:t>
            </a:r>
          </a:p>
          <a:p>
            <a:pPr marL="288925" indent="-288925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mtClean="0">
                <a:latin typeface="Arial" pitchFamily="34" charset="0"/>
              </a:rPr>
              <a:t>IP addresses ending in “1” are typically reserved for gateway.</a:t>
            </a: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228600" y="44450"/>
            <a:ext cx="868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rgbClr val="000000"/>
                </a:solidFill>
              </a:rPr>
              <a:t>Special IP Addresses</a:t>
            </a:r>
          </a:p>
        </p:txBody>
      </p:sp>
    </p:spTree>
    <p:extLst>
      <p:ext uri="{BB962C8B-B14F-4D97-AF65-F5344CB8AC3E}">
        <p14:creationId xmlns:p14="http://schemas.microsoft.com/office/powerpoint/2010/main" val="127610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binus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binus-new.potx</Template>
  <TotalTime>100</TotalTime>
  <Words>581</Words>
  <Application>Microsoft Macintosh PowerPoint</Application>
  <PresentationFormat>On-screen Show (4:3)</PresentationFormat>
  <Paragraphs>99</Paragraphs>
  <Slides>18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Template binus-new</vt:lpstr>
      <vt:lpstr>Bitmap Image</vt:lpstr>
      <vt:lpstr>Session 05 Addressing</vt:lpstr>
      <vt:lpstr>References</vt:lpstr>
      <vt:lpstr>Learning Outcomes</vt:lpstr>
      <vt:lpstr>Outline</vt:lpstr>
      <vt:lpstr>PowerPoint Presentation</vt:lpstr>
      <vt:lpstr>Physical Address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Subnetting</vt:lpstr>
      <vt:lpstr>Subnetting</vt:lpstr>
      <vt:lpstr>PowerPoint Presentation</vt:lpstr>
      <vt:lpstr>Subnetting</vt:lpstr>
      <vt:lpstr>Application Addressing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dts</dc:creator>
  <cp:lastModifiedBy>Santoso Budijono</cp:lastModifiedBy>
  <cp:revision>18</cp:revision>
  <dcterms:created xsi:type="dcterms:W3CDTF">2015-07-03T09:46:07Z</dcterms:created>
  <dcterms:modified xsi:type="dcterms:W3CDTF">2015-12-13T22:13:20Z</dcterms:modified>
</cp:coreProperties>
</file>