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93" r:id="rId3"/>
    <p:sldId id="294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90" autoAdjust="0"/>
    <p:restoredTop sz="86410" autoAdjust="0"/>
  </p:normalViewPr>
  <p:slideViewPr>
    <p:cSldViewPr>
      <p:cViewPr>
        <p:scale>
          <a:sx n="90" d="100"/>
          <a:sy n="90" d="100"/>
        </p:scale>
        <p:origin x="-304" y="5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D418F-E30B-7045-94E0-1868FED57462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78941-7B1A-7540-BADC-81851E51C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12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F2A586-795E-4E05-AACB-D9F1C8DE927D}" type="slidenum">
              <a:rPr lang="en-US" smtClean="0">
                <a:latin typeface="Arial" pitchFamily="34" charset="0"/>
              </a:rPr>
              <a:pPr/>
              <a:t>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id-ID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8575" y="801688"/>
            <a:ext cx="4260850" cy="3197225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8575" y="801688"/>
            <a:ext cx="4260850" cy="3197225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8575" y="801688"/>
            <a:ext cx="4260850" cy="3197225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8575" y="801688"/>
            <a:ext cx="4260850" cy="3197225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8575" y="801688"/>
            <a:ext cx="4260850" cy="3197225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8575" y="801688"/>
            <a:ext cx="4260850" cy="3197225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8575" y="801688"/>
            <a:ext cx="4260850" cy="3197225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8575" y="801688"/>
            <a:ext cx="4260850" cy="3197225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8575" y="801688"/>
            <a:ext cx="4260850" cy="3197225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8575" y="801688"/>
            <a:ext cx="4260850" cy="3197225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8575" y="801688"/>
            <a:ext cx="4260850" cy="3197225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B576-40D0-4449-85EA-28209CC24D0F}" type="datetimeFigureOut">
              <a:rPr lang="en-US" smtClean="0"/>
              <a:pPr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EF2C-6893-4F23-B89A-3752F6DC6D0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binus-main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93431"/>
            <a:ext cx="9144000" cy="64711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B576-40D0-4449-85EA-28209CC24D0F}" type="datetimeFigureOut">
              <a:rPr lang="en-US" smtClean="0"/>
              <a:pPr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EF2C-6893-4F23-B89A-3752F6DC6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B576-40D0-4449-85EA-28209CC24D0F}" type="datetimeFigureOut">
              <a:rPr lang="en-US" smtClean="0"/>
              <a:pPr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EF2C-6893-4F23-B89A-3752F6DC6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5663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2431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7416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0370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35053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84424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79887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7988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B576-40D0-4449-85EA-28209CC24D0F}" type="datetimeFigureOut">
              <a:rPr lang="en-US" smtClean="0"/>
              <a:pPr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EF2C-6893-4F23-B89A-3752F6DC6D0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binus-main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93431"/>
            <a:ext cx="9144000" cy="64711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79887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79887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79887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79887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79887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79887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79887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7988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B576-40D0-4449-85EA-28209CC24D0F}" type="datetimeFigureOut">
              <a:rPr lang="en-US" smtClean="0"/>
              <a:pPr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EF2C-6893-4F23-B89A-3752F6DC6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B576-40D0-4449-85EA-28209CC24D0F}" type="datetimeFigureOut">
              <a:rPr lang="en-US" smtClean="0"/>
              <a:pPr/>
              <a:t>12/14/15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EF2C-6893-4F23-B89A-3752F6DC6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B576-40D0-4449-85EA-28209CC24D0F}" type="datetimeFigureOut">
              <a:rPr lang="en-US" smtClean="0"/>
              <a:pPr/>
              <a:t>12/14/15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EF2C-6893-4F23-B89A-3752F6DC6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B576-40D0-4449-85EA-28209CC24D0F}" type="datetimeFigureOut">
              <a:rPr lang="en-US" smtClean="0"/>
              <a:pPr/>
              <a:t>12/14/15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EF2C-6893-4F23-B89A-3752F6DC6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B576-40D0-4449-85EA-28209CC24D0F}" type="datetimeFigureOut">
              <a:rPr lang="en-US" smtClean="0"/>
              <a:pPr/>
              <a:t>12/14/15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EF2C-6893-4F23-B89A-3752F6DC6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B576-40D0-4449-85EA-28209CC24D0F}" type="datetimeFigureOut">
              <a:rPr lang="en-US" smtClean="0"/>
              <a:pPr/>
              <a:t>12/14/15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EF2C-6893-4F23-B89A-3752F6DC6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B576-40D0-4449-85EA-28209CC24D0F}" type="datetimeFigureOut">
              <a:rPr lang="en-US" smtClean="0"/>
              <a:pPr/>
              <a:t>12/14/15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EF2C-6893-4F23-B89A-3752F6DC6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AB576-40D0-4449-85EA-28209CC24D0F}" type="datetimeFigureOut">
              <a:rPr lang="en-US" smtClean="0"/>
              <a:pPr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8EF2C-6893-4F23-B89A-3752F6DC6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1375275" y="426720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Session </a:t>
            </a:r>
            <a:r>
              <a:rPr lang="en-US" sz="3200" b="1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07</a:t>
            </a:r>
            <a:endParaRPr lang="en-US" sz="3200" b="1" dirty="0">
              <a:solidFill>
                <a:schemeClr val="bg1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algn="ctr">
              <a:defRPr/>
            </a:pPr>
            <a:r>
              <a:rPr lang="en-US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Routing</a:t>
            </a:r>
            <a:endParaRPr lang="en-US" sz="3200" b="1" dirty="0">
              <a:solidFill>
                <a:schemeClr val="bg1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33600" y="2362200"/>
            <a:ext cx="6248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/>
                <a:cs typeface="Arial"/>
              </a:rPr>
              <a:t>Subject  : </a:t>
            </a:r>
            <a:r>
              <a:rPr lang="en-US" sz="2400" b="1" dirty="0" smtClean="0">
                <a:solidFill>
                  <a:schemeClr val="bg1"/>
                </a:solidFill>
                <a:latin typeface="Arial"/>
                <a:cs typeface="Arial"/>
              </a:rPr>
              <a:t>Z1451 / </a:t>
            </a:r>
            <a:r>
              <a:rPr lang="en-US" sz="2400" b="1" dirty="0" err="1" smtClean="0">
                <a:solidFill>
                  <a:schemeClr val="bg1"/>
                </a:solidFill>
                <a:latin typeface="Arial"/>
                <a:cs typeface="Arial"/>
              </a:rPr>
              <a:t>Jaringan</a:t>
            </a:r>
            <a:r>
              <a:rPr lang="en-US" sz="24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Arial"/>
                <a:cs typeface="Arial"/>
              </a:rPr>
              <a:t>Komputer</a:t>
            </a:r>
            <a:r>
              <a:rPr lang="en-US" sz="24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Arial"/>
                <a:cs typeface="Arial"/>
              </a:rPr>
              <a:t>Year</a:t>
            </a:r>
            <a:r>
              <a:rPr lang="en-US" sz="2400" b="1" dirty="0">
                <a:solidFill>
                  <a:schemeClr val="bg1"/>
                </a:solidFill>
                <a:latin typeface="Arial"/>
                <a:cs typeface="Arial"/>
              </a:rPr>
              <a:t>	 </a:t>
            </a:r>
            <a:r>
              <a:rPr lang="en-US" sz="2400" b="1" dirty="0" smtClean="0">
                <a:solidFill>
                  <a:schemeClr val="bg1"/>
                </a:solidFill>
                <a:latin typeface="Arial"/>
                <a:cs typeface="Arial"/>
              </a:rPr>
              <a:t>   : </a:t>
            </a:r>
            <a:r>
              <a:rPr lang="en-US" sz="2400" b="1" dirty="0">
                <a:solidFill>
                  <a:schemeClr val="bg1"/>
                </a:solidFill>
                <a:latin typeface="Arial"/>
                <a:cs typeface="Arial"/>
              </a:rPr>
              <a:t>2015</a:t>
            </a:r>
            <a:endParaRPr lang="en-US" sz="24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</a:rPr>
              <a:t>RIP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smtClean="0">
                <a:latin typeface="Arial" pitchFamily="34" charset="0"/>
              </a:rPr>
              <a:t>Routing Information Protocol (RIP)</a:t>
            </a:r>
          </a:p>
          <a:p>
            <a:pPr algn="ctr">
              <a:lnSpc>
                <a:spcPct val="90000"/>
              </a:lnSpc>
              <a:buFontTx/>
              <a:buNone/>
            </a:pPr>
            <a:endParaRPr lang="en-US" sz="1800" smtClean="0">
              <a:latin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smtClean="0">
                <a:latin typeface="Arial" pitchFamily="34" charset="0"/>
              </a:rPr>
              <a:t>Routing protocol commonly used on the Internet. </a:t>
            </a:r>
          </a:p>
          <a:p>
            <a:pPr>
              <a:lnSpc>
                <a:spcPct val="90000"/>
              </a:lnSpc>
            </a:pPr>
            <a:r>
              <a:rPr lang="en-US" smtClean="0">
                <a:latin typeface="Arial" pitchFamily="34" charset="0"/>
              </a:rPr>
              <a:t>Computers using RIP broadcast routing tables every minute or so. </a:t>
            </a:r>
          </a:p>
          <a:p>
            <a:pPr>
              <a:lnSpc>
                <a:spcPct val="90000"/>
              </a:lnSpc>
            </a:pPr>
            <a:r>
              <a:rPr lang="en-US" smtClean="0">
                <a:latin typeface="Arial" pitchFamily="34" charset="0"/>
              </a:rPr>
              <a:t>Now used on simpler networks</a:t>
            </a:r>
          </a:p>
          <a:p>
            <a:pPr>
              <a:lnSpc>
                <a:spcPct val="90000"/>
              </a:lnSpc>
            </a:pPr>
            <a:r>
              <a:rPr lang="en-US" smtClean="0">
                <a:latin typeface="Arial" pitchFamily="34" charset="0"/>
              </a:rPr>
              <a:t>The original dynamic distance vector protocol</a:t>
            </a:r>
          </a:p>
        </p:txBody>
      </p:sp>
    </p:spTree>
    <p:extLst>
      <p:ext uri="{BB962C8B-B14F-4D97-AF65-F5344CB8AC3E}">
        <p14:creationId xmlns:p14="http://schemas.microsoft.com/office/powerpoint/2010/main" val="2430636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r>
              <a:rPr lang="en-US" sz="3200" b="1" smtClean="0">
                <a:solidFill>
                  <a:srgbClr val="000000"/>
                </a:solidFill>
                <a:latin typeface="Arial" pitchFamily="34" charset="0"/>
              </a:rPr>
              <a:t>OSPF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rmAutofit fontScale="77500" lnSpcReduction="20000"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mtClean="0">
                <a:latin typeface="Arial" pitchFamily="34" charset="0"/>
              </a:rPr>
              <a:t>Open Shortest Path First (OSPF)</a:t>
            </a:r>
          </a:p>
          <a:p>
            <a:pPr>
              <a:spcBef>
                <a:spcPct val="0"/>
              </a:spcBef>
            </a:pPr>
            <a:r>
              <a:rPr lang="en-US" smtClean="0">
                <a:latin typeface="Arial" pitchFamily="34" charset="0"/>
              </a:rPr>
              <a:t>Has overtaken RIP as the most popular interior routing protocol on the Internet</a:t>
            </a:r>
          </a:p>
          <a:p>
            <a:pPr>
              <a:spcBef>
                <a:spcPct val="0"/>
              </a:spcBef>
            </a:pPr>
            <a:r>
              <a:rPr lang="en-US" smtClean="0">
                <a:latin typeface="Arial" pitchFamily="34" charset="0"/>
              </a:rPr>
              <a:t>Has the ability to incorporate  traffic and error rate measures in its routing decisions. </a:t>
            </a:r>
          </a:p>
          <a:p>
            <a:pPr>
              <a:spcBef>
                <a:spcPct val="0"/>
              </a:spcBef>
            </a:pPr>
            <a:r>
              <a:rPr lang="en-US" smtClean="0">
                <a:latin typeface="Arial" pitchFamily="34" charset="0"/>
              </a:rPr>
              <a:t>Sends updates state info, not entire routing tables, and only to other routers (not broadcasting them)</a:t>
            </a:r>
          </a:p>
          <a:p>
            <a:pPr>
              <a:spcBef>
                <a:spcPct val="0"/>
              </a:spcBef>
            </a:pPr>
            <a:r>
              <a:rPr lang="en-US" smtClean="0">
                <a:latin typeface="Arial" pitchFamily="34" charset="0"/>
              </a:rPr>
              <a:t>Each router keeps list of state of local links to network</a:t>
            </a:r>
          </a:p>
          <a:p>
            <a:pPr>
              <a:spcBef>
                <a:spcPct val="0"/>
              </a:spcBef>
            </a:pPr>
            <a:r>
              <a:rPr lang="en-US" smtClean="0">
                <a:latin typeface="Arial" pitchFamily="34" charset="0"/>
              </a:rPr>
              <a:t>Little traffic (less burdensome to the network since) as messages are small and not sent often </a:t>
            </a:r>
          </a:p>
          <a:p>
            <a:pPr>
              <a:spcBef>
                <a:spcPct val="0"/>
              </a:spcBef>
            </a:pPr>
            <a:r>
              <a:rPr lang="en-US" smtClean="0">
                <a:latin typeface="Arial" pitchFamily="34" charset="0"/>
              </a:rPr>
              <a:t>Route computed on least cost based on user cost metric using Link State Routing Algorithm</a:t>
            </a:r>
          </a:p>
          <a:p>
            <a:pPr>
              <a:spcBef>
                <a:spcPct val="0"/>
              </a:spcBef>
            </a:pPr>
            <a:r>
              <a:rPr lang="en-US" smtClean="0">
                <a:latin typeface="Arial" pitchFamily="34" charset="0"/>
              </a:rPr>
              <a:t>RFC 2328</a:t>
            </a:r>
          </a:p>
        </p:txBody>
      </p:sp>
    </p:spTree>
    <p:extLst>
      <p:ext uri="{BB962C8B-B14F-4D97-AF65-F5344CB8AC3E}">
        <p14:creationId xmlns:p14="http://schemas.microsoft.com/office/powerpoint/2010/main" val="42471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r>
              <a:rPr lang="en-US" sz="2800" b="1" smtClean="0">
                <a:solidFill>
                  <a:srgbClr val="000000"/>
                </a:solidFill>
                <a:latin typeface="Arial" pitchFamily="34" charset="0"/>
              </a:rPr>
              <a:t>Dynamic Routing Algorithms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rmAutofit fontScale="92500" lnSpcReduction="20000"/>
          </a:bodyPr>
          <a:lstStyle/>
          <a:p>
            <a:pPr indent="-228600" algn="ctr">
              <a:spcBef>
                <a:spcPct val="0"/>
              </a:spcBef>
              <a:buFontTx/>
              <a:buNone/>
              <a:tabLst>
                <a:tab pos="0" algn="l"/>
              </a:tabLst>
            </a:pPr>
            <a:r>
              <a:rPr lang="en-US" smtClean="0">
                <a:latin typeface="Arial" pitchFamily="34" charset="0"/>
              </a:rPr>
              <a:t>Routing Algorithms</a:t>
            </a:r>
          </a:p>
          <a:p>
            <a:pPr indent="-228600">
              <a:spcBef>
                <a:spcPct val="0"/>
              </a:spcBef>
              <a:tabLst>
                <a:tab pos="0" algn="l"/>
              </a:tabLst>
            </a:pPr>
            <a:r>
              <a:rPr lang="en-US" smtClean="0">
                <a:latin typeface="Arial" pitchFamily="34" charset="0"/>
              </a:rPr>
              <a:t>Distance Vector:</a:t>
            </a:r>
          </a:p>
          <a:p>
            <a:pPr lvl="1" indent="6350">
              <a:spcBef>
                <a:spcPct val="0"/>
              </a:spcBef>
              <a:buFontTx/>
              <a:buNone/>
              <a:tabLst>
                <a:tab pos="0" algn="l"/>
              </a:tabLst>
            </a:pPr>
            <a:r>
              <a:rPr lang="en-US" sz="2400" smtClean="0">
                <a:latin typeface="Arial" pitchFamily="34" charset="0"/>
              </a:rPr>
              <a:t>which uses the least number of hops to decide how to route a packet</a:t>
            </a:r>
          </a:p>
          <a:p>
            <a:pPr indent="-228600">
              <a:spcBef>
                <a:spcPct val="0"/>
              </a:spcBef>
              <a:tabLst>
                <a:tab pos="0" algn="l"/>
              </a:tabLst>
            </a:pPr>
            <a:r>
              <a:rPr lang="en-US" smtClean="0">
                <a:latin typeface="Arial" pitchFamily="34" charset="0"/>
              </a:rPr>
              <a:t>Link State</a:t>
            </a:r>
          </a:p>
          <a:p>
            <a:pPr lvl="1" indent="6350">
              <a:spcBef>
                <a:spcPct val="0"/>
              </a:spcBef>
              <a:buFontTx/>
              <a:buNone/>
              <a:tabLst>
                <a:tab pos="0" algn="l"/>
              </a:tabLst>
            </a:pPr>
            <a:r>
              <a:rPr lang="en-US" sz="2400" smtClean="0">
                <a:latin typeface="Arial" pitchFamily="34" charset="0"/>
              </a:rPr>
              <a:t>which uses a variety of information types and takes into account such factors as congestion and response time to decide how to route a packet.</a:t>
            </a:r>
          </a:p>
          <a:p>
            <a:pPr indent="-228600">
              <a:spcBef>
                <a:spcPct val="0"/>
              </a:spcBef>
              <a:tabLst>
                <a:tab pos="0" algn="l"/>
              </a:tabLst>
            </a:pPr>
            <a:endParaRPr lang="en-US" smtClean="0">
              <a:latin typeface="Arial" pitchFamily="34" charset="0"/>
            </a:endParaRPr>
          </a:p>
          <a:p>
            <a:pPr indent="-228600" algn="ctr">
              <a:spcBef>
                <a:spcPct val="0"/>
              </a:spcBef>
              <a:buFontTx/>
              <a:buNone/>
              <a:tabLst>
                <a:tab pos="0" algn="l"/>
              </a:tabLst>
            </a:pPr>
            <a:r>
              <a:rPr lang="en-US" smtClean="0">
                <a:latin typeface="Arial" pitchFamily="34" charset="0"/>
              </a:rPr>
              <a:t>Because of its more sophisticated approach, link state routing algorithms have become more popular than distance vector algorithms.</a:t>
            </a:r>
          </a:p>
        </p:txBody>
      </p:sp>
    </p:spTree>
    <p:extLst>
      <p:ext uri="{BB962C8B-B14F-4D97-AF65-F5344CB8AC3E}">
        <p14:creationId xmlns:p14="http://schemas.microsoft.com/office/powerpoint/2010/main" val="143506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074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r>
              <a:rPr lang="en-US" altLang="en-US" sz="3200" b="1" dirty="0" smtClean="0">
                <a:solidFill>
                  <a:srgbClr val="000000"/>
                </a:solidFill>
                <a:latin typeface="Arial" pitchFamily="34" charset="0"/>
              </a:rPr>
              <a:t>Distance Vector </a:t>
            </a:r>
          </a:p>
        </p:txBody>
      </p:sp>
      <p:sp>
        <p:nvSpPr>
          <p:cNvPr id="14339" name="Rectangle 3075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rmAutofit fontScale="85000" lnSpcReduction="10000"/>
          </a:bodyPr>
          <a:lstStyle/>
          <a:p>
            <a:pPr marL="228600" indent="-228600">
              <a:spcBef>
                <a:spcPct val="0"/>
              </a:spcBef>
            </a:pPr>
            <a:r>
              <a:rPr lang="en-US" altLang="en-US" smtClean="0">
                <a:latin typeface="Arial" pitchFamily="34" charset="0"/>
              </a:rPr>
              <a:t>Each node (router or host) exchange information with neighboring nodes (both are directly connected to same network)</a:t>
            </a:r>
            <a:endParaRPr lang="en-GB" smtClean="0">
              <a:latin typeface="Arial" pitchFamily="34" charset="0"/>
            </a:endParaRPr>
          </a:p>
          <a:p>
            <a:pPr marL="228600" indent="-228600">
              <a:spcBef>
                <a:spcPct val="0"/>
              </a:spcBef>
            </a:pPr>
            <a:r>
              <a:rPr lang="en-US" altLang="en-US" smtClean="0">
                <a:latin typeface="Arial" pitchFamily="34" charset="0"/>
              </a:rPr>
              <a:t>First generation routing algorithm for ARPANET</a:t>
            </a:r>
            <a:endParaRPr lang="en-GB" smtClean="0">
              <a:latin typeface="Arial" pitchFamily="34" charset="0"/>
            </a:endParaRPr>
          </a:p>
          <a:p>
            <a:pPr marL="228600" indent="-228600">
              <a:spcBef>
                <a:spcPct val="0"/>
              </a:spcBef>
            </a:pPr>
            <a:r>
              <a:rPr lang="en-US" altLang="en-US" smtClean="0">
                <a:latin typeface="Arial" pitchFamily="34" charset="0"/>
              </a:rPr>
              <a:t>Node maintains vector of link costs for each directly attached network and distance and next-hop vectors for each destination</a:t>
            </a:r>
            <a:endParaRPr lang="en-GB" smtClean="0">
              <a:latin typeface="Arial" pitchFamily="34" charset="0"/>
            </a:endParaRPr>
          </a:p>
          <a:p>
            <a:pPr marL="228600" indent="-228600">
              <a:spcBef>
                <a:spcPct val="0"/>
              </a:spcBef>
            </a:pPr>
            <a:r>
              <a:rPr lang="en-US" altLang="en-US" smtClean="0">
                <a:latin typeface="Arial" pitchFamily="34" charset="0"/>
              </a:rPr>
              <a:t>Requires transmission of</a:t>
            </a:r>
            <a:r>
              <a:rPr lang="en-GB" smtClean="0">
                <a:latin typeface="Arial" pitchFamily="34" charset="0"/>
              </a:rPr>
              <a:t> lots of</a:t>
            </a:r>
            <a:r>
              <a:rPr lang="en-US" altLang="en-US" smtClean="0">
                <a:latin typeface="Arial" pitchFamily="34" charset="0"/>
              </a:rPr>
              <a:t> information by each router</a:t>
            </a:r>
            <a:endParaRPr lang="en-GB" smtClean="0">
              <a:latin typeface="Arial" pitchFamily="34" charset="0"/>
            </a:endParaRPr>
          </a:p>
          <a:p>
            <a:pPr lvl="1">
              <a:spcBef>
                <a:spcPct val="0"/>
              </a:spcBef>
            </a:pPr>
            <a:r>
              <a:rPr lang="en-US" altLang="en-US" sz="2400" smtClean="0">
                <a:latin typeface="Arial" pitchFamily="34" charset="0"/>
              </a:rPr>
              <a:t>Distance vector to all neighbors</a:t>
            </a:r>
            <a:endParaRPr lang="en-GB" sz="2400" smtClean="0">
              <a:latin typeface="Arial" pitchFamily="34" charset="0"/>
            </a:endParaRPr>
          </a:p>
          <a:p>
            <a:pPr lvl="1">
              <a:spcBef>
                <a:spcPct val="0"/>
              </a:spcBef>
            </a:pPr>
            <a:r>
              <a:rPr lang="en-US" altLang="en-US" sz="2400" smtClean="0">
                <a:latin typeface="Arial" pitchFamily="34" charset="0"/>
              </a:rPr>
              <a:t>Contains estimated path cost to all networks in configuration</a:t>
            </a:r>
            <a:endParaRPr lang="en-GB" sz="2400" smtClean="0">
              <a:latin typeface="Arial" pitchFamily="34" charset="0"/>
            </a:endParaRPr>
          </a:p>
          <a:p>
            <a:pPr lvl="1">
              <a:spcBef>
                <a:spcPct val="0"/>
              </a:spcBef>
            </a:pPr>
            <a:r>
              <a:rPr lang="en-GB" sz="2400" smtClean="0">
                <a:latin typeface="Arial" pitchFamily="34" charset="0"/>
              </a:rPr>
              <a:t>Changes take long </a:t>
            </a:r>
            <a:r>
              <a:rPr lang="en-US" altLang="en-US" sz="2400" smtClean="0">
                <a:latin typeface="Arial" pitchFamily="34" charset="0"/>
              </a:rPr>
              <a:t>time to propagate</a:t>
            </a:r>
            <a:endParaRPr lang="en-GB" sz="240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814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r>
              <a:rPr lang="en-US" altLang="en-US" sz="3200" b="1" dirty="0" smtClean="0">
                <a:solidFill>
                  <a:srgbClr val="000000"/>
                </a:solidFill>
                <a:latin typeface="Arial" pitchFamily="34" charset="0"/>
              </a:rPr>
              <a:t>Link-state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914400" y="1295400"/>
            <a:ext cx="8229600" cy="45259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rmAutofit fontScale="92500" lnSpcReduction="20000"/>
          </a:bodyPr>
          <a:lstStyle/>
          <a:p>
            <a:pPr>
              <a:spcBef>
                <a:spcPct val="0"/>
              </a:spcBef>
            </a:pPr>
            <a:r>
              <a:rPr lang="en-US" altLang="en-US" dirty="0" smtClean="0">
                <a:latin typeface="Arial" pitchFamily="34" charset="0"/>
              </a:rPr>
              <a:t>Designed to overcome drawbacks of distance-vector</a:t>
            </a:r>
            <a:endParaRPr lang="en-GB" dirty="0" smtClean="0">
              <a:latin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en-US" dirty="0" smtClean="0">
                <a:latin typeface="Arial" pitchFamily="34" charset="0"/>
              </a:rPr>
              <a:t>When router initialized, it determines link cost on each interface</a:t>
            </a:r>
            <a:endParaRPr lang="en-GB" dirty="0" smtClean="0">
              <a:latin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en-US" dirty="0" smtClean="0">
                <a:latin typeface="Arial" pitchFamily="34" charset="0"/>
              </a:rPr>
              <a:t>Advertises set of link costs to all other routers in topology</a:t>
            </a:r>
            <a:r>
              <a:rPr lang="en-GB" altLang="en-US" dirty="0" smtClean="0">
                <a:latin typeface="Arial" pitchFamily="34" charset="0"/>
              </a:rPr>
              <a:t> and n</a:t>
            </a:r>
            <a:r>
              <a:rPr lang="en-US" altLang="en-US" dirty="0" err="1" smtClean="0">
                <a:latin typeface="Arial" pitchFamily="34" charset="0"/>
              </a:rPr>
              <a:t>ot</a:t>
            </a:r>
            <a:r>
              <a:rPr lang="en-US" altLang="en-US" dirty="0" smtClean="0">
                <a:latin typeface="Arial" pitchFamily="34" charset="0"/>
              </a:rPr>
              <a:t> just neighboring routers</a:t>
            </a:r>
            <a:endParaRPr lang="en-GB" dirty="0" smtClean="0">
              <a:latin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en-US" dirty="0" smtClean="0">
                <a:latin typeface="Arial" pitchFamily="34" charset="0"/>
              </a:rPr>
              <a:t>Then monitor link costs, </a:t>
            </a:r>
            <a:r>
              <a:rPr lang="en-US" altLang="en-US" dirty="0" err="1" smtClean="0">
                <a:latin typeface="Arial" pitchFamily="34" charset="0"/>
              </a:rPr>
              <a:t>i</a:t>
            </a:r>
            <a:r>
              <a:rPr lang="en-GB" dirty="0" smtClean="0">
                <a:latin typeface="Arial" pitchFamily="34" charset="0"/>
              </a:rPr>
              <a:t>f</a:t>
            </a:r>
            <a:r>
              <a:rPr lang="en-US" altLang="en-US" dirty="0" smtClean="0">
                <a:latin typeface="Arial" pitchFamily="34" charset="0"/>
              </a:rPr>
              <a:t> significantly changes</a:t>
            </a:r>
            <a:r>
              <a:rPr lang="en-GB" dirty="0" smtClean="0">
                <a:latin typeface="Arial" pitchFamily="34" charset="0"/>
              </a:rPr>
              <a:t>,</a:t>
            </a:r>
            <a:r>
              <a:rPr lang="en-US" altLang="en-US" dirty="0" smtClean="0">
                <a:latin typeface="Arial" pitchFamily="34" charset="0"/>
              </a:rPr>
              <a:t> router advertises </a:t>
            </a:r>
            <a:r>
              <a:rPr lang="en-GB" dirty="0" smtClean="0">
                <a:latin typeface="Arial" pitchFamily="34" charset="0"/>
              </a:rPr>
              <a:t>new</a:t>
            </a:r>
            <a:r>
              <a:rPr lang="en-US" altLang="en-US" dirty="0" smtClean="0">
                <a:latin typeface="Arial" pitchFamily="34" charset="0"/>
              </a:rPr>
              <a:t> set of link costs</a:t>
            </a:r>
            <a:endParaRPr lang="en-GB" dirty="0" smtClean="0">
              <a:latin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GB" dirty="0" smtClean="0">
                <a:latin typeface="Arial" pitchFamily="34" charset="0"/>
              </a:rPr>
              <a:t>Each</a:t>
            </a:r>
            <a:r>
              <a:rPr lang="en-US" altLang="en-US" dirty="0" smtClean="0">
                <a:latin typeface="Arial" pitchFamily="34" charset="0"/>
              </a:rPr>
              <a:t> router can construct topology of entire configuration and c</a:t>
            </a:r>
            <a:r>
              <a:rPr lang="en-GB" dirty="0" smtClean="0">
                <a:latin typeface="Arial" pitchFamily="34" charset="0"/>
              </a:rPr>
              <a:t>an </a:t>
            </a:r>
            <a:r>
              <a:rPr lang="en-US" altLang="en-US" dirty="0" smtClean="0">
                <a:latin typeface="Arial" pitchFamily="34" charset="0"/>
              </a:rPr>
              <a:t>calculate shortest path to each destination network</a:t>
            </a:r>
            <a:endParaRPr lang="en-GB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394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r>
              <a:rPr lang="en-US" altLang="en-US" sz="3600" b="1" dirty="0" smtClean="0">
                <a:solidFill>
                  <a:srgbClr val="000000"/>
                </a:solidFill>
                <a:latin typeface="Arial" pitchFamily="34" charset="0"/>
              </a:rPr>
              <a:t>Link-state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mtClean="0">
                <a:latin typeface="Arial" pitchFamily="34" charset="0"/>
              </a:rPr>
              <a:t>Router</a:t>
            </a:r>
            <a:r>
              <a:rPr lang="en-GB" smtClean="0">
                <a:latin typeface="Arial" pitchFamily="34" charset="0"/>
              </a:rPr>
              <a:t> constructs </a:t>
            </a:r>
            <a:r>
              <a:rPr lang="en-US" altLang="en-US" smtClean="0">
                <a:latin typeface="Arial" pitchFamily="34" charset="0"/>
              </a:rPr>
              <a:t>routing table, listing first hop to each destination</a:t>
            </a:r>
            <a:endParaRPr lang="en-GB" smtClean="0">
              <a:latin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GB" smtClean="0">
                <a:latin typeface="Arial" pitchFamily="34" charset="0"/>
              </a:rPr>
              <a:t>Router </a:t>
            </a:r>
            <a:r>
              <a:rPr lang="en-US" altLang="en-US" smtClean="0">
                <a:latin typeface="Arial" pitchFamily="34" charset="0"/>
              </a:rPr>
              <a:t>does not use distributed routing algorithm</a:t>
            </a:r>
            <a:r>
              <a:rPr lang="en-GB" altLang="en-US" smtClean="0">
                <a:latin typeface="Arial" pitchFamily="34" charset="0"/>
              </a:rPr>
              <a:t> but can u</a:t>
            </a:r>
            <a:r>
              <a:rPr lang="en-GB" smtClean="0">
                <a:latin typeface="Arial" pitchFamily="34" charset="0"/>
              </a:rPr>
              <a:t>se</a:t>
            </a:r>
            <a:r>
              <a:rPr lang="en-US" altLang="en-US" smtClean="0">
                <a:latin typeface="Arial" pitchFamily="34" charset="0"/>
              </a:rPr>
              <a:t> any routing algorithm to determine shortest paths and in practice, Dijkstra's algorithm </a:t>
            </a:r>
            <a:endParaRPr lang="en-GB" smtClean="0">
              <a:latin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en-US" smtClean="0">
                <a:latin typeface="Arial" pitchFamily="34" charset="0"/>
              </a:rPr>
              <a:t>Open shortest path first (OSPF) protocol uses link-state routing.</a:t>
            </a:r>
          </a:p>
        </p:txBody>
      </p:sp>
    </p:spTree>
    <p:extLst>
      <p:ext uri="{BB962C8B-B14F-4D97-AF65-F5344CB8AC3E}">
        <p14:creationId xmlns:p14="http://schemas.microsoft.com/office/powerpoint/2010/main" val="2675683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2490788"/>
            <a:ext cx="8229600" cy="23082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 smtClean="0">
                <a:latin typeface="Arial" pitchFamily="34" charset="0"/>
                <a:cs typeface="Arial" pitchFamily="34" charset="0"/>
              </a:rPr>
              <a:t>Main Reference Session 08:</a:t>
            </a:r>
            <a:br>
              <a:rPr lang="fr-FR" sz="2400" dirty="0" smtClean="0">
                <a:latin typeface="Arial" pitchFamily="34" charset="0"/>
                <a:cs typeface="Arial" pitchFamily="34" charset="0"/>
              </a:rPr>
            </a:br>
            <a:r>
              <a:rPr lang="fr-FR" sz="2400" dirty="0" smtClean="0">
                <a:latin typeface="Arial" pitchFamily="34" charset="0"/>
                <a:cs typeface="Arial" pitchFamily="34" charset="0"/>
              </a:rPr>
              <a:t> </a:t>
            </a:r>
            <a:br>
              <a:rPr lang="fr-FR" sz="2400" dirty="0" smtClean="0">
                <a:latin typeface="Arial" pitchFamily="34" charset="0"/>
                <a:cs typeface="Arial" pitchFamily="34" charset="0"/>
              </a:rPr>
            </a:br>
            <a:r>
              <a:rPr lang="fr-FR" sz="2400" dirty="0" err="1" smtClean="0">
                <a:latin typeface="Arial" pitchFamily="34" charset="0"/>
                <a:cs typeface="Arial" pitchFamily="34" charset="0"/>
              </a:rPr>
              <a:t>Forouzan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, B.A., (2010). </a:t>
            </a:r>
            <a:br>
              <a:rPr lang="fr-FR" sz="2400" dirty="0" smtClean="0">
                <a:latin typeface="Arial" pitchFamily="34" charset="0"/>
                <a:cs typeface="Arial" pitchFamily="34" charset="0"/>
              </a:rPr>
            </a:br>
            <a:r>
              <a:rPr lang="fr-FR" sz="2400" i="1" dirty="0" smtClean="0">
                <a:latin typeface="Arial" pitchFamily="34" charset="0"/>
                <a:cs typeface="Arial" pitchFamily="34" charset="0"/>
              </a:rPr>
              <a:t>TCP/IP Protocol Suite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, 4th Edition, </a:t>
            </a:r>
            <a:br>
              <a:rPr lang="fr-FR" sz="2400" dirty="0" smtClean="0">
                <a:latin typeface="Arial" pitchFamily="34" charset="0"/>
                <a:cs typeface="Arial" pitchFamily="34" charset="0"/>
              </a:rPr>
            </a:br>
            <a:r>
              <a:rPr lang="fr-FR" sz="2400" dirty="0" err="1" smtClean="0">
                <a:latin typeface="Arial" pitchFamily="34" charset="0"/>
                <a:cs typeface="Arial" pitchFamily="34" charset="0"/>
              </a:rPr>
              <a:t>Mc.Graw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-Hill</a:t>
            </a:r>
            <a:br>
              <a:rPr lang="fr-FR" sz="2400" dirty="0" smtClean="0">
                <a:latin typeface="Arial" pitchFamily="34" charset="0"/>
                <a:cs typeface="Arial" pitchFamily="34" charset="0"/>
              </a:rPr>
            </a:br>
            <a:r>
              <a:rPr lang="fr-FR" sz="2400" dirty="0" err="1" smtClean="0">
                <a:latin typeface="Arial" pitchFamily="34" charset="0"/>
                <a:cs typeface="Arial" pitchFamily="34" charset="0"/>
              </a:rPr>
              <a:t>Chapter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 6,7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62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66700" y="3138488"/>
            <a:ext cx="8610600" cy="10128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2800" smtClean="0">
                <a:latin typeface="Arial" pitchFamily="34" charset="0"/>
                <a:cs typeface="Arial" pitchFamily="34" charset="0"/>
              </a:rPr>
              <a:t>The students will be able to explain the role of routing protocols internetworking principles.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507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0" y="333375"/>
            <a:ext cx="6985000" cy="5048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>
                <a:solidFill>
                  <a:srgbClr val="000000"/>
                </a:solidFill>
                <a:latin typeface="Arial" pitchFamily="34" charset="0"/>
              </a:rPr>
              <a:t>Outline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438400" y="2895600"/>
            <a:ext cx="5224462" cy="12763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dirty="0" smtClean="0">
                <a:latin typeface="Arial" pitchFamily="34" charset="0"/>
              </a:rPr>
              <a:t>Routing Protocol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dirty="0" smtClean="0">
                <a:latin typeface="Arial" pitchFamily="34" charset="0"/>
              </a:rPr>
              <a:t>RIP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dirty="0" smtClean="0">
                <a:latin typeface="Arial" pitchFamily="34" charset="0"/>
              </a:rPr>
              <a:t>OSPF</a:t>
            </a:r>
          </a:p>
        </p:txBody>
      </p:sp>
    </p:spTree>
    <p:extLst>
      <p:ext uri="{BB962C8B-B14F-4D97-AF65-F5344CB8AC3E}">
        <p14:creationId xmlns:p14="http://schemas.microsoft.com/office/powerpoint/2010/main" val="1618340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r>
              <a:rPr lang="en-US" altLang="en-US" b="1" dirty="0" smtClean="0">
                <a:solidFill>
                  <a:srgbClr val="000000"/>
                </a:solidFill>
                <a:latin typeface="Arial" pitchFamily="34" charset="0"/>
              </a:rPr>
              <a:t>Routing Protocols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en-US" smtClean="0">
                <a:latin typeface="Arial" pitchFamily="34" charset="0"/>
              </a:rPr>
              <a:t>Routing Information</a:t>
            </a:r>
          </a:p>
          <a:p>
            <a:pPr lvl="1">
              <a:spcBef>
                <a:spcPct val="0"/>
              </a:spcBef>
            </a:pPr>
            <a:r>
              <a:rPr lang="en-US" altLang="en-US" sz="2400" smtClean="0">
                <a:latin typeface="Arial" pitchFamily="34" charset="0"/>
              </a:rPr>
              <a:t>About topology and delays in the internet</a:t>
            </a:r>
          </a:p>
          <a:p>
            <a:pPr>
              <a:spcBef>
                <a:spcPct val="0"/>
              </a:spcBef>
            </a:pPr>
            <a:r>
              <a:rPr lang="en-US" altLang="en-US" smtClean="0">
                <a:latin typeface="Arial" pitchFamily="34" charset="0"/>
              </a:rPr>
              <a:t>Routing Algorithm</a:t>
            </a:r>
          </a:p>
          <a:p>
            <a:pPr lvl="1">
              <a:spcBef>
                <a:spcPct val="0"/>
              </a:spcBef>
            </a:pPr>
            <a:r>
              <a:rPr lang="en-US" altLang="en-US" sz="2400" smtClean="0">
                <a:latin typeface="Arial" pitchFamily="34" charset="0"/>
              </a:rPr>
              <a:t>Used to make routing decisions based on information</a:t>
            </a:r>
          </a:p>
          <a:p>
            <a:pPr>
              <a:spcBef>
                <a:spcPct val="0"/>
              </a:spcBef>
            </a:pPr>
            <a:r>
              <a:rPr lang="en-US" altLang="en-US" smtClean="0">
                <a:latin typeface="Arial" pitchFamily="34" charset="0"/>
              </a:rPr>
              <a:t>Routing algorithms are implemented using routing protocols</a:t>
            </a:r>
          </a:p>
        </p:txBody>
      </p:sp>
    </p:spTree>
    <p:extLst>
      <p:ext uri="{BB962C8B-B14F-4D97-AF65-F5344CB8AC3E}">
        <p14:creationId xmlns:p14="http://schemas.microsoft.com/office/powerpoint/2010/main" val="3175007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r>
              <a:rPr lang="en-US" altLang="en-US" sz="2800" b="1" dirty="0" smtClean="0">
                <a:solidFill>
                  <a:srgbClr val="000000"/>
                </a:solidFill>
                <a:latin typeface="Arial" pitchFamily="34" charset="0"/>
              </a:rPr>
              <a:t>Autonomous Systems (AS)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en-US" smtClean="0">
                <a:latin typeface="Arial" pitchFamily="34" charset="0"/>
              </a:rPr>
              <a:t>Group of routers</a:t>
            </a:r>
          </a:p>
          <a:p>
            <a:pPr lvl="1">
              <a:spcBef>
                <a:spcPct val="0"/>
              </a:spcBef>
            </a:pPr>
            <a:r>
              <a:rPr lang="en-US" altLang="en-US" sz="2400" smtClean="0">
                <a:latin typeface="Arial" pitchFamily="34" charset="0"/>
              </a:rPr>
              <a:t>Exchange information </a:t>
            </a:r>
          </a:p>
          <a:p>
            <a:pPr lvl="1">
              <a:spcBef>
                <a:spcPct val="0"/>
              </a:spcBef>
            </a:pPr>
            <a:r>
              <a:rPr lang="en-US" altLang="en-US" sz="2400" smtClean="0">
                <a:latin typeface="Arial" pitchFamily="34" charset="0"/>
              </a:rPr>
              <a:t>Common routing protocol</a:t>
            </a:r>
          </a:p>
          <a:p>
            <a:pPr>
              <a:spcBef>
                <a:spcPct val="0"/>
              </a:spcBef>
            </a:pPr>
            <a:r>
              <a:rPr lang="en-US" altLang="en-US" smtClean="0">
                <a:latin typeface="Arial" pitchFamily="34" charset="0"/>
              </a:rPr>
              <a:t>Set of routers and networks managed by single organization</a:t>
            </a:r>
          </a:p>
          <a:p>
            <a:pPr>
              <a:spcBef>
                <a:spcPct val="0"/>
              </a:spcBef>
            </a:pPr>
            <a:r>
              <a:rPr lang="en-US" altLang="en-US" smtClean="0">
                <a:latin typeface="Arial" pitchFamily="34" charset="0"/>
              </a:rPr>
              <a:t>A connected network</a:t>
            </a:r>
          </a:p>
          <a:p>
            <a:pPr lvl="1">
              <a:spcBef>
                <a:spcPct val="0"/>
              </a:spcBef>
            </a:pPr>
            <a:r>
              <a:rPr lang="en-US" altLang="en-US" sz="2400" smtClean="0">
                <a:latin typeface="Arial" pitchFamily="34" charset="0"/>
              </a:rPr>
              <a:t>There is at least one route between any pair of nodes</a:t>
            </a:r>
          </a:p>
        </p:txBody>
      </p:sp>
    </p:spTree>
    <p:extLst>
      <p:ext uri="{BB962C8B-B14F-4D97-AF65-F5344CB8AC3E}">
        <p14:creationId xmlns:p14="http://schemas.microsoft.com/office/powerpoint/2010/main" val="2554928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81000" y="0"/>
            <a:ext cx="8382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3200" b="1" dirty="0">
                <a:solidFill>
                  <a:srgbClr val="000000"/>
                </a:solidFill>
              </a:rPr>
              <a:t>Autonomous systems</a:t>
            </a:r>
          </a:p>
        </p:txBody>
      </p:sp>
      <p:pic>
        <p:nvPicPr>
          <p:cNvPr id="8195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35075" y="1598613"/>
            <a:ext cx="6672263" cy="411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92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r>
              <a:rPr lang="en-US" altLang="en-US" sz="3200" b="1" smtClean="0">
                <a:solidFill>
                  <a:srgbClr val="000000"/>
                </a:solidFill>
                <a:latin typeface="Arial" pitchFamily="34" charset="0"/>
              </a:rPr>
              <a:t>Interior Routing Protocol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en-US" smtClean="0">
                <a:latin typeface="Arial" pitchFamily="34" charset="0"/>
              </a:rPr>
              <a:t>Routing protocols that operate within a network (called an autonomous system) are called interior routing protocols.</a:t>
            </a:r>
          </a:p>
          <a:p>
            <a:pPr>
              <a:spcBef>
                <a:spcPct val="0"/>
              </a:spcBef>
            </a:pPr>
            <a:r>
              <a:rPr lang="en-US" altLang="en-US" smtClean="0">
                <a:latin typeface="Arial" pitchFamily="34" charset="0"/>
              </a:rPr>
              <a:t>Passes routing information between routers within AS</a:t>
            </a:r>
          </a:p>
          <a:p>
            <a:pPr>
              <a:spcBef>
                <a:spcPct val="0"/>
              </a:spcBef>
            </a:pPr>
            <a:r>
              <a:rPr lang="en-US" altLang="en-US" smtClean="0">
                <a:latin typeface="Arial" pitchFamily="34" charset="0"/>
              </a:rPr>
              <a:t>Routing algorithms and tables may differ between different AS</a:t>
            </a:r>
          </a:p>
          <a:p>
            <a:pPr>
              <a:spcBef>
                <a:spcPct val="0"/>
              </a:spcBef>
            </a:pPr>
            <a:r>
              <a:rPr lang="en-US" altLang="en-US" smtClean="0">
                <a:latin typeface="Arial" pitchFamily="34" charset="0"/>
              </a:rPr>
              <a:t>IRP needs detailed model</a:t>
            </a:r>
          </a:p>
        </p:txBody>
      </p:sp>
    </p:spTree>
    <p:extLst>
      <p:ext uri="{BB962C8B-B14F-4D97-AF65-F5344CB8AC3E}">
        <p14:creationId xmlns:p14="http://schemas.microsoft.com/office/powerpoint/2010/main" val="2707204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r>
              <a:rPr lang="en-US" altLang="en-US" sz="3200" b="1" dirty="0" smtClean="0">
                <a:solidFill>
                  <a:srgbClr val="000000"/>
                </a:solidFill>
                <a:latin typeface="Arial" pitchFamily="34" charset="0"/>
              </a:rPr>
              <a:t>Exterior Routing Protocol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rmAutofit fontScale="77500" lnSpcReduction="20000"/>
          </a:bodyPr>
          <a:lstStyle/>
          <a:p>
            <a:pPr>
              <a:spcBef>
                <a:spcPct val="0"/>
              </a:spcBef>
            </a:pPr>
            <a:r>
              <a:rPr lang="en-US" altLang="en-US" smtClean="0">
                <a:latin typeface="Arial" pitchFamily="34" charset="0"/>
              </a:rPr>
              <a:t>Exterior router protocol (ERP) is used for operating outside of or between networks</a:t>
            </a:r>
          </a:p>
          <a:p>
            <a:pPr>
              <a:spcBef>
                <a:spcPct val="0"/>
              </a:spcBef>
            </a:pPr>
            <a:r>
              <a:rPr lang="en-US" altLang="en-US" smtClean="0">
                <a:latin typeface="Arial" pitchFamily="34" charset="0"/>
              </a:rPr>
              <a:t>Because there are many more possible routes it is far more complex than interior routing</a:t>
            </a:r>
          </a:p>
          <a:p>
            <a:pPr>
              <a:spcBef>
                <a:spcPct val="0"/>
              </a:spcBef>
            </a:pPr>
            <a:r>
              <a:rPr lang="en-US" altLang="en-US" smtClean="0">
                <a:latin typeface="Arial" pitchFamily="34" charset="0"/>
              </a:rPr>
              <a:t>It cannot maintain tables of every single route and have to concentrate instead on the main routes only.</a:t>
            </a:r>
          </a:p>
          <a:p>
            <a:pPr>
              <a:spcBef>
                <a:spcPct val="0"/>
              </a:spcBef>
            </a:pPr>
            <a:r>
              <a:rPr lang="en-US" altLang="en-US" smtClean="0">
                <a:latin typeface="Arial" pitchFamily="34" charset="0"/>
              </a:rPr>
              <a:t>There may be more than one AS in internet</a:t>
            </a:r>
          </a:p>
          <a:p>
            <a:pPr>
              <a:spcBef>
                <a:spcPct val="0"/>
              </a:spcBef>
            </a:pPr>
            <a:r>
              <a:rPr lang="en-US" altLang="en-US" smtClean="0">
                <a:latin typeface="Arial" pitchFamily="34" charset="0"/>
              </a:rPr>
              <a:t>Routing algorithms and tables may differ between different AS</a:t>
            </a:r>
          </a:p>
          <a:p>
            <a:pPr>
              <a:spcBef>
                <a:spcPct val="0"/>
              </a:spcBef>
            </a:pPr>
            <a:r>
              <a:rPr lang="en-US" altLang="en-US" smtClean="0">
                <a:latin typeface="Arial" pitchFamily="34" charset="0"/>
              </a:rPr>
              <a:t>Routers need some info about networks outside their AS</a:t>
            </a:r>
          </a:p>
          <a:p>
            <a:pPr>
              <a:spcBef>
                <a:spcPct val="0"/>
              </a:spcBef>
            </a:pPr>
            <a:r>
              <a:rPr lang="en-US" altLang="en-US" smtClean="0">
                <a:latin typeface="Arial" pitchFamily="34" charset="0"/>
              </a:rPr>
              <a:t>ERP supports summary information on reachability</a:t>
            </a:r>
          </a:p>
        </p:txBody>
      </p:sp>
    </p:spTree>
    <p:extLst>
      <p:ext uri="{BB962C8B-B14F-4D97-AF65-F5344CB8AC3E}">
        <p14:creationId xmlns:p14="http://schemas.microsoft.com/office/powerpoint/2010/main" val="2979305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binus-ne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binus-new.potx</Template>
  <TotalTime>133</TotalTime>
  <Words>642</Words>
  <Application>Microsoft Macintosh PowerPoint</Application>
  <PresentationFormat>On-screen Show (4:3)</PresentationFormat>
  <Paragraphs>81</Paragraphs>
  <Slides>15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Template binus-new</vt:lpstr>
      <vt:lpstr>Session 07 Routing</vt:lpstr>
      <vt:lpstr>References</vt:lpstr>
      <vt:lpstr>Learning Outcomes</vt:lpstr>
      <vt:lpstr>Outline</vt:lpstr>
      <vt:lpstr>Routing Protocols</vt:lpstr>
      <vt:lpstr>Autonomous Systems (AS)</vt:lpstr>
      <vt:lpstr>PowerPoint Presentation</vt:lpstr>
      <vt:lpstr>Interior Routing Protocol </vt:lpstr>
      <vt:lpstr>Exterior Routing Protocol </vt:lpstr>
      <vt:lpstr>RIP</vt:lpstr>
      <vt:lpstr>OSPF</vt:lpstr>
      <vt:lpstr>Dynamic Routing Algorithms</vt:lpstr>
      <vt:lpstr>Distance Vector </vt:lpstr>
      <vt:lpstr>Link-state</vt:lpstr>
      <vt:lpstr>Link-state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dts</dc:creator>
  <cp:lastModifiedBy>Santoso Budijono</cp:lastModifiedBy>
  <cp:revision>20</cp:revision>
  <dcterms:created xsi:type="dcterms:W3CDTF">2015-07-03T09:46:07Z</dcterms:created>
  <dcterms:modified xsi:type="dcterms:W3CDTF">2015-12-13T22:12:49Z</dcterms:modified>
</cp:coreProperties>
</file>