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3" r:id="rId3"/>
    <p:sldId id="294" r:id="rId4"/>
    <p:sldId id="313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90" autoAdjust="0"/>
    <p:restoredTop sz="86410" autoAdjust="0"/>
  </p:normalViewPr>
  <p:slideViewPr>
    <p:cSldViewPr>
      <p:cViewPr>
        <p:scale>
          <a:sx n="94" d="100"/>
          <a:sy n="94" d="100"/>
        </p:scale>
        <p:origin x="-192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Relationship Id="rId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D418F-E30B-7045-94E0-1868FED57462}" type="datetimeFigureOut">
              <a:rPr lang="en-US" smtClean="0"/>
              <a:t>12/14/15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78941-7B1A-7540-BADC-81851E51C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1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F2A586-795E-4E05-AACB-D9F1C8DE927D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8A623E-8F9F-4935-9079-27DFA591D7D8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8FF2D7-00F5-4C62-9DBF-313F8E181807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BC4824-115C-4DCC-A834-2ED4D47B3709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797488-AFF8-4721-B3ED-8CBBE565461E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binus-main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3431"/>
            <a:ext cx="9144000" cy="64711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5663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431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741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0370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505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844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binus-main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3431"/>
            <a:ext cx="9144000" cy="64711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AB576-40D0-4449-85EA-28209CC24D0F}" type="datetimeFigureOut">
              <a:rPr lang="en-US" smtClean="0"/>
              <a:pPr/>
              <a:t>12/14/15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8EF2C-6893-4F23-B89A-3752F6DC6D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1375275" y="42672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Session </a:t>
            </a:r>
            <a:r>
              <a:rPr lang="en-US" sz="3200" b="1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08</a:t>
            </a:r>
            <a:br>
              <a:rPr lang="en-US" sz="3200" b="1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</a:br>
            <a:r>
              <a:rPr lang="en-US" sz="32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Internetworking</a:t>
            </a:r>
            <a:endParaRPr lang="en-US" sz="3200" b="1" dirty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600" y="2362200"/>
            <a:ext cx="624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Subject  : 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Z1451 /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  <a:cs typeface="Arial"/>
              </a:rPr>
              <a:t>Jaringan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"/>
                <a:cs typeface="Arial"/>
              </a:rPr>
              <a:t>Komputer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Year</a:t>
            </a:r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	 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   : </a:t>
            </a:r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2015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b="1" dirty="0" smtClean="0">
                <a:solidFill>
                  <a:srgbClr val="000000"/>
                </a:solidFill>
                <a:latin typeface="Arial" pitchFamily="34" charset="0"/>
              </a:rPr>
              <a:t>Internetworking Devices</a:t>
            </a:r>
            <a:endParaRPr lang="en-US" b="1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mtClean="0">
                <a:latin typeface="Arial" pitchFamily="34" charset="0"/>
                <a:cs typeface="Arial" pitchFamily="34" charset="0"/>
              </a:rPr>
              <a:t>Types of devices for interconnecting LAN </a:t>
            </a:r>
            <a:endParaRPr lang="en-GB" smtClean="0">
              <a:latin typeface="Arial" pitchFamily="34" charset="0"/>
              <a:cs typeface="Arial" pitchFamily="34" charset="0"/>
            </a:endParaRPr>
          </a:p>
          <a:p>
            <a:pPr marL="2632075" lvl="4" indent="-350838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Routers </a:t>
            </a:r>
            <a:endParaRPr lang="en-GB" sz="2400" smtClean="0">
              <a:latin typeface="Arial" pitchFamily="34" charset="0"/>
              <a:cs typeface="Arial" pitchFamily="34" charset="0"/>
            </a:endParaRPr>
          </a:p>
          <a:p>
            <a:pPr marL="2632075" lvl="4" indent="-350838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GB" sz="2400" smtClean="0">
                <a:latin typeface="Arial" pitchFamily="34" charset="0"/>
                <a:cs typeface="Arial" pitchFamily="34" charset="0"/>
              </a:rPr>
              <a:t>Layer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2 switch </a:t>
            </a:r>
            <a:endParaRPr lang="en-GB" sz="2400" smtClean="0">
              <a:latin typeface="Arial" pitchFamily="34" charset="0"/>
              <a:cs typeface="Arial" pitchFamily="34" charset="0"/>
            </a:endParaRPr>
          </a:p>
          <a:p>
            <a:pPr marL="2632075" lvl="4" indent="-350838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GB" sz="2400" smtClean="0">
                <a:latin typeface="Arial" pitchFamily="34" charset="0"/>
                <a:cs typeface="Arial" pitchFamily="34" charset="0"/>
              </a:rPr>
              <a:t>Layer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3 switch</a:t>
            </a:r>
          </a:p>
        </p:txBody>
      </p:sp>
    </p:spTree>
    <p:extLst>
      <p:ext uri="{BB962C8B-B14F-4D97-AF65-F5344CB8AC3E}">
        <p14:creationId xmlns:p14="http://schemas.microsoft.com/office/powerpoint/2010/main" val="538434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00"/>
                </a:solidFill>
                <a:latin typeface="Arial" pitchFamily="34" charset="0"/>
              </a:rPr>
              <a:t>Router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Complex large LANs need alternative routes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Load balancing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Fault tolerance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Routing selected for each source-destination pair.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Routers do all IP-level processing in software.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High-speed LANs and high-performance layer 2 switches pump millions of packets per second.</a:t>
            </a:r>
          </a:p>
          <a:p>
            <a:pPr marL="231775" indent="-231775" eaLnBrk="1" hangingPunct="1">
              <a:spcBef>
                <a:spcPct val="0"/>
              </a:spcBef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Layer 3 switches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Implementpacket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-forwarding logic of router in hardware</a:t>
            </a:r>
          </a:p>
          <a:p>
            <a:pPr marL="231775" indent="-231775" eaLnBrk="1" hangingPunct="1">
              <a:spcBef>
                <a:spcPct val="0"/>
              </a:spcBef>
              <a:defRPr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Two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categories: 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Packet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by packet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Flow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base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90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b="1" dirty="0" smtClean="0">
                <a:solidFill>
                  <a:srgbClr val="000000"/>
                </a:solidFill>
                <a:latin typeface="Arial" pitchFamily="34" charset="0"/>
              </a:rPr>
              <a:t>Layer 3 Switch </a:t>
            </a:r>
            <a:endParaRPr lang="en-US" b="1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231775" indent="-231775" eaLnBrk="1" hangingPunct="1">
              <a:spcBef>
                <a:spcPct val="0"/>
              </a:spcBef>
            </a:pPr>
            <a:r>
              <a:rPr lang="en-GB" smtClean="0">
                <a:latin typeface="Arial" pitchFamily="34" charset="0"/>
                <a:cs typeface="Arial" pitchFamily="34" charset="0"/>
              </a:rPr>
              <a:t>Packet by Packet</a:t>
            </a:r>
          </a:p>
          <a:p>
            <a:pPr marL="627063" lvl="1" indent="-231775" eaLnBrk="1" hangingPunct="1">
              <a:lnSpc>
                <a:spcPct val="90000"/>
              </a:lnSpc>
            </a:pPr>
            <a:r>
              <a:rPr lang="en-GB" sz="2400" smtClean="0">
                <a:latin typeface="Arial" pitchFamily="34" charset="0"/>
                <a:cs typeface="Arial" pitchFamily="34" charset="0"/>
              </a:rPr>
              <a:t>Operates the same way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as traditional router</a:t>
            </a:r>
            <a:endParaRPr lang="en-GB" sz="2400" smtClean="0">
              <a:latin typeface="Arial" pitchFamily="34" charset="0"/>
              <a:cs typeface="Arial" pitchFamily="34" charset="0"/>
            </a:endParaRPr>
          </a:p>
          <a:p>
            <a:pPr marL="627063" lvl="1" indent="-231775" eaLnBrk="1" hangingPunct="1">
              <a:lnSpc>
                <a:spcPct val="90000"/>
              </a:lnSpc>
            </a:pPr>
            <a:r>
              <a:rPr lang="en-GB" sz="2400" smtClean="0">
                <a:latin typeface="Arial" pitchFamily="34" charset="0"/>
                <a:cs typeface="Arial" pitchFamily="34" charset="0"/>
              </a:rPr>
              <a:t>Order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of magnitude increase in performance</a:t>
            </a:r>
            <a:endParaRPr lang="en-GB" sz="2400" smtClean="0">
              <a:latin typeface="Arial" pitchFamily="34" charset="0"/>
              <a:cs typeface="Arial" pitchFamily="34" charset="0"/>
            </a:endParaRPr>
          </a:p>
          <a:p>
            <a:pPr marL="231775" indent="-231775" eaLnBrk="1" hangingPunct="1">
              <a:lnSpc>
                <a:spcPct val="90000"/>
              </a:lnSpc>
            </a:pPr>
            <a:r>
              <a:rPr lang="en-GB" smtClean="0">
                <a:latin typeface="Arial" pitchFamily="34" charset="0"/>
                <a:cs typeface="Arial" pitchFamily="34" charset="0"/>
              </a:rPr>
              <a:t>Flow</a:t>
            </a:r>
            <a:r>
              <a:rPr lang="en-US" smtClean="0">
                <a:latin typeface="Arial" pitchFamily="34" charset="0"/>
                <a:cs typeface="Arial" pitchFamily="34" charset="0"/>
              </a:rPr>
              <a:t>-based switch</a:t>
            </a:r>
          </a:p>
          <a:p>
            <a:pPr marL="627063" lvl="1" indent="-231775" eaLnBrk="1" hangingPunct="1">
              <a:lnSpc>
                <a:spcPct val="90000"/>
              </a:lnSpc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Tries to enhance performance by identifying flows of IP packets</a:t>
            </a:r>
            <a:r>
              <a:rPr lang="en-GB" sz="2400" smtClean="0">
                <a:latin typeface="Arial" pitchFamily="34" charset="0"/>
                <a:cs typeface="Arial" pitchFamily="34" charset="0"/>
              </a:rPr>
              <a:t> of same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source and destination</a:t>
            </a:r>
            <a:endParaRPr lang="en-GB" sz="2400" smtClean="0">
              <a:latin typeface="Arial" pitchFamily="34" charset="0"/>
              <a:cs typeface="Arial" pitchFamily="34" charset="0"/>
            </a:endParaRPr>
          </a:p>
          <a:p>
            <a:pPr marL="627063" lvl="1" indent="-231775" eaLnBrk="1" hangingPunct="1">
              <a:lnSpc>
                <a:spcPct val="90000"/>
              </a:lnSpc>
            </a:pPr>
            <a:r>
              <a:rPr lang="en-GB" sz="2400" smtClean="0">
                <a:latin typeface="Arial" pitchFamily="34" charset="0"/>
                <a:cs typeface="Arial" pitchFamily="34" charset="0"/>
              </a:rPr>
              <a:t>Done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 by observing ongoing traffic</a:t>
            </a:r>
            <a:endParaRPr lang="en-GB" sz="2400" smtClean="0">
              <a:latin typeface="Arial" pitchFamily="34" charset="0"/>
              <a:cs typeface="Arial" pitchFamily="34" charset="0"/>
            </a:endParaRPr>
          </a:p>
          <a:p>
            <a:pPr marL="627063" lvl="1" indent="-231775" eaLnBrk="1" hangingPunct="1">
              <a:lnSpc>
                <a:spcPct val="90000"/>
              </a:lnSpc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Once flow is identified, predefined route can be established</a:t>
            </a:r>
            <a:endParaRPr lang="en-GB" sz="240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6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1516063"/>
            <a:ext cx="8229600" cy="42783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smtClean="0">
                <a:latin typeface="Arial" pitchFamily="34" charset="0"/>
                <a:cs typeface="Arial" pitchFamily="34" charset="0"/>
              </a:rPr>
              <a:t>Main Reference Session 06:</a:t>
            </a:r>
            <a:br>
              <a:rPr lang="fr-FR" sz="2400" smtClean="0">
                <a:latin typeface="Arial" pitchFamily="34" charset="0"/>
                <a:cs typeface="Arial" pitchFamily="34" charset="0"/>
              </a:rPr>
            </a:br>
            <a:r>
              <a:rPr lang="fr-FR" sz="2400" smtClean="0">
                <a:latin typeface="Arial" pitchFamily="34" charset="0"/>
                <a:cs typeface="Arial" pitchFamily="34" charset="0"/>
              </a:rPr>
              <a:t> </a:t>
            </a:r>
            <a:br>
              <a:rPr lang="fr-FR" sz="2400" smtClean="0">
                <a:latin typeface="Arial" pitchFamily="34" charset="0"/>
                <a:cs typeface="Arial" pitchFamily="34" charset="0"/>
              </a:rPr>
            </a:br>
            <a:r>
              <a:rPr lang="fr-FR" sz="2400" smtClean="0">
                <a:latin typeface="Arial" pitchFamily="34" charset="0"/>
                <a:cs typeface="Arial" pitchFamily="34" charset="0"/>
              </a:rPr>
              <a:t>Forouzan, B.A., (2010). </a:t>
            </a:r>
            <a:br>
              <a:rPr lang="fr-FR" sz="2400" smtClean="0">
                <a:latin typeface="Arial" pitchFamily="34" charset="0"/>
                <a:cs typeface="Arial" pitchFamily="34" charset="0"/>
              </a:rPr>
            </a:br>
            <a:r>
              <a:rPr lang="fr-FR" sz="2400" i="1" smtClean="0">
                <a:latin typeface="Arial" pitchFamily="34" charset="0"/>
                <a:cs typeface="Arial" pitchFamily="34" charset="0"/>
              </a:rPr>
              <a:t>TCP/IP Protocol Suite</a:t>
            </a:r>
            <a:r>
              <a:rPr lang="fr-FR" sz="2400" smtClean="0">
                <a:latin typeface="Arial" pitchFamily="34" charset="0"/>
                <a:cs typeface="Arial" pitchFamily="34" charset="0"/>
              </a:rPr>
              <a:t>, 4th Edition, </a:t>
            </a:r>
            <a:br>
              <a:rPr lang="fr-FR" sz="2400" smtClean="0">
                <a:latin typeface="Arial" pitchFamily="34" charset="0"/>
                <a:cs typeface="Arial" pitchFamily="34" charset="0"/>
              </a:rPr>
            </a:br>
            <a:r>
              <a:rPr lang="fr-FR" sz="2400" smtClean="0">
                <a:latin typeface="Arial" pitchFamily="34" charset="0"/>
                <a:cs typeface="Arial" pitchFamily="34" charset="0"/>
              </a:rPr>
              <a:t>Mc.Graw-Hill</a:t>
            </a:r>
            <a:br>
              <a:rPr lang="fr-FR" sz="2400" smtClean="0">
                <a:latin typeface="Arial" pitchFamily="34" charset="0"/>
                <a:cs typeface="Arial" pitchFamily="34" charset="0"/>
              </a:rPr>
            </a:br>
            <a:r>
              <a:rPr lang="fr-FR" sz="2400" smtClean="0">
                <a:latin typeface="Arial" pitchFamily="34" charset="0"/>
                <a:cs typeface="Arial" pitchFamily="34" charset="0"/>
              </a:rPr>
              <a:t>Chapter 3.5,  4, 7</a:t>
            </a:r>
            <a:br>
              <a:rPr lang="fr-FR" sz="2400" smtClean="0">
                <a:latin typeface="Arial" pitchFamily="34" charset="0"/>
                <a:cs typeface="Arial" pitchFamily="34" charset="0"/>
              </a:rPr>
            </a:br>
            <a:r>
              <a:rPr lang="fr-FR" sz="2400" smtClean="0">
                <a:latin typeface="Arial" pitchFamily="34" charset="0"/>
                <a:cs typeface="Arial" pitchFamily="34" charset="0"/>
              </a:rPr>
              <a:t/>
            </a:r>
            <a:br>
              <a:rPr lang="fr-FR" sz="2400" smtClean="0">
                <a:latin typeface="Arial" pitchFamily="34" charset="0"/>
                <a:cs typeface="Arial" pitchFamily="34" charset="0"/>
              </a:rPr>
            </a:br>
            <a:r>
              <a:rPr lang="fr-FR" sz="2400" smtClean="0">
                <a:latin typeface="Arial" pitchFamily="34" charset="0"/>
                <a:cs typeface="Arial" pitchFamily="34" charset="0"/>
              </a:rPr>
              <a:t> Forouzan, B.A., (2010). </a:t>
            </a:r>
            <a:br>
              <a:rPr lang="fr-FR" sz="2400" smtClean="0">
                <a:latin typeface="Arial" pitchFamily="34" charset="0"/>
                <a:cs typeface="Arial" pitchFamily="34" charset="0"/>
              </a:rPr>
            </a:br>
            <a:r>
              <a:rPr lang="fr-FR" sz="2400" i="1" smtClean="0">
                <a:latin typeface="Arial" pitchFamily="34" charset="0"/>
                <a:cs typeface="Arial" pitchFamily="34" charset="0"/>
              </a:rPr>
              <a:t>Data Communications and Networking</a:t>
            </a:r>
            <a:r>
              <a:rPr lang="fr-FR" sz="2400" smtClean="0">
                <a:latin typeface="Arial" pitchFamily="34" charset="0"/>
                <a:cs typeface="Arial" pitchFamily="34" charset="0"/>
              </a:rPr>
              <a:t>, 4th Edition, </a:t>
            </a:r>
            <a:br>
              <a:rPr lang="fr-FR" sz="2400" smtClean="0">
                <a:latin typeface="Arial" pitchFamily="34" charset="0"/>
                <a:cs typeface="Arial" pitchFamily="34" charset="0"/>
              </a:rPr>
            </a:br>
            <a:r>
              <a:rPr lang="fr-FR" sz="2400" smtClean="0">
                <a:latin typeface="Arial" pitchFamily="34" charset="0"/>
                <a:cs typeface="Arial" pitchFamily="34" charset="0"/>
              </a:rPr>
              <a:t>Mc.Graw-Hill</a:t>
            </a:r>
            <a:br>
              <a:rPr lang="fr-FR" sz="2400" smtClean="0">
                <a:latin typeface="Arial" pitchFamily="34" charset="0"/>
                <a:cs typeface="Arial" pitchFamily="34" charset="0"/>
              </a:rPr>
            </a:br>
            <a:r>
              <a:rPr lang="fr-FR" sz="2400" smtClean="0">
                <a:latin typeface="Arial" pitchFamily="34" charset="0"/>
                <a:cs typeface="Arial" pitchFamily="34" charset="0"/>
              </a:rPr>
              <a:t>Chapter 15, 20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62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66700" y="3130550"/>
            <a:ext cx="8610600" cy="105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The students will be able to explain internetworking principles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50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333375"/>
            <a:ext cx="6985000" cy="504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000000"/>
                </a:solidFill>
                <a:latin typeface="Arial" pitchFamily="34" charset="0"/>
              </a:rPr>
              <a:t>Outline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81200" y="2057400"/>
            <a:ext cx="5740400" cy="2974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smtClean="0">
                <a:latin typeface="Arial" pitchFamily="34" charset="0"/>
                <a:cs typeface="Arial" pitchFamily="34" charset="0"/>
              </a:rPr>
              <a:t>Routing Principles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smtClean="0">
                <a:latin typeface="Arial" pitchFamily="34" charset="0"/>
                <a:cs typeface="Arial" pitchFamily="34" charset="0"/>
              </a:rPr>
              <a:t>Devices: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3600" smtClean="0">
                <a:latin typeface="Arial" pitchFamily="34" charset="0"/>
                <a:cs typeface="Arial" pitchFamily="34" charset="0"/>
              </a:rPr>
              <a:t>Router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3600" smtClean="0">
                <a:latin typeface="Arial" pitchFamily="34" charset="0"/>
                <a:cs typeface="Arial" pitchFamily="34" charset="0"/>
              </a:rPr>
              <a:t>Switch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40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0000"/>
                </a:solidFill>
                <a:latin typeface="Arial" pitchFamily="34" charset="0"/>
              </a:rPr>
              <a:t>Routing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0"/>
              </a:spcBef>
            </a:pPr>
            <a:r>
              <a:rPr lang="en-US" smtClean="0">
                <a:latin typeface="Arial" pitchFamily="34" charset="0"/>
                <a:cs typeface="Arial" pitchFamily="34" charset="0"/>
              </a:rPr>
              <a:t>Routing is the process of deciding what path to take from sender to receiver (packet forwarding)</a:t>
            </a:r>
          </a:p>
          <a:p>
            <a:pPr>
              <a:spcBef>
                <a:spcPct val="0"/>
              </a:spcBef>
            </a:pPr>
            <a:r>
              <a:rPr lang="en-US" smtClean="0">
                <a:latin typeface="Arial" pitchFamily="34" charset="0"/>
                <a:cs typeface="Arial" pitchFamily="34" charset="0"/>
              </a:rPr>
              <a:t>Usually there is more than one route possible; devices that perform routing must keep tables to make decisions about which path to send packets on to reach a given destination (routing table)</a:t>
            </a:r>
          </a:p>
          <a:p>
            <a:pPr>
              <a:spcBef>
                <a:spcPct val="0"/>
              </a:spcBef>
            </a:pPr>
            <a:r>
              <a:rPr lang="en-US" smtClean="0">
                <a:latin typeface="Arial" pitchFamily="34" charset="0"/>
                <a:cs typeface="Arial" pitchFamily="34" charset="0"/>
              </a:rPr>
              <a:t>Routing decisions on the Internet are usually handled by special purpose devices called Routers, that maintain their own routing tables</a:t>
            </a:r>
          </a:p>
          <a:p>
            <a:pPr>
              <a:spcBef>
                <a:spcPct val="0"/>
              </a:spcBef>
            </a:pPr>
            <a:r>
              <a:rPr lang="en-US" smtClean="0">
                <a:latin typeface="Arial" pitchFamily="34" charset="0"/>
                <a:cs typeface="Arial" pitchFamily="34" charset="0"/>
              </a:rPr>
              <a:t>End systems and routers maintain routing tables</a:t>
            </a:r>
          </a:p>
          <a:p>
            <a:pPr>
              <a:spcBef>
                <a:spcPct val="0"/>
              </a:spcBef>
            </a:pPr>
            <a:r>
              <a:rPr lang="en-US" smtClean="0">
                <a:latin typeface="Arial" pitchFamily="34" charset="0"/>
                <a:cs typeface="Arial" pitchFamily="34" charset="0"/>
              </a:rPr>
              <a:t>Routing table indicates next router to which datagram should be sent</a:t>
            </a:r>
          </a:p>
          <a:p>
            <a:pPr>
              <a:spcBef>
                <a:spcPct val="0"/>
              </a:spcBef>
            </a:pPr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31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000000"/>
                </a:solidFill>
                <a:latin typeface="Arial" pitchFamily="34" charset="0"/>
              </a:rPr>
              <a:t>Routing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mtClean="0">
                <a:latin typeface="Arial" pitchFamily="34" charset="0"/>
                <a:cs typeface="Arial" pitchFamily="34" charset="0"/>
              </a:rPr>
              <a:t>Data delivery from one computer to another is accomplished through store-and-forward technology</a:t>
            </a:r>
          </a:p>
          <a:p>
            <a:pPr>
              <a:spcBef>
                <a:spcPct val="0"/>
              </a:spcBef>
            </a:pPr>
            <a:r>
              <a:rPr lang="en-US" smtClean="0">
                <a:latin typeface="Arial" pitchFamily="34" charset="0"/>
                <a:cs typeface="Arial" pitchFamily="34" charset="0"/>
              </a:rPr>
              <a:t>Packet switch stores incoming packet and forwards the packet to another switch or computer</a:t>
            </a:r>
          </a:p>
          <a:p>
            <a:pPr>
              <a:spcBef>
                <a:spcPct val="0"/>
              </a:spcBef>
            </a:pPr>
            <a:r>
              <a:rPr lang="en-US" smtClean="0">
                <a:latin typeface="Arial" pitchFamily="34" charset="0"/>
                <a:cs typeface="Arial" pitchFamily="34" charset="0"/>
              </a:rPr>
              <a:t>Packet switch has internal memory, can hold packet if outgoing connection is busy (queued)</a:t>
            </a:r>
          </a:p>
        </p:txBody>
      </p:sp>
    </p:spTree>
    <p:extLst>
      <p:ext uri="{BB962C8B-B14F-4D97-AF65-F5344CB8AC3E}">
        <p14:creationId xmlns:p14="http://schemas.microsoft.com/office/powerpoint/2010/main" val="3530489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pitchFamily="34" charset="0"/>
              </a:rPr>
              <a:t>Types of Routing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1913" indent="163513">
              <a:lnSpc>
                <a:spcPct val="90000"/>
              </a:lnSpc>
              <a:spcBef>
                <a:spcPct val="0"/>
              </a:spcBef>
            </a:pPr>
            <a:r>
              <a:rPr lang="en-US" smtClean="0">
                <a:latin typeface="Arial" pitchFamily="34" charset="0"/>
                <a:cs typeface="Arial" pitchFamily="34" charset="0"/>
              </a:rPr>
              <a:t>Centralized routing:</a:t>
            </a:r>
          </a:p>
          <a:p>
            <a:pPr marL="801688" lvl="1" indent="-127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Routing decisions are made by one central computer. Centralized routing can be found on small, mainframe-based networks. </a:t>
            </a:r>
          </a:p>
          <a:p>
            <a:pPr marL="61913" indent="163513">
              <a:lnSpc>
                <a:spcPct val="90000"/>
              </a:lnSpc>
              <a:spcBef>
                <a:spcPct val="0"/>
              </a:spcBef>
            </a:pPr>
            <a:r>
              <a:rPr lang="en-US" smtClean="0">
                <a:latin typeface="Arial" pitchFamily="34" charset="0"/>
                <a:cs typeface="Arial" pitchFamily="34" charset="0"/>
              </a:rPr>
              <a:t>Distributed (decentralized routing) </a:t>
            </a:r>
          </a:p>
          <a:p>
            <a:pPr marL="801688" lvl="1" indent="-127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Routing decisions are made  independently at each routing node, although routers do exchange information). </a:t>
            </a:r>
          </a:p>
          <a:p>
            <a:pPr marL="801688" lvl="1" indent="-127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Two types:</a:t>
            </a:r>
          </a:p>
          <a:p>
            <a:pPr marL="2563813" lvl="3" indent="355600">
              <a:lnSpc>
                <a:spcPct val="90000"/>
              </a:lnSpc>
              <a:spcBef>
                <a:spcPct val="0"/>
              </a:spcBef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Static routing</a:t>
            </a:r>
          </a:p>
          <a:p>
            <a:pPr marL="2563813" lvl="3" indent="355600">
              <a:lnSpc>
                <a:spcPct val="90000"/>
              </a:lnSpc>
              <a:spcBef>
                <a:spcPct val="0"/>
              </a:spcBef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Dynamic routing</a:t>
            </a:r>
          </a:p>
        </p:txBody>
      </p:sp>
    </p:spTree>
    <p:extLst>
      <p:ext uri="{BB962C8B-B14F-4D97-AF65-F5344CB8AC3E}">
        <p14:creationId xmlns:p14="http://schemas.microsoft.com/office/powerpoint/2010/main" val="343019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pitchFamily="34" charset="0"/>
              </a:rPr>
              <a:t>Routing Strategies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2332037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Fixed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Flooding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Random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Adaptive</a:t>
            </a:r>
          </a:p>
        </p:txBody>
      </p:sp>
    </p:spTree>
    <p:extLst>
      <p:ext uri="{BB962C8B-B14F-4D97-AF65-F5344CB8AC3E}">
        <p14:creationId xmlns:p14="http://schemas.microsoft.com/office/powerpoint/2010/main" val="71113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00"/>
                </a:solidFill>
                <a:latin typeface="Arial" pitchFamily="34" charset="0"/>
              </a:rPr>
              <a:t>Internetworking Terms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latin typeface="Arial" pitchFamily="34" charset="0"/>
                <a:cs typeface="Arial" pitchFamily="34" charset="0"/>
              </a:rPr>
              <a:t>End System (ES)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Device attached to one of the networks of an internet.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Supports end-user applications or services.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latin typeface="Arial" pitchFamily="34" charset="0"/>
                <a:cs typeface="Arial" pitchFamily="34" charset="0"/>
              </a:rPr>
              <a:t>Intermediate System (IS)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Device used to connect two networks.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Permits communication between end systems attached to different networks.</a:t>
            </a:r>
          </a:p>
        </p:txBody>
      </p:sp>
    </p:spTree>
    <p:extLst>
      <p:ext uri="{BB962C8B-B14F-4D97-AF65-F5344CB8AC3E}">
        <p14:creationId xmlns:p14="http://schemas.microsoft.com/office/powerpoint/2010/main" val="209540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binus-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binus-new.potx</Template>
  <TotalTime>131</TotalTime>
  <Words>425</Words>
  <Application>Microsoft Macintosh PowerPoint</Application>
  <PresentationFormat>On-screen Show (4:3)</PresentationFormat>
  <Paragraphs>71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Template binus-new</vt:lpstr>
      <vt:lpstr>Session 08 Internetworking</vt:lpstr>
      <vt:lpstr>References</vt:lpstr>
      <vt:lpstr>Learning Outcomes</vt:lpstr>
      <vt:lpstr>Outline</vt:lpstr>
      <vt:lpstr>Routing</vt:lpstr>
      <vt:lpstr>Routing</vt:lpstr>
      <vt:lpstr>Types of Routing </vt:lpstr>
      <vt:lpstr>Routing Strategies</vt:lpstr>
      <vt:lpstr>Internetworking Terms</vt:lpstr>
      <vt:lpstr>Internetworking Devices</vt:lpstr>
      <vt:lpstr>Router</vt:lpstr>
      <vt:lpstr>Layer 3 Switch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dts</dc:creator>
  <cp:lastModifiedBy>Santoso Budijono</cp:lastModifiedBy>
  <cp:revision>19</cp:revision>
  <dcterms:created xsi:type="dcterms:W3CDTF">2015-07-03T09:46:07Z</dcterms:created>
  <dcterms:modified xsi:type="dcterms:W3CDTF">2015-12-13T22:12:40Z</dcterms:modified>
</cp:coreProperties>
</file>