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notesMasterIdLst>
    <p:notesMasterId r:id="rId30"/>
  </p:notesMasterIdLst>
  <p:handoutMasterIdLst>
    <p:handoutMasterId r:id="rId31"/>
  </p:handoutMasterIdLst>
  <p:sldIdLst>
    <p:sldId id="285" r:id="rId2"/>
    <p:sldId id="27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65" r:id="rId13"/>
    <p:sldId id="266" r:id="rId14"/>
    <p:sldId id="267" r:id="rId15"/>
    <p:sldId id="270" r:id="rId16"/>
    <p:sldId id="296" r:id="rId17"/>
    <p:sldId id="295" r:id="rId18"/>
    <p:sldId id="297" r:id="rId19"/>
    <p:sldId id="268" r:id="rId20"/>
    <p:sldId id="269" r:id="rId21"/>
    <p:sldId id="272" r:id="rId22"/>
    <p:sldId id="273" r:id="rId23"/>
    <p:sldId id="275" r:id="rId24"/>
    <p:sldId id="274" r:id="rId25"/>
    <p:sldId id="276" r:id="rId26"/>
    <p:sldId id="283" r:id="rId27"/>
    <p:sldId id="284" r:id="rId28"/>
    <p:sldId id="28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60"/>
  </p:normalViewPr>
  <p:slideViewPr>
    <p:cSldViewPr>
      <p:cViewPr varScale="1">
        <p:scale>
          <a:sx n="69" d="100"/>
          <a:sy n="69" d="100"/>
        </p:scale>
        <p:origin x="12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D62239B5-DB97-4D81-8F5E-37B293587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AAB47429-6758-4BC1-9593-BAB573C08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BAC5DA60-B43E-435F-8CB8-B275B09229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47314FED-CAE6-4778-9330-2FAF98DC8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087AF-FF4A-46B0-B9F8-4D33A74AA7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B3D4F-00DD-473D-A26B-86004EE377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8C64C-ABC8-44BA-9ED8-9F13360D2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7314FED-CAE6-4778-9330-2FAF98DC8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Tries &amp; </a:t>
            </a: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Hashing 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12912" y="1655762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716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Course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COMP6048 –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DATA STRUCTURES</a:t>
            </a:r>
          </a:p>
          <a:p>
            <a:pPr>
              <a:spcBef>
                <a:spcPct val="20000"/>
              </a:spcBef>
              <a:tabLst>
                <a:tab pos="13716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7</a:t>
            </a:r>
            <a:endParaRPr lang="en-US" sz="1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Finding in Tries using Prefix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1752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 - Data Structure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F0D3DB-4271-412F-81AD-D5BAF05CF579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191000"/>
          </a:xfrm>
        </p:spPr>
        <p:txBody>
          <a:bodyPr>
            <a:noAutofit/>
          </a:bodyPr>
          <a:lstStyle/>
          <a:p>
            <a:pPr algn="l" eaLnBrk="1" hangingPunct="1">
              <a:buNone/>
            </a:pPr>
            <a:r>
              <a:rPr lang="id-ID" altLang="zh-CN" dirty="0" smtClean="0">
                <a:latin typeface="Tahoma" pitchFamily="34" charset="0"/>
                <a:cs typeface="Tahoma" pitchFamily="34" charset="0"/>
              </a:rPr>
              <a:t>Supposed we want to find all strings in tries that have a certain prefix.</a:t>
            </a:r>
          </a:p>
          <a:p>
            <a:pPr algn="l" eaLnBrk="1" hangingPunct="1"/>
            <a:endParaRPr lang="id-ID" altLang="zh-CN" dirty="0" smtClean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>
              <a:buNone/>
            </a:pPr>
            <a:r>
              <a:rPr lang="id-ID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char s[100] = {“...”}; // global</a:t>
            </a:r>
          </a:p>
          <a:p>
            <a:pPr algn="l" eaLnBrk="1" hangingPunct="1">
              <a:buNone/>
            </a:pPr>
            <a:endParaRPr lang="id-ID" altLang="zh-CN" sz="1600" dirty="0" smtClean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>
              <a:buNone/>
            </a:pPr>
            <a:r>
              <a:rPr lang="id-ID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int  i, n, okay;</a:t>
            </a:r>
          </a:p>
          <a:p>
            <a:pPr algn="l" eaLnBrk="1" hangingPunct="1">
              <a:buNone/>
            </a:pPr>
            <a:r>
              <a:rPr lang="id-ID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trie *curr;</a:t>
            </a:r>
          </a:p>
          <a:p>
            <a:pPr algn="l" eaLnBrk="1" hangingPunct="1">
              <a:buNone/>
            </a:pPr>
            <a:r>
              <a:rPr lang="id-ID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n    = strlen(s);</a:t>
            </a:r>
          </a:p>
          <a:p>
            <a:pPr algn="l" eaLnBrk="1" hangingPunct="1">
              <a:buNone/>
            </a:pPr>
            <a:r>
              <a:rPr lang="id-ID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okay = 1;</a:t>
            </a:r>
          </a:p>
          <a:p>
            <a:pPr algn="l" eaLnBrk="1" hangingPunct="1">
              <a:buNone/>
            </a:pPr>
            <a:r>
              <a:rPr lang="id-ID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 = root;</a:t>
            </a:r>
          </a:p>
          <a:p>
            <a:pPr algn="l" eaLnBrk="1" hangingPunct="1">
              <a:buNone/>
            </a:pPr>
            <a:r>
              <a:rPr lang="id-ID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for ( i = 0; i &lt; n &amp;&amp; okay == 1; i++ )</a:t>
            </a:r>
          </a:p>
          <a:p>
            <a:pPr algn="l" eaLnBrk="1" hangingPunct="1">
              <a:buNone/>
            </a:pPr>
            <a:r>
              <a:rPr lang="id-ID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 curr-&gt;edge[s[i]] == 0 ) okay = 0;</a:t>
            </a:r>
          </a:p>
          <a:p>
            <a:pPr algn="l" eaLnBrk="1" hangingPunct="1">
              <a:buNone/>
            </a:pPr>
            <a:r>
              <a:rPr lang="id-ID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else curr = curr-&gt;edge[s[i]];</a:t>
            </a:r>
          </a:p>
          <a:p>
            <a:pPr algn="l" eaLnBrk="1" hangingPunct="1">
              <a:buNone/>
            </a:pPr>
            <a:r>
              <a:rPr lang="id-ID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if ( okay ) find(curr,n);</a:t>
            </a:r>
          </a:p>
          <a:p>
            <a:pPr algn="l" eaLnBrk="1" hangingPunct="1">
              <a:buNone/>
            </a:pPr>
            <a:endParaRPr lang="id-ID" altLang="zh-CN" dirty="0" smtClean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5486400" y="2971800"/>
            <a:ext cx="281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First, we should locate the last character (s/prefix) location in the tries.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4495800"/>
            <a:ext cx="6477000" cy="1752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5029200" y="4114800"/>
            <a:ext cx="4572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Finding in Tries using Prefix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277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900C55-75FA-4346-AA45-8655879EBF6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and the </a:t>
            </a:r>
            <a:r>
              <a:rPr lang="en-US" altLang="zh-CN" sz="20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find function</a:t>
            </a: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(it will print all strings which have the prefix)</a:t>
            </a:r>
          </a:p>
          <a:p>
            <a:pPr algn="l" eaLnBrk="1" hangingPunct="1"/>
            <a:endParaRPr lang="en-US" altLang="zh-CN" sz="2000" dirty="0" smtClean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>
              <a:buNone/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void find(struct trie *curr, int x) {</a:t>
            </a:r>
          </a:p>
          <a:p>
            <a:pPr algn="l" eaLnBrk="1" hangingPunct="1">
              <a:buNone/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 curr-&gt;word == 1 ) {</a:t>
            </a:r>
          </a:p>
          <a:p>
            <a:pPr algn="l" eaLnBrk="1" hangingPunct="1">
              <a:buNone/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s[x] = 0;</a:t>
            </a:r>
          </a:p>
          <a:p>
            <a:pPr algn="l" eaLnBrk="1" hangingPunct="1">
              <a:buNone/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puts( s );</a:t>
            </a:r>
          </a:p>
          <a:p>
            <a:pPr algn="l" eaLnBrk="1" hangingPunct="1">
              <a:buNone/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}</a:t>
            </a:r>
          </a:p>
          <a:p>
            <a:pPr algn="l" eaLnBrk="1" hangingPunct="1">
              <a:buNone/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for ( i = 0; i &lt; 128; i++ )</a:t>
            </a:r>
          </a:p>
          <a:p>
            <a:pPr algn="l" eaLnBrk="1" hangingPunct="1">
              <a:buNone/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 curr-&gt;edge[i] != 0 ) {</a:t>
            </a:r>
          </a:p>
          <a:p>
            <a:pPr algn="l" eaLnBrk="1" hangingPunct="1">
              <a:buNone/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	s[x] = i;</a:t>
            </a:r>
          </a:p>
          <a:p>
            <a:pPr algn="l" eaLnBrk="1" hangingPunct="1">
              <a:buNone/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	find(curr-&gt;edge[i],x+1);</a:t>
            </a:r>
          </a:p>
          <a:p>
            <a:pPr algn="l" eaLnBrk="1" hangingPunct="1">
              <a:buNone/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algn="l" eaLnBrk="1" hangingPunct="1">
              <a:buNone/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Hash Table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512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8DCFF8-AAF6-47DA-8E9E-01C30BD3D2D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Hash table is a table (array) where we store the original string. Index of the table is the hashed key while the value is the original string.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The size of hash table is usually several orders of magnitude lower than the total number of possible string, so several string might have a same hashed-key.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For example, there are  26</a:t>
            </a:r>
            <a:r>
              <a:rPr lang="en-US" altLang="zh-CN" sz="2200" baseline="30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7</a:t>
            </a: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(8,031,810,176) string of length 7 consists of lowercase only.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Example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614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D44721-2DE7-4DE7-A646-869F93A390E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Consider this example.</a:t>
            </a:r>
          </a:p>
          <a:p>
            <a:pPr algn="l" eaLnBrk="1" hangingPunct="1"/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Supposed we want to store 5 string: </a:t>
            </a:r>
            <a:r>
              <a:rPr lang="en-US" altLang="zh-CN" sz="24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define, float, exp, </a:t>
            </a:r>
          </a:p>
          <a:p>
            <a:pPr algn="l" eaLnBrk="1" hangingPunct="1">
              <a:buNone/>
            </a:pPr>
            <a:r>
              <a:rPr lang="en-US" altLang="zh-CN" sz="24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char, </a:t>
            </a:r>
            <a:r>
              <a:rPr lang="id-ID" altLang="zh-CN" sz="24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atan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into a hash table with size 26. The hash </a:t>
            </a:r>
          </a:p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function we will use is “transform the first character of </a:t>
            </a:r>
          </a:p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each string into a number between 0..25”</a:t>
            </a:r>
          </a:p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(a will be 0, b will be 1, c will be 2, …, z will be 25).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Example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7208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6C3888-4EB4-4C91-A497-6F1D4AA473C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4876800" cy="3721596"/>
          </a:xfrm>
        </p:spPr>
        <p:txBody>
          <a:bodyPr>
            <a:noAutofit/>
          </a:bodyPr>
          <a:lstStyle/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This is the hash table</a:t>
            </a:r>
          </a:p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of those string.</a:t>
            </a:r>
          </a:p>
          <a:p>
            <a:pPr algn="l" eaLnBrk="1" hangingPunct="1"/>
            <a:endParaRPr lang="en-US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id-ID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atan</a:t>
            </a: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is stored in h[0] because a is 0.</a:t>
            </a:r>
          </a:p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char is stored in h[2] because c is 2.</a:t>
            </a:r>
          </a:p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define is stored in h[3] because d is 3.</a:t>
            </a:r>
          </a:p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and so on..</a:t>
            </a:r>
          </a:p>
          <a:p>
            <a:pPr algn="l" eaLnBrk="1" hangingPunct="1"/>
            <a:endParaRPr lang="en-US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We only consider the first character</a:t>
            </a:r>
          </a:p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of each string.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43600" y="2133600"/>
          <a:ext cx="2819400" cy="3714750"/>
        </p:xfrm>
        <a:graphic>
          <a:graphicData uri="http://schemas.openxmlformats.org/drawingml/2006/table">
            <a:tbl>
              <a:tblPr/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h[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define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Hash Function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9D6F23-DE03-41EA-927E-4A5D86C9B71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There are many other ways to hash a string into a key.</a:t>
            </a:r>
          </a:p>
          <a:p>
            <a:pPr>
              <a:buFontTx/>
              <a:buChar char="•"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Division (most common)</a:t>
            </a:r>
          </a:p>
          <a:p>
            <a:pPr>
              <a:buNone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	divide the string/identifier by using the modulus operator.</a:t>
            </a:r>
          </a:p>
          <a:p>
            <a:pPr algn="l" eaLnBrk="1" hangingPunct="1">
              <a:buFontTx/>
              <a:buChar char="•"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Mid-square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	square the string/identifier and then using an appropriate number of bits from the middle of the square to obtain the hash-key.</a:t>
            </a:r>
          </a:p>
          <a:p>
            <a:pPr algn="l" eaLnBrk="1" hangingPunct="1">
              <a:buFontTx/>
              <a:buChar char="•"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Folding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	Partition the string/identifier into several parts, then add the parts together to obtain the hash key.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Hash Function : Division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14FED-CAE6-4778-9330-2FAF98DC82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This method divides key by M and then uses the remainder obtained as the index in hash table. </a:t>
            </a:r>
          </a:p>
          <a:p>
            <a:r>
              <a:rPr lang="id-ID" dirty="0" smtClean="0"/>
              <a:t>Generally, it is best to choose M to be prime number because </a:t>
            </a:r>
            <a:r>
              <a:rPr lang="en-US" dirty="0" smtClean="0"/>
              <a:t>the result of the index will be more unique</a:t>
            </a:r>
            <a:r>
              <a:rPr lang="id-ID" dirty="0" smtClean="0"/>
              <a:t>.</a:t>
            </a:r>
          </a:p>
          <a:p>
            <a:r>
              <a:rPr lang="id-ID" dirty="0" smtClean="0"/>
              <a:t>Example:</a:t>
            </a:r>
          </a:p>
          <a:p>
            <a:pPr>
              <a:buNone/>
            </a:pPr>
            <a:r>
              <a:rPr lang="id-ID" dirty="0" smtClean="0"/>
              <a:t>	Calculate the hash values of key 1024 and 2100</a:t>
            </a:r>
          </a:p>
          <a:p>
            <a:pPr>
              <a:buNone/>
            </a:pPr>
            <a:r>
              <a:rPr lang="id-ID" dirty="0" smtClean="0"/>
              <a:t>	asumme hash table has 97 memory locations whose indices vary from 0 to 96</a:t>
            </a:r>
          </a:p>
          <a:p>
            <a:pPr>
              <a:buNone/>
            </a:pPr>
            <a:r>
              <a:rPr lang="id-ID" dirty="0" smtClean="0"/>
              <a:t>	h(1234) = 1024 % 97 = 54</a:t>
            </a:r>
          </a:p>
          <a:p>
            <a:pPr>
              <a:buNone/>
            </a:pPr>
            <a:r>
              <a:rPr lang="id-ID" dirty="0" smtClean="0"/>
              <a:t>	h(2100) = 2100 % 97 = 63</a:t>
            </a:r>
          </a:p>
          <a:p>
            <a:endParaRPr lang="id-ID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Hash Function : Mid Square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14FED-CAE6-4778-9330-2FAF98DC82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The Mid Square method works in two steps :</a:t>
            </a:r>
          </a:p>
          <a:p>
            <a:pPr lvl="1"/>
            <a:r>
              <a:rPr lang="id-ID" dirty="0" smtClean="0"/>
              <a:t>Square the value of the key</a:t>
            </a:r>
          </a:p>
          <a:p>
            <a:pPr lvl="1"/>
            <a:r>
              <a:rPr lang="id-ID" dirty="0" smtClean="0"/>
              <a:t>Extract the middle digits of the result obtained in Step 1</a:t>
            </a:r>
          </a:p>
          <a:p>
            <a:r>
              <a:rPr lang="id-ID" dirty="0" smtClean="0"/>
              <a:t>If the hash table has 100 memory locations whose indices vary from 0 to 99, the number of middle digits are 2 digits.</a:t>
            </a:r>
          </a:p>
          <a:p>
            <a:r>
              <a:rPr lang="id-ID" dirty="0" smtClean="0"/>
              <a:t>Example:</a:t>
            </a:r>
          </a:p>
          <a:p>
            <a:pPr lvl="1"/>
            <a:r>
              <a:rPr lang="id-ID" dirty="0" smtClean="0"/>
              <a:t>key = 1234, key</a:t>
            </a:r>
            <a:r>
              <a:rPr lang="id-ID" baseline="30000" dirty="0" smtClean="0"/>
              <a:t>2 </a:t>
            </a:r>
            <a:r>
              <a:rPr lang="id-ID" dirty="0" smtClean="0"/>
              <a:t>= 152</a:t>
            </a:r>
            <a:r>
              <a:rPr lang="id-ID" b="1" dirty="0" smtClean="0"/>
              <a:t>27</a:t>
            </a:r>
            <a:r>
              <a:rPr lang="id-ID" dirty="0" smtClean="0"/>
              <a:t>56</a:t>
            </a:r>
            <a:r>
              <a:rPr lang="id-ID" baseline="30000" dirty="0" smtClean="0"/>
              <a:t> </a:t>
            </a:r>
          </a:p>
          <a:p>
            <a:pPr lvl="1"/>
            <a:r>
              <a:rPr lang="id-ID" dirty="0" smtClean="0"/>
              <a:t>Index of the key in the hash table is 27 (middle digits)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Hash Function : Folding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14FED-CAE6-4778-9330-2FAF98DC826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2057400"/>
            <a:ext cx="7848600" cy="3950196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The Folding method works in two steps :</a:t>
            </a:r>
          </a:p>
          <a:p>
            <a:pPr lvl="1"/>
            <a:r>
              <a:rPr lang="id-ID" dirty="0" smtClean="0"/>
              <a:t>Divide the key value into a number of parts where each part has the same number of digits except the last part which may have lesser digits than the other parts.</a:t>
            </a:r>
          </a:p>
          <a:p>
            <a:pPr lvl="1"/>
            <a:r>
              <a:rPr lang="id-ID" dirty="0" smtClean="0"/>
              <a:t>Add the individual parts. That is obtain the sum of part1 + part2 + ... + part n. The hash value produced by ignoring the last carry, if any.</a:t>
            </a:r>
          </a:p>
          <a:p>
            <a:r>
              <a:rPr lang="id-ID" dirty="0" smtClean="0"/>
              <a:t>Example:</a:t>
            </a:r>
          </a:p>
          <a:p>
            <a:pPr lvl="1"/>
            <a:r>
              <a:rPr lang="id-ID" dirty="0" smtClean="0"/>
              <a:t>Given a hash table 100 locations, calculate the hash value for key 5678 and 34567</a:t>
            </a:r>
          </a:p>
          <a:p>
            <a:pPr lvl="1"/>
            <a:endParaRPr lang="id-ID" dirty="0" smtClean="0"/>
          </a:p>
          <a:p>
            <a:pPr lvl="1"/>
            <a:endParaRPr lang="id-ID" dirty="0" smtClean="0"/>
          </a:p>
          <a:p>
            <a:pPr lvl="1"/>
            <a:endParaRPr lang="id-ID" dirty="0" smtClean="0"/>
          </a:p>
          <a:p>
            <a:pPr lvl="1">
              <a:buNone/>
            </a:pPr>
            <a:r>
              <a:rPr lang="id-ID" baseline="30000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4800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Key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5678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34567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Parts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56 and 78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34, 56 and 7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Sum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134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97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Hash Value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34 (ignore the last carry)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97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Collision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922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8F6E56-4EF2-42D8-9E3D-2F3DC70042A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What happened if we want to store these strings using the </a:t>
            </a:r>
          </a:p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previous hash function (use the first character of each string)</a:t>
            </a:r>
          </a:p>
          <a:p>
            <a:pPr algn="l" eaLnBrk="1" hangingPunct="1"/>
            <a:endParaRPr lang="en-US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2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define, float, exp, </a:t>
            </a:r>
            <a:r>
              <a:rPr lang="id-ID" altLang="zh-CN" sz="22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char, atan, ceil, acos, floor.</a:t>
            </a:r>
          </a:p>
          <a:p>
            <a:pPr algn="l" eaLnBrk="1" hangingPunct="1"/>
            <a:endParaRPr lang="en-US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There are several strings which have the same hash-key, it’s </a:t>
            </a:r>
          </a:p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float and floor (hash-key: 5), char and ceil (hash-key: 2).</a:t>
            </a:r>
          </a:p>
          <a:p>
            <a:pPr algn="l" eaLnBrk="1" hangingPunct="1"/>
            <a:endParaRPr lang="en-US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It’s called a </a:t>
            </a:r>
            <a:r>
              <a:rPr lang="en-US" altLang="zh-CN" sz="2200" i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collision</a:t>
            </a: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. How can we handle this?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Sub Topics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410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C26872-A709-4641-B68C-6030ED86CAC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538" indent="-236538" algn="l" eaLnBrk="1" hangingPunct="1">
              <a:buNone/>
            </a:pPr>
            <a:r>
              <a:rPr lang="id-ID" altLang="zh-CN" sz="22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Tries &amp; </a:t>
            </a:r>
            <a:r>
              <a:rPr lang="en-US" altLang="zh-CN" sz="22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Hashing</a:t>
            </a:r>
            <a:r>
              <a:rPr lang="id-ID" altLang="zh-CN" sz="2200" b="1" dirty="0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marL="236538" indent="-236538">
              <a:buFontTx/>
              <a:buChar char="-"/>
            </a:pPr>
            <a:r>
              <a:rPr lang="en-US" sz="2200" dirty="0" smtClean="0">
                <a:latin typeface="Tahoma" pitchFamily="34" charset="0"/>
                <a:cs typeface="Tahoma" pitchFamily="34" charset="0"/>
              </a:rPr>
              <a:t>Tries Concept</a:t>
            </a:r>
          </a:p>
          <a:p>
            <a:pPr marL="236538" indent="-236538">
              <a:buFontTx/>
              <a:buChar char="-"/>
            </a:pPr>
            <a:r>
              <a:rPr lang="en-US" sz="2200" dirty="0" smtClean="0">
                <a:latin typeface="Tahoma" pitchFamily="34" charset="0"/>
                <a:cs typeface="Tahoma" pitchFamily="34" charset="0"/>
              </a:rPr>
              <a:t>Application of Tries</a:t>
            </a:r>
          </a:p>
          <a:p>
            <a:pPr marL="236538" indent="-236538">
              <a:buFontTx/>
              <a:buChar char="-"/>
            </a:pPr>
            <a:r>
              <a:rPr lang="en-US" sz="2200" dirty="0" smtClean="0">
                <a:latin typeface="Tahoma" pitchFamily="34" charset="0"/>
                <a:cs typeface="Tahoma" pitchFamily="34" charset="0"/>
              </a:rPr>
              <a:t>Tries Structure</a:t>
            </a:r>
          </a:p>
          <a:p>
            <a:pPr marL="236538" indent="-236538">
              <a:buFontTx/>
              <a:buChar char="-"/>
            </a:pPr>
            <a:r>
              <a:rPr lang="en-US" sz="2200" dirty="0" smtClean="0">
                <a:latin typeface="Tahoma" pitchFamily="34" charset="0"/>
                <a:cs typeface="Tahoma" pitchFamily="34" charset="0"/>
              </a:rPr>
              <a:t>Operation: Insertion, Find</a:t>
            </a:r>
          </a:p>
          <a:p>
            <a:pPr marL="236538" indent="-236538" algn="l" eaLnBrk="1" hangingPunct="1">
              <a:buFontTx/>
              <a:buChar char="-"/>
            </a:pPr>
            <a:r>
              <a:rPr lang="en-US" sz="2200" dirty="0" smtClean="0">
                <a:latin typeface="Tahoma" pitchFamily="34" charset="0"/>
                <a:cs typeface="Tahoma" pitchFamily="34" charset="0"/>
              </a:rPr>
              <a:t>Hash Table </a:t>
            </a:r>
          </a:p>
          <a:p>
            <a:pPr marL="236538" indent="-236538" algn="l" eaLnBrk="1" hangingPunct="1">
              <a:buFontTx/>
              <a:buChar char="-"/>
            </a:pPr>
            <a:r>
              <a:rPr lang="en-US" sz="2200" dirty="0" smtClean="0">
                <a:latin typeface="Tahoma" pitchFamily="34" charset="0"/>
                <a:cs typeface="Tahoma" pitchFamily="34" charset="0"/>
              </a:rPr>
              <a:t>Hash Function </a:t>
            </a:r>
          </a:p>
          <a:p>
            <a:pPr marL="236538" indent="-236538" algn="l" eaLnBrk="1" hangingPunct="1">
              <a:buFontTx/>
              <a:buChar char="-"/>
            </a:pPr>
            <a:r>
              <a:rPr lang="en-US" sz="2200" dirty="0" smtClean="0">
                <a:latin typeface="Tahoma" pitchFamily="34" charset="0"/>
                <a:cs typeface="Tahoma" pitchFamily="34" charset="0"/>
              </a:rPr>
              <a:t>Collision </a:t>
            </a:r>
          </a:p>
          <a:p>
            <a:pPr marL="236538" indent="-236538" algn="l" eaLnBrk="1" hangingPunct="1">
              <a:buFontTx/>
              <a:buChar char="-"/>
            </a:pPr>
            <a:r>
              <a:rPr lang="en-US" sz="2200" dirty="0" smtClean="0">
                <a:latin typeface="Tahoma" pitchFamily="34" charset="0"/>
                <a:cs typeface="Tahoma" pitchFamily="34" charset="0"/>
              </a:rPr>
              <a:t>Application of Hashing</a:t>
            </a:r>
            <a:endParaRPr lang="id-ID" sz="2200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Collision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024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D2048E-86AE-40C1-85A9-5A48DB6104B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There are two general ways to handle collisions:</a:t>
            </a:r>
          </a:p>
          <a:p>
            <a:pPr algn="l" eaLnBrk="1" hangingPunct="1"/>
            <a:endParaRPr lang="en-US" altLang="zh-CN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Linear Probing</a:t>
            </a:r>
          </a:p>
          <a:p>
            <a:pPr algn="l" eaLnBrk="1" hangingPunct="1">
              <a:buNone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Search the next empty slot and put the string there.</a:t>
            </a:r>
          </a:p>
          <a:p>
            <a:pPr algn="l" eaLnBrk="1" hangingPunct="1">
              <a:buFont typeface="Interstate"/>
              <a:buAutoNum type="arabicPeriod"/>
            </a:pPr>
            <a:endParaRPr lang="en-US" altLang="zh-CN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Chaining</a:t>
            </a:r>
          </a:p>
          <a:p>
            <a:pPr algn="l" eaLnBrk="1" hangingPunct="1">
              <a:buNone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Put the string in a slot as a chained list (linked list).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Linear Probing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1304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C56737-5C31-4B40-8EF4-2C322361DA8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5029200" cy="3721596"/>
          </a:xfrm>
        </p:spPr>
        <p:txBody>
          <a:bodyPr>
            <a:normAutofit fontScale="92500" lnSpcReduction="10000"/>
          </a:bodyPr>
          <a:lstStyle/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This is the hash table of these string:</a:t>
            </a:r>
          </a:p>
          <a:p>
            <a:pPr algn="l" eaLnBrk="1" hangingPunct="1"/>
            <a:endParaRPr lang="id-ID" altLang="zh-CN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id-ID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define, float, exp, char, atan,</a:t>
            </a:r>
          </a:p>
          <a:p>
            <a:pPr algn="l" eaLnBrk="1" hangingPunct="1">
              <a:buNone/>
            </a:pPr>
            <a:r>
              <a:rPr lang="id-ID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ceil, floor, acos.</a:t>
            </a:r>
          </a:p>
          <a:p>
            <a:pPr algn="l" eaLnBrk="1" hangingPunct="1"/>
            <a:endParaRPr lang="id-ID" altLang="zh-CN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id-ID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Note that ceil is stored in h[6], acos is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stored in h[1] and floor is stored in h[7].</a:t>
            </a:r>
          </a:p>
          <a:p>
            <a:pPr algn="l" eaLnBrk="1" hangingPunct="1"/>
            <a:endParaRPr lang="en-US" altLang="zh-CN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When we want to store “ceil”, there is 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already “char” stored in h[2], so we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search the next empty slot which is h[6].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0" y="2209800"/>
          <a:ext cx="2819400" cy="3714750"/>
        </p:xfrm>
        <a:graphic>
          <a:graphicData uri="http://schemas.openxmlformats.org/drawingml/2006/table">
            <a:tbl>
              <a:tblPr/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h[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atan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define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Linear Probing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2339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3BD5E4-1598-4E6F-B189-BE0FBA6B2A8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4038600" cy="3721596"/>
          </a:xfrm>
        </p:spPr>
        <p:txBody>
          <a:bodyPr>
            <a:noAutofit/>
          </a:bodyPr>
          <a:lstStyle/>
          <a:p>
            <a:pPr algn="l" eaLnBrk="1" hangingPunct="1">
              <a:buNone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Linear probing has a </a:t>
            </a:r>
            <a:r>
              <a:rPr lang="en-US" altLang="zh-CN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bad</a:t>
            </a:r>
          </a:p>
          <a:p>
            <a:pPr algn="l" eaLnBrk="1" hangingPunct="1">
              <a:buNone/>
            </a:pPr>
            <a:r>
              <a:rPr lang="en-US" altLang="zh-CN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search complexity</a:t>
            </a: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if there are</a:t>
            </a:r>
          </a:p>
          <a:p>
            <a:pPr algn="l" eaLnBrk="1" hangingPunct="1">
              <a:buNone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many collisions.</a:t>
            </a:r>
          </a:p>
          <a:p>
            <a:pPr algn="l" eaLnBrk="1" hangingPunct="1"/>
            <a:endParaRPr lang="en-US" altLang="zh-CN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The table “step” on the right</a:t>
            </a:r>
          </a:p>
          <a:p>
            <a:pPr algn="l" eaLnBrk="1" hangingPunct="1">
              <a:buNone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describe how many loop/step</a:t>
            </a:r>
          </a:p>
          <a:p>
            <a:pPr algn="l" eaLnBrk="1" hangingPunct="1">
              <a:buNone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needed to find the string.</a:t>
            </a:r>
          </a:p>
          <a:p>
            <a:pPr algn="l" eaLnBrk="1" hangingPunct="1"/>
            <a:endParaRPr lang="en-US" altLang="zh-CN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Supposed we want to find ceil,</a:t>
            </a:r>
          </a:p>
          <a:p>
            <a:pPr algn="l" eaLnBrk="1" hangingPunct="1">
              <a:buNone/>
            </a:pP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we compute the hash key and found </a:t>
            </a:r>
          </a:p>
          <a:p>
            <a:pPr algn="l" eaLnBrk="1" hangingPunct="1">
              <a:buNone/>
            </a:pP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2. But ceil is not there so we should</a:t>
            </a:r>
          </a:p>
          <a:p>
            <a:pPr algn="l" eaLnBrk="1" hangingPunct="1">
              <a:buNone/>
            </a:pP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iterate until we found ceil.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2152650"/>
          <a:ext cx="3962400" cy="3714750"/>
        </p:xfrm>
        <a:graphic>
          <a:graphicData uri="http://schemas.openxmlformats.org/drawingml/2006/table">
            <a:tbl>
              <a:tblPr/>
              <a:tblGrid>
                <a:gridCol w="1363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h[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define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Linear Probing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C027FA-A750-4B7C-BEB6-ADC8C2EAF15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void linear_probing(item, h[])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hash_key = hash(item);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i = has_key;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while ( strlen(h[i] != 0 )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 strcmp(h[i], item) == 0 )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	// DUPLICATE ENTRY</a:t>
            </a:r>
            <a:endParaRPr lang="en-US" altLang="zh-CN" sz="1800" dirty="0" smtClean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i = (i + 1) % TABLE_SIZE;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 i == hash_key 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	// TABLE IS FULL</a:t>
            </a:r>
            <a:b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  <a:b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}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h[i] = item;</a:t>
            </a:r>
            <a:b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Chaining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4376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FA1DF1-6886-4A2A-8F0A-0ADF85C2655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In chaining, we store each 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string in a chain (linked list).</a:t>
            </a:r>
          </a:p>
          <a:p>
            <a:pPr algn="l" eaLnBrk="1" hangingPunct="1"/>
            <a:endParaRPr lang="en-US" altLang="zh-CN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So if there is collision, we only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need to iterate on that chain.</a:t>
            </a:r>
          </a:p>
          <a:p>
            <a:pPr algn="l" eaLnBrk="1" hangingPunct="1"/>
            <a:endParaRPr lang="en-US" altLang="zh-CN" sz="18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0" y="2152650"/>
          <a:ext cx="3429000" cy="371475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h[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atan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 acos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NULL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 ceil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define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 floor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NULL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NULL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Chaining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536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FA982-BDB0-4610-8316-879C1D3BE37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7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void chaining(item, h[])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7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altLang="zh-CN" sz="17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hash_key</a:t>
            </a:r>
            <a:r>
              <a:rPr lang="en-US" altLang="zh-CN" sz="17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= hash(item);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7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trail = NULL, lead = h[</a:t>
            </a:r>
            <a:r>
              <a:rPr lang="en-US" altLang="zh-CN" sz="17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hash_key</a:t>
            </a:r>
            <a:r>
              <a:rPr lang="en-US" altLang="zh-CN" sz="17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];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7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while ( lead 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7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 </a:t>
            </a:r>
            <a:r>
              <a:rPr lang="en-US" altLang="zh-CN" sz="17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strcmp</a:t>
            </a:r>
            <a:r>
              <a:rPr lang="en-US" altLang="zh-CN" sz="17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(lead-&gt;item, item) == 0 ) {</a:t>
            </a:r>
            <a:r>
              <a:rPr lang="en-US" altLang="zh-CN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// DUPLICATE ENTRY</a:t>
            </a:r>
            <a:r>
              <a:rPr lang="en-US" altLang="zh-CN" sz="17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}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7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trail = lead; lead = lead-&gt;next;</a:t>
            </a:r>
            <a:br>
              <a:rPr lang="en-US" altLang="zh-CN" sz="17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en-US" altLang="zh-CN" sz="17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}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7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p = </a:t>
            </a:r>
            <a:r>
              <a:rPr lang="en-US" altLang="zh-CN" sz="17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malloc</a:t>
            </a:r>
            <a:r>
              <a:rPr lang="en-US" altLang="zh-CN" sz="17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new node;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7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p-&gt;item = item;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7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p-&gt;next = NULL;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7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 trail == 0 ) h[</a:t>
            </a:r>
            <a:r>
              <a:rPr lang="en-US" altLang="zh-CN" sz="17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hash_key</a:t>
            </a:r>
            <a:r>
              <a:rPr lang="en-US" altLang="zh-CN" sz="17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] = p; else trail-&gt;next = p;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7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COMP6048 - Data Structure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AA6830-1F10-4E54-BD31-5E5BCA31DEF5}" type="slidenum">
              <a:rPr lang="en-US" smtClean="0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Aft>
                <a:spcPts val="600"/>
              </a:spcAft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41313" indent="-341313">
              <a:spcAft>
                <a:spcPts val="600"/>
              </a:spcAft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41313" indent="-341313" algn="ctr">
              <a:spcAft>
                <a:spcPts val="600"/>
              </a:spcAft>
              <a:buFontTx/>
              <a:buNone/>
            </a:pPr>
            <a:r>
              <a:rPr lang="en-US" sz="5000" smtClean="0">
                <a:latin typeface="Tahoma" pitchFamily="34" charset="0"/>
                <a:cs typeface="Tahoma" pitchFamily="34" charset="0"/>
              </a:rPr>
              <a:t>EXERCISE</a:t>
            </a:r>
            <a:endParaRPr lang="id-ID" sz="500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COMP6048 - Data Structure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BC785B-BDAF-40C4-B6F1-7867FCF3D902}" type="slidenum">
              <a:rPr lang="en-US" smtClean="0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latin typeface="Tahoma" pitchFamily="34" charset="0"/>
                <a:cs typeface="Tahoma" pitchFamily="34" charset="0"/>
              </a:rPr>
              <a:t>Reema Thareja,. 2014. Data structures using C. OXFOR. New Delhi. ISBN:</a:t>
            </a:r>
            <a:r>
              <a:rPr lang="id-ID" dirty="0" smtClean="0">
                <a:latin typeface="Open Sans" pitchFamily="-84" charset="0"/>
              </a:rPr>
              <a:t>978-0-19-809930-7 Chapter 11 &amp; 15</a:t>
            </a:r>
          </a:p>
          <a:p>
            <a:r>
              <a:rPr lang="en-US" smtClean="0">
                <a:latin typeface="Open Sans" pitchFamily="-84" charset="0"/>
              </a:rPr>
              <a:t>Hash Table</a:t>
            </a:r>
            <a:endParaRPr lang="id-ID" dirty="0" smtClean="0">
              <a:latin typeface="Open Sans" pitchFamily="-84" charset="0"/>
            </a:endParaRPr>
          </a:p>
          <a:p>
            <a:pPr marL="400050" lvl="1" indent="0">
              <a:spcAft>
                <a:spcPts val="600"/>
              </a:spcAft>
              <a:buNone/>
            </a:pPr>
            <a:r>
              <a:rPr lang="en-US" dirty="0"/>
              <a:t>www.tutorialspoint.com/data_structures_algorithms/hash_data_structure.htm</a:t>
            </a:r>
            <a:endParaRPr lang="id-ID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COMP6048 - Data Structure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3D6005-673B-4655-99D4-4FC07C3BB2BC}" type="slidenum">
              <a:rPr lang="en-US" smtClean="0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457200" y="1781175"/>
            <a:ext cx="82296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en-US" sz="3200" b="1">
              <a:latin typeface="Tahoma" pitchFamily="34" charset="0"/>
              <a:cs typeface="Tahoma" pitchFamily="34" charset="0"/>
            </a:endParaRPr>
          </a:p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en-US" sz="3200" b="1">
              <a:latin typeface="Tahoma" pitchFamily="34" charset="0"/>
              <a:cs typeface="Tahoma" pitchFamily="34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sz="3200" b="1">
                <a:latin typeface="Tahoma" pitchFamily="34" charset="0"/>
                <a:cs typeface="Tahoma" pitchFamily="34" charset="0"/>
              </a:rPr>
              <a:t>END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sz="2400">
                <a:latin typeface="Tahoma" pitchFamily="34" charset="0"/>
                <a:cs typeface="Tahoma" pitchFamily="34" charset="0"/>
              </a:rPr>
              <a:t>Hashing</a:t>
            </a:r>
            <a:endParaRPr lang="id-ID" sz="2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Tries Concept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458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5A7067-1423-4F65-9B3C-81A63ACFB79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Tries (prefix tree) is an ordered tree data structure that is used to store an associative array (usually strings)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The term TRIE comes from word RE</a:t>
            </a:r>
            <a:r>
              <a:rPr lang="en-US" altLang="zh-CN" sz="2400" b="1" u="sng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TRIE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VAL, because tries can find a single word in a dictionary with only a prefix of the word.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Application of Tries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560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A7D810-91B4-4AA3-B5FF-C7A1969CA28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mtClean="0">
                <a:latin typeface="Tahoma" pitchFamily="34" charset="0"/>
                <a:ea typeface="SimSun" pitchFamily="2" charset="-122"/>
                <a:cs typeface="Tahoma" pitchFamily="34" charset="0"/>
              </a:rPr>
              <a:t>Do you know how the web browser can auto complete your text or show you many possibilities of the text that you could be writing?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mtClean="0">
                <a:latin typeface="Tahoma" pitchFamily="34" charset="0"/>
                <a:ea typeface="SimSun" pitchFamily="2" charset="-122"/>
                <a:cs typeface="Tahoma" pitchFamily="34" charset="0"/>
              </a:rPr>
              <a:t>Do you know how a spell checker can check that every word that you type is in a dictionary?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mtClean="0">
                <a:latin typeface="Tahoma" pitchFamily="34" charset="0"/>
                <a:ea typeface="SimSun" pitchFamily="2" charset="-122"/>
                <a:cs typeface="Tahoma" pitchFamily="34" charset="0"/>
              </a:rPr>
              <a:t>Do you know how a spell checker can suggest a correction of a mistyped word?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Tries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662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137E9E-CA99-4BFD-9DB3-187CED977B2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Tries is a tree where each vertex represents a single word or a prefix.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The root represents an empty character (‘’).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 vertex that are </a:t>
            </a:r>
            <a:r>
              <a:rPr lang="en-US" altLang="zh-CN" sz="2400" i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k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edges of distance from the root have an associated prefix of length </a:t>
            </a:r>
            <a:r>
              <a:rPr lang="en-US" altLang="zh-CN" sz="2400" i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k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Let </a:t>
            </a:r>
            <a:r>
              <a:rPr lang="en-US" altLang="zh-CN" sz="2400" i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and </a:t>
            </a:r>
            <a:r>
              <a:rPr lang="en-US" altLang="zh-CN" sz="2400" i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b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be two vertices of the tries and assume </a:t>
            </a:r>
            <a:r>
              <a:rPr lang="en-US" altLang="zh-CN" sz="2400" i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is a direct parent of </a:t>
            </a:r>
            <a:r>
              <a:rPr lang="en-US" altLang="zh-CN" sz="2400" i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b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, then </a:t>
            </a:r>
            <a:r>
              <a:rPr lang="en-US" altLang="zh-CN" sz="2400" i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b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must have an associated prefix of </a:t>
            </a:r>
            <a:r>
              <a:rPr lang="en-US" altLang="zh-CN" sz="2400" i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Example of Tries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765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67DF3A-659E-47CB-A4EB-37BAC0A7B97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3048000" cy="3721596"/>
          </a:xfrm>
        </p:spPr>
        <p:txBody>
          <a:bodyPr>
            <a:normAutofit/>
          </a:bodyPr>
          <a:lstStyle/>
          <a:p>
            <a:pPr marL="236538" indent="-236538"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Example of a tries that</a:t>
            </a:r>
          </a:p>
          <a:p>
            <a:pPr marL="236538" indent="-236538"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contains words:</a:t>
            </a:r>
          </a:p>
          <a:p>
            <a:pPr marL="236538" indent="-236538" algn="l" eaLnBrk="1" hangingPunct="1"/>
            <a:endParaRPr lang="en-US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 typeface="Interstate"/>
              <a:buAutoNum type="arabicPeriod"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ALGO</a:t>
            </a:r>
          </a:p>
          <a:p>
            <a:pPr marL="236538" indent="-236538" algn="l" eaLnBrk="1" hangingPunct="1">
              <a:buFont typeface="Interstate"/>
              <a:buAutoNum type="arabicPeriod"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API</a:t>
            </a:r>
          </a:p>
          <a:p>
            <a:pPr marL="236538" indent="-236538" algn="l" eaLnBrk="1" hangingPunct="1">
              <a:buFont typeface="Interstate"/>
              <a:buAutoNum type="arabicPeriod"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BOM</a:t>
            </a:r>
          </a:p>
          <a:p>
            <a:pPr marL="236538" indent="-236538" algn="l" eaLnBrk="1" hangingPunct="1">
              <a:buFont typeface="Interstate"/>
              <a:buAutoNum type="arabicPeriod"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BOS</a:t>
            </a:r>
          </a:p>
          <a:p>
            <a:pPr marL="236538" indent="-236538" algn="l" eaLnBrk="1" hangingPunct="1">
              <a:buFont typeface="Interstate"/>
              <a:buAutoNum type="arabicPeriod"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BOSAN</a:t>
            </a:r>
          </a:p>
          <a:p>
            <a:pPr marL="236538" indent="-236538" algn="l" eaLnBrk="1" hangingPunct="1">
              <a:buFont typeface="Interstate"/>
              <a:buAutoNum type="arabicPeriod"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BOR</a:t>
            </a:r>
          </a:p>
        </p:txBody>
      </p:sp>
      <p:pic>
        <p:nvPicPr>
          <p:cNvPr id="27653" name="Picture 6" descr="trie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047875"/>
            <a:ext cx="35052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Tries Structure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867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A9AC02-F265-40F2-A295-F95F4C8286F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 algn="l" eaLnBrk="1" hangingPunct="1">
              <a:buNone/>
            </a:pPr>
            <a:r>
              <a:rPr lang="id-ID" altLang="zh-CN" dirty="0" smtClean="0">
                <a:latin typeface="Tahoma" pitchFamily="34" charset="0"/>
                <a:cs typeface="Tahoma" pitchFamily="34" charset="0"/>
              </a:rPr>
              <a:t>We can use this structure to implement tries:</a:t>
            </a:r>
          </a:p>
          <a:p>
            <a:pPr marL="236538" indent="-236538" algn="l" eaLnBrk="1" hangingPunct="1"/>
            <a:endParaRPr lang="id-ID" altLang="zh-CN" dirty="0" smtClean="0">
              <a:ea typeface="SimSun" pitchFamily="2" charset="-122"/>
            </a:endParaRP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trie {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char chr;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int  word;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trie* edge[128];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} *root = 0;</a:t>
            </a:r>
          </a:p>
          <a:p>
            <a:pPr marL="236538" indent="-236538" algn="l" eaLnBrk="1" hangingPunct="1"/>
            <a:endParaRPr lang="id-ID" altLang="zh-CN" sz="2000" dirty="0" smtClean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root = (struct trie*)malloc(sizeof(struct trie));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root-&gt;chr  = ‘’;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root-&gt;word = 0;</a:t>
            </a:r>
          </a:p>
        </p:txBody>
      </p:sp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5029200" y="2819400"/>
            <a:ext cx="36576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 dirty="0">
                <a:latin typeface="Tahoma" pitchFamily="34" charset="0"/>
                <a:cs typeface="Tahoma" pitchFamily="34" charset="0"/>
              </a:rPr>
              <a:t>chr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is the character stored in that node.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r>
              <a:rPr lang="en-US" sz="2000" b="1" dirty="0">
                <a:latin typeface="Tahoma" pitchFamily="34" charset="0"/>
                <a:cs typeface="Tahoma" pitchFamily="34" charset="0"/>
              </a:rPr>
              <a:t>word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is 1 if there is a word ends at this node, 0 otherwise.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Insertion in Tries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970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7A2B00-3D81-473A-904A-E6F9E3F7F7C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None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To insert a word into a tries, we can use this code:</a:t>
            </a:r>
          </a:p>
          <a:p>
            <a:pPr marL="236538" indent="-236538" algn="l" eaLnBrk="1" hangingPunct="1"/>
            <a:endParaRPr lang="en-US" altLang="zh-CN" dirty="0" smtClean="0"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void insert(struct trie *curr, char *p) {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 curr-&gt;edge[*p] == 0 )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curr-&gt;edge[*p] = newnode(*p);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 *p == 0 ) curr-&gt;word = 1;</a:t>
            </a:r>
            <a:b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else insert(curr-&gt;edge[*p],p+1);</a:t>
            </a:r>
            <a:endParaRPr lang="en-US" altLang="zh-CN" dirty="0" smtClean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29701" name="TextBox 7"/>
          <p:cNvSpPr txBox="1">
            <a:spLocks noChangeArrowheads="1"/>
          </p:cNvSpPr>
          <p:nvPr/>
        </p:nvSpPr>
        <p:spPr bwMode="auto">
          <a:xfrm>
            <a:off x="5791200" y="4876800"/>
            <a:ext cx="2646363" cy="98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main function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char s[100];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insert(root, s);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Insertion in Tries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B8C65B-DDC0-401F-AB9D-0D154A0D6E0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id-ID" altLang="zh-CN" sz="2000" b="1" dirty="0" smtClean="0">
                <a:latin typeface="Tahoma" pitchFamily="34" charset="0"/>
                <a:cs typeface="Tahoma" pitchFamily="34" charset="0"/>
              </a:rPr>
              <a:t>newnode() function</a:t>
            </a:r>
          </a:p>
          <a:p>
            <a:pPr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trie* newnode(char x) {</a:t>
            </a:r>
          </a:p>
          <a:p>
            <a:pPr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trie* node =</a:t>
            </a:r>
          </a:p>
          <a:p>
            <a:pPr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(struct trie*)malloc(sizeof(struct trie));</a:t>
            </a:r>
          </a:p>
          <a:p>
            <a:pPr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node-&gt;chr  = x;</a:t>
            </a:r>
          </a:p>
          <a:p>
            <a:pPr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node-&gt;word = 0;</a:t>
            </a:r>
          </a:p>
          <a:p>
            <a:pPr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for (i = 0; i &lt; 128; i++ )</a:t>
            </a:r>
          </a:p>
          <a:p>
            <a:pPr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node-&gt;edge[i] = 0;</a:t>
            </a:r>
          </a:p>
          <a:p>
            <a:pPr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return node;</a:t>
            </a:r>
          </a:p>
          <a:p>
            <a:pPr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1413</TotalTime>
  <Words>1477</Words>
  <Application>Microsoft Office PowerPoint</Application>
  <PresentationFormat>On-screen Show (4:3)</PresentationFormat>
  <Paragraphs>395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MS PGothic</vt:lpstr>
      <vt:lpstr>SimSun</vt:lpstr>
      <vt:lpstr>SimSun</vt:lpstr>
      <vt:lpstr>Arial</vt:lpstr>
      <vt:lpstr>Calibri</vt:lpstr>
      <vt:lpstr>Courier New</vt:lpstr>
      <vt:lpstr>Interstate</vt:lpstr>
      <vt:lpstr>Open Sans</vt:lpstr>
      <vt:lpstr>Tahoma</vt:lpstr>
      <vt:lpstr>Wingdings</vt:lpstr>
      <vt:lpstr>TemplateBM</vt:lpstr>
      <vt:lpstr>Tries &amp; Hashing </vt:lpstr>
      <vt:lpstr>Sub Topics</vt:lpstr>
      <vt:lpstr>Tries Concept</vt:lpstr>
      <vt:lpstr>Application of Tries</vt:lpstr>
      <vt:lpstr>Tries</vt:lpstr>
      <vt:lpstr>Example of Tries</vt:lpstr>
      <vt:lpstr>Tries Structure</vt:lpstr>
      <vt:lpstr>Insertion in Tries</vt:lpstr>
      <vt:lpstr>Insertion in Tries</vt:lpstr>
      <vt:lpstr>Finding in Tries using Prefix</vt:lpstr>
      <vt:lpstr>Finding in Tries using Prefix</vt:lpstr>
      <vt:lpstr>Hash Table</vt:lpstr>
      <vt:lpstr>Example</vt:lpstr>
      <vt:lpstr>Example</vt:lpstr>
      <vt:lpstr>Hash Function</vt:lpstr>
      <vt:lpstr>Hash Function : Division</vt:lpstr>
      <vt:lpstr>Hash Function : Mid Square</vt:lpstr>
      <vt:lpstr>Hash Function : Folding</vt:lpstr>
      <vt:lpstr>Collision</vt:lpstr>
      <vt:lpstr>Collision</vt:lpstr>
      <vt:lpstr>Linear Probing</vt:lpstr>
      <vt:lpstr>Linear Probing</vt:lpstr>
      <vt:lpstr>Linear Probing</vt:lpstr>
      <vt:lpstr>Chaining</vt:lpstr>
      <vt:lpstr>Chaining</vt:lpstr>
      <vt:lpstr>PowerPoint Presentation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Ferdinand Ariandy Luwinda</cp:lastModifiedBy>
  <cp:revision>625</cp:revision>
  <dcterms:created xsi:type="dcterms:W3CDTF">2009-07-15T08:07:45Z</dcterms:created>
  <dcterms:modified xsi:type="dcterms:W3CDTF">2017-12-11T09:41:53Z</dcterms:modified>
</cp:coreProperties>
</file>