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058050-1861-4C88-9615-B7CD500B818E}" type="datetimeFigureOut">
              <a:rPr lang="id-ID" smtClean="0"/>
              <a:t>29/12/2013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3687AE-8467-42BF-95E8-0C1BE825BBF6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KEANEKARAGAMAN HAYATI INDONESIA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dirty="0" smtClean="0"/>
              <a:t>Ilham adhya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b="1" dirty="0"/>
              <a:t>Keanekaragaman hayati Indonesia berdasarkan</a:t>
            </a:r>
            <a:br>
              <a:rPr lang="id-ID" sz="3600" b="1" dirty="0"/>
            </a:br>
            <a:r>
              <a:rPr lang="id-ID" sz="3600" b="1" dirty="0"/>
              <a:t>penyebarannya (Biogeografi)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Biogeografi adalah ilmu yang mempelajari penyebaran </a:t>
            </a:r>
            <a:r>
              <a:rPr lang="id-ID" dirty="0" smtClean="0"/>
              <a:t>makhluk hidup </a:t>
            </a:r>
            <a:r>
              <a:rPr lang="id-ID" dirty="0"/>
              <a:t>tertentu pada lingkungan tertentu di bumi. </a:t>
            </a:r>
            <a:endParaRPr lang="id-ID" dirty="0" smtClean="0"/>
          </a:p>
          <a:p>
            <a:r>
              <a:rPr lang="id-ID" dirty="0" smtClean="0"/>
              <a:t>Indonesia merupakan negara </a:t>
            </a:r>
            <a:r>
              <a:rPr lang="id-ID" dirty="0"/>
              <a:t>yang amat kaya dengan flora dan fauna yang tersebar di </a:t>
            </a:r>
            <a:r>
              <a:rPr lang="id-ID" dirty="0" smtClean="0"/>
              <a:t>seluruh kepulauannya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 smtClean="0"/>
              <a:t>Persebaran </a:t>
            </a:r>
            <a:r>
              <a:rPr lang="id-ID" dirty="0"/>
              <a:t>makhluk hidup yang berbeda ini </a:t>
            </a:r>
            <a:r>
              <a:rPr lang="id-ID" dirty="0" smtClean="0"/>
              <a:t>dapat </a:t>
            </a:r>
            <a:r>
              <a:rPr lang="nb-NO" dirty="0" smtClean="0"/>
              <a:t>ditentukan </a:t>
            </a:r>
            <a:r>
              <a:rPr lang="nb-NO" dirty="0"/>
              <a:t>oleh geografis, seperti ketinggian, garis lintang, </a:t>
            </a:r>
            <a:r>
              <a:rPr lang="nb-NO" dirty="0" smtClean="0"/>
              <a:t>dan</a:t>
            </a:r>
            <a:r>
              <a:rPr lang="id-ID" dirty="0" smtClean="0"/>
              <a:t> keadaan </a:t>
            </a:r>
            <a:r>
              <a:rPr lang="id-ID" dirty="0"/>
              <a:t>iklim, misalnya curah hujan, suhu, dan radiasi cahaya.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429684" cy="537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Penyebaran hewan (zoogeografi)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Penyebaran hewan di bumi menurut Alfred Russell Wallace </a:t>
            </a:r>
            <a:r>
              <a:rPr lang="id-ID" dirty="0" smtClean="0"/>
              <a:t>dapat dikelompokkan </a:t>
            </a:r>
            <a:r>
              <a:rPr lang="id-ID" dirty="0"/>
              <a:t>menjadi 6 daerah, yaitu sebagai berikut.</a:t>
            </a:r>
          </a:p>
          <a:p>
            <a:pPr marL="514350" indent="-514350">
              <a:buAutoNum type="arabicParenR"/>
            </a:pPr>
            <a:r>
              <a:rPr lang="id-ID" dirty="0" smtClean="0"/>
              <a:t>Paleartik </a:t>
            </a:r>
            <a:r>
              <a:rPr lang="id-ID" dirty="0"/>
              <a:t>meliputi daerah Asia Utara dan Eropa, hewan yang </a:t>
            </a:r>
            <a:r>
              <a:rPr lang="id-ID" dirty="0" smtClean="0"/>
              <a:t>khas </a:t>
            </a:r>
            <a:r>
              <a:rPr lang="de-DE" dirty="0" smtClean="0"/>
              <a:t>adalah </a:t>
            </a:r>
            <a:r>
              <a:rPr lang="de-DE" dirty="0"/>
              <a:t>beruang eropa, bison dan rusa </a:t>
            </a:r>
            <a:r>
              <a:rPr lang="de-DE" dirty="0" smtClean="0"/>
              <a:t>kutub.</a:t>
            </a:r>
            <a:endParaRPr lang="id-ID" dirty="0" smtClean="0"/>
          </a:p>
          <a:p>
            <a:pPr marL="514350" indent="-514350">
              <a:buAutoNum type="arabicParenR"/>
            </a:pPr>
            <a:r>
              <a:rPr lang="sv-SE" dirty="0" smtClean="0"/>
              <a:t>Ethiopia </a:t>
            </a:r>
            <a:r>
              <a:rPr lang="sv-SE" dirty="0"/>
              <a:t>meliputi daerah Afrika, Arab, Madagaskar, hewan </a:t>
            </a:r>
            <a:r>
              <a:rPr lang="sv-SE" dirty="0" smtClean="0"/>
              <a:t>yang</a:t>
            </a:r>
            <a:r>
              <a:rPr lang="id-ID" dirty="0" smtClean="0"/>
              <a:t> khas</a:t>
            </a:r>
            <a:r>
              <a:rPr lang="id-ID" dirty="0"/>
              <a:t>, seperti zebra, jerapah, gajah, dan gorila.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 startAt="3"/>
            </a:pPr>
            <a:r>
              <a:rPr lang="id-ID" dirty="0" smtClean="0"/>
              <a:t>Oriental </a:t>
            </a:r>
            <a:r>
              <a:rPr lang="id-ID" dirty="0"/>
              <a:t>meliputi daerah Asia Selatan dan Indonesia bagian </a:t>
            </a:r>
            <a:r>
              <a:rPr lang="id-ID" dirty="0" smtClean="0"/>
              <a:t>barat, hewan </a:t>
            </a:r>
            <a:r>
              <a:rPr lang="id-ID" dirty="0"/>
              <a:t>yang khas adalah harimau, gajah, tapir, dan </a:t>
            </a:r>
            <a:r>
              <a:rPr lang="id-ID" dirty="0" smtClean="0"/>
              <a:t>kerbau.</a:t>
            </a:r>
          </a:p>
          <a:p>
            <a:pPr marL="514350" indent="-514350">
              <a:buAutoNum type="arabicParenR" startAt="3"/>
            </a:pPr>
            <a:r>
              <a:rPr lang="id-ID" dirty="0" smtClean="0"/>
              <a:t>Australia </a:t>
            </a:r>
            <a:r>
              <a:rPr lang="id-ID" dirty="0"/>
              <a:t>meliputi daerah Australia, New Zealand dan </a:t>
            </a:r>
            <a:r>
              <a:rPr lang="id-ID" dirty="0" smtClean="0"/>
              <a:t>Indonesia </a:t>
            </a:r>
            <a:r>
              <a:rPr lang="nb-NO" dirty="0" smtClean="0"/>
              <a:t>bagian </a:t>
            </a:r>
            <a:r>
              <a:rPr lang="nb-NO" dirty="0"/>
              <a:t>timur. Hewan yang khas meliputi hewan yang </a:t>
            </a:r>
            <a:r>
              <a:rPr lang="nb-NO" dirty="0" smtClean="0"/>
              <a:t>berkantung,</a:t>
            </a:r>
            <a:r>
              <a:rPr lang="id-ID" dirty="0" smtClean="0"/>
              <a:t> seperti </a:t>
            </a:r>
            <a:r>
              <a:rPr lang="id-ID" dirty="0"/>
              <a:t>kanguru.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 startAt="5"/>
            </a:pPr>
            <a:r>
              <a:rPr lang="id-ID" dirty="0" smtClean="0"/>
              <a:t>Neortik </a:t>
            </a:r>
            <a:r>
              <a:rPr lang="id-ID" dirty="0"/>
              <a:t>meliputi daerah Amerika Utara, hewan yang </a:t>
            </a:r>
            <a:r>
              <a:rPr lang="id-ID" dirty="0" smtClean="0"/>
              <a:t>khas meliputi</a:t>
            </a:r>
            <a:r>
              <a:rPr lang="id-ID" dirty="0"/>
              <a:t>, binatang pengerat besar, yaitu </a:t>
            </a:r>
            <a:r>
              <a:rPr lang="id-ID" dirty="0" smtClean="0"/>
              <a:t>berang-berang.</a:t>
            </a:r>
          </a:p>
          <a:p>
            <a:pPr marL="514350" indent="-514350">
              <a:buAutoNum type="arabicParenR" startAt="5"/>
            </a:pPr>
            <a:r>
              <a:rPr lang="id-ID" dirty="0" smtClean="0"/>
              <a:t>Neotropik </a:t>
            </a:r>
            <a:r>
              <a:rPr lang="id-ID" dirty="0"/>
              <a:t>meliputi daerah Amerika Tengah dan Amerika </a:t>
            </a:r>
            <a:r>
              <a:rPr lang="id-ID" dirty="0" smtClean="0"/>
              <a:t>Selatan, hewan </a:t>
            </a:r>
            <a:r>
              <a:rPr lang="id-ID" dirty="0"/>
              <a:t>yang khas meliputi kera dan tapir.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Letak Indonesia termasuk dalam 2 daerah zoogeografi, </a:t>
            </a:r>
            <a:r>
              <a:rPr lang="id-ID" dirty="0" smtClean="0"/>
              <a:t>yaitu oriental </a:t>
            </a:r>
            <a:r>
              <a:rPr lang="id-ID" dirty="0"/>
              <a:t>dan Australia. </a:t>
            </a:r>
            <a:endParaRPr lang="id-ID" dirty="0" smtClean="0"/>
          </a:p>
          <a:p>
            <a:r>
              <a:rPr lang="id-ID" dirty="0" smtClean="0"/>
              <a:t>Yang </a:t>
            </a:r>
            <a:r>
              <a:rPr lang="id-ID" dirty="0"/>
              <a:t>termasuk daerah zoogeografi </a:t>
            </a:r>
            <a:r>
              <a:rPr lang="id-ID" dirty="0" smtClean="0"/>
              <a:t>oriental adalah </a:t>
            </a:r>
            <a:r>
              <a:rPr lang="id-ID" dirty="0"/>
              <a:t>bagian barat Indonesia, </a:t>
            </a:r>
            <a:endParaRPr lang="id-ID" dirty="0" smtClean="0"/>
          </a:p>
          <a:p>
            <a:r>
              <a:rPr lang="id-ID" dirty="0" smtClean="0"/>
              <a:t>sedangkan </a:t>
            </a:r>
            <a:r>
              <a:rPr lang="id-ID" dirty="0"/>
              <a:t>bagian timur </a:t>
            </a:r>
            <a:r>
              <a:rPr lang="id-ID" dirty="0" smtClean="0"/>
              <a:t>termasuk daerah </a:t>
            </a:r>
            <a:r>
              <a:rPr lang="id-ID" dirty="0"/>
              <a:t>zoogeografi </a:t>
            </a:r>
            <a:r>
              <a:rPr lang="id-ID" dirty="0" smtClean="0"/>
              <a:t>Australia</a:t>
            </a: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Persebaran tumbuhan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Tumbuhan yang menutupi suatu daerah tertentu </a:t>
            </a:r>
            <a:r>
              <a:rPr lang="id-ID" dirty="0" smtClean="0"/>
              <a:t>disebut vegetasi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 smtClean="0"/>
              <a:t>Persebaran </a:t>
            </a:r>
            <a:r>
              <a:rPr lang="id-ID" dirty="0"/>
              <a:t>tumbuhan ditentukan oleh faktor </a:t>
            </a:r>
            <a:r>
              <a:rPr lang="id-ID" dirty="0" smtClean="0"/>
              <a:t>geologis, geografis </a:t>
            </a:r>
            <a:r>
              <a:rPr lang="id-ID" dirty="0"/>
              <a:t>(seperti ketinggian dan garis lintang) dan curah hujan.</a:t>
            </a:r>
          </a:p>
          <a:p>
            <a:r>
              <a:rPr lang="id-ID" dirty="0"/>
              <a:t>Semakin tinggi suatu tempat dari permukaan laut dan </a:t>
            </a:r>
            <a:r>
              <a:rPr lang="id-ID" dirty="0" smtClean="0"/>
              <a:t>letaknya semakin </a:t>
            </a:r>
            <a:r>
              <a:rPr lang="id-ID" dirty="0"/>
              <a:t>jauh dari garis lintang, di tempat tersebut </a:t>
            </a:r>
            <a:r>
              <a:rPr lang="id-ID" dirty="0" smtClean="0"/>
              <a:t>suhunya </a:t>
            </a:r>
            <a:r>
              <a:rPr lang="fi-FI" dirty="0" smtClean="0"/>
              <a:t>semakin </a:t>
            </a:r>
            <a:r>
              <a:rPr lang="fi-FI" dirty="0"/>
              <a:t>menurun. </a:t>
            </a:r>
            <a:endParaRPr lang="id-ID" dirty="0" smtClean="0"/>
          </a:p>
          <a:p>
            <a:r>
              <a:rPr lang="fi-FI" dirty="0" smtClean="0"/>
              <a:t>Setiap </a:t>
            </a:r>
            <a:r>
              <a:rPr lang="fi-FI" dirty="0"/>
              <a:t>kenaikan ketinggian 100 meter </a:t>
            </a:r>
            <a:r>
              <a:rPr lang="fi-FI" dirty="0" smtClean="0"/>
              <a:t>dari</a:t>
            </a:r>
            <a:r>
              <a:rPr lang="id-ID" dirty="0" smtClean="0"/>
              <a:t> permukaan </a:t>
            </a:r>
            <a:r>
              <a:rPr lang="id-ID" dirty="0"/>
              <a:t>laut dan kenaikan garis lintang maka sebesar 10 </a:t>
            </a:r>
            <a:r>
              <a:rPr lang="id-ID" dirty="0" smtClean="0"/>
              <a:t>suhu </a:t>
            </a:r>
            <a:r>
              <a:rPr lang="sv-SE" dirty="0" smtClean="0"/>
              <a:t>daerah </a:t>
            </a:r>
            <a:r>
              <a:rPr lang="sv-SE" dirty="0"/>
              <a:t>tersebut akan </a:t>
            </a:r>
            <a:r>
              <a:rPr lang="sv-SE" dirty="0" smtClean="0"/>
              <a:t>turun</a:t>
            </a:r>
            <a:r>
              <a:rPr lang="id-ID" dirty="0" smtClean="0"/>
              <a:t> 5</a:t>
            </a:r>
            <a:r>
              <a:rPr lang="id-ID" baseline="30000" dirty="0" smtClean="0"/>
              <a:t>0</a:t>
            </a:r>
            <a:r>
              <a:rPr lang="id-ID" dirty="0" smtClean="0"/>
              <a:t>c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Macam-macam vegetasi dan ciri-cirinya sebagai berikut.</a:t>
            </a:r>
          </a:p>
          <a:p>
            <a:pPr marL="514350" indent="-514350">
              <a:buAutoNum type="arabicParenR"/>
            </a:pPr>
            <a:r>
              <a:rPr lang="id-ID" dirty="0" smtClean="0"/>
              <a:t>Tundra</a:t>
            </a:r>
            <a:r>
              <a:rPr lang="id-ID" dirty="0"/>
              <a:t>, memiliki ciri-ciri vegetasi rumput dan lumut </a:t>
            </a:r>
            <a:r>
              <a:rPr lang="id-ID" dirty="0" smtClean="0"/>
              <a:t>kerak (Lichenes</a:t>
            </a:r>
            <a:r>
              <a:rPr lang="id-ID" dirty="0"/>
              <a:t>) dan terdapat pada daerah Skandinavia, </a:t>
            </a:r>
            <a:r>
              <a:rPr lang="id-ID" dirty="0" smtClean="0"/>
              <a:t>Rusia, Siberia </a:t>
            </a:r>
            <a:r>
              <a:rPr lang="id-ID" dirty="0"/>
              <a:t>dan </a:t>
            </a:r>
            <a:r>
              <a:rPr lang="id-ID" dirty="0" smtClean="0"/>
              <a:t>Kanada.</a:t>
            </a:r>
          </a:p>
          <a:p>
            <a:pPr marL="514350" indent="-514350">
              <a:buAutoNum type="arabicParenR"/>
            </a:pPr>
            <a:r>
              <a:rPr lang="id-ID" dirty="0" smtClean="0"/>
              <a:t>Taiga</a:t>
            </a:r>
            <a:r>
              <a:rPr lang="id-ID" dirty="0"/>
              <a:t>, memiliki ciri-ciri vegetasi hutan hujan jarum (</a:t>
            </a:r>
            <a:r>
              <a:rPr lang="id-ID" dirty="0" smtClean="0"/>
              <a:t>konifer) </a:t>
            </a:r>
            <a:r>
              <a:rPr lang="sv-SE" dirty="0" smtClean="0"/>
              <a:t>dan </a:t>
            </a:r>
            <a:r>
              <a:rPr lang="sv-SE" dirty="0"/>
              <a:t>terdapat pada daerah Skandinavia, Alaska, Kanada </a:t>
            </a:r>
            <a:r>
              <a:rPr lang="sv-SE" dirty="0" smtClean="0"/>
              <a:t>dan</a:t>
            </a:r>
            <a:r>
              <a:rPr lang="id-ID" dirty="0" smtClean="0"/>
              <a:t> Siberia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R" startAt="3"/>
            </a:pPr>
            <a:r>
              <a:rPr lang="id-ID" dirty="0" smtClean="0"/>
              <a:t>Hutan </a:t>
            </a:r>
            <a:r>
              <a:rPr lang="id-ID" dirty="0"/>
              <a:t>meranggas (4 musim), memiliki ciri-ciri vegetasi </a:t>
            </a:r>
            <a:r>
              <a:rPr lang="id-ID" dirty="0" smtClean="0"/>
              <a:t>hutan yang </a:t>
            </a:r>
            <a:r>
              <a:rPr lang="id-ID" dirty="0"/>
              <a:t>hijau pada musim panas dan menggugurkan </a:t>
            </a:r>
            <a:r>
              <a:rPr lang="id-ID" dirty="0" smtClean="0"/>
              <a:t>daunnya </a:t>
            </a:r>
            <a:r>
              <a:rPr lang="pt-BR" dirty="0" smtClean="0"/>
              <a:t>pada </a:t>
            </a:r>
            <a:r>
              <a:rPr lang="pt-BR" dirty="0"/>
              <a:t>musim dingin. Terdapat pada daerah iklim </a:t>
            </a:r>
            <a:r>
              <a:rPr lang="pt-BR" dirty="0" smtClean="0"/>
              <a:t>sedang,</a:t>
            </a:r>
            <a:r>
              <a:rPr lang="id-ID" dirty="0" smtClean="0"/>
              <a:t> </a:t>
            </a:r>
            <a:r>
              <a:rPr lang="fi-FI" dirty="0" smtClean="0"/>
              <a:t>seperti </a:t>
            </a:r>
            <a:r>
              <a:rPr lang="fi-FI" dirty="0"/>
              <a:t>Eropa, sebagian Asia dan </a:t>
            </a:r>
            <a:r>
              <a:rPr lang="fi-FI" dirty="0" smtClean="0"/>
              <a:t>Amerika.</a:t>
            </a:r>
            <a:r>
              <a:rPr lang="id-ID" dirty="0" smtClean="0"/>
              <a:t> </a:t>
            </a:r>
          </a:p>
          <a:p>
            <a:pPr marL="514350" indent="-514350">
              <a:buAutoNum type="arabicParenR" startAt="3"/>
            </a:pPr>
            <a:r>
              <a:rPr lang="id-ID" dirty="0" smtClean="0"/>
              <a:t>Padang </a:t>
            </a:r>
            <a:r>
              <a:rPr lang="id-ID" dirty="0"/>
              <a:t>rumput, memiliki ciri-ciri vegetasi tanpa </a:t>
            </a:r>
            <a:r>
              <a:rPr lang="id-ID" dirty="0" smtClean="0"/>
              <a:t>pohon, tumbuhan </a:t>
            </a:r>
            <a:r>
              <a:rPr lang="id-ID" dirty="0"/>
              <a:t>berupa rumput (Graminae). Terdapat pada </a:t>
            </a:r>
            <a:r>
              <a:rPr lang="id-ID" dirty="0" smtClean="0"/>
              <a:t>daerah </a:t>
            </a:r>
            <a:r>
              <a:rPr lang="es-ES" dirty="0" err="1" smtClean="0"/>
              <a:t>Hongaria</a:t>
            </a:r>
            <a:r>
              <a:rPr lang="es-ES" dirty="0"/>
              <a:t>, </a:t>
            </a:r>
            <a:r>
              <a:rPr lang="es-ES" dirty="0" err="1"/>
              <a:t>Amerika</a:t>
            </a:r>
            <a:r>
              <a:rPr lang="es-ES" dirty="0"/>
              <a:t> </a:t>
            </a:r>
            <a:r>
              <a:rPr lang="es-ES" dirty="0" err="1"/>
              <a:t>Utara</a:t>
            </a:r>
            <a:r>
              <a:rPr lang="es-ES" dirty="0"/>
              <a:t>, Argentina dan Rusia </a:t>
            </a:r>
            <a:r>
              <a:rPr lang="es-ES" dirty="0" err="1"/>
              <a:t>Selatan</a:t>
            </a:r>
            <a:r>
              <a:rPr lang="es-ES" dirty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 startAt="5"/>
            </a:pPr>
            <a:r>
              <a:rPr lang="id-ID" dirty="0" smtClean="0"/>
              <a:t>Vegetasi </a:t>
            </a:r>
            <a:r>
              <a:rPr lang="id-ID" dirty="0"/>
              <a:t>gurun, memiliki ciri-ciri vegetasi dengan </a:t>
            </a:r>
            <a:r>
              <a:rPr lang="id-ID" dirty="0" smtClean="0"/>
              <a:t>jumlah pohon </a:t>
            </a:r>
            <a:r>
              <a:rPr lang="id-ID" dirty="0"/>
              <a:t>sangat sedikit yang tumbuh adalah jenis </a:t>
            </a:r>
            <a:r>
              <a:rPr lang="id-ID" dirty="0" smtClean="0"/>
              <a:t>tumbuhan tahan </a:t>
            </a:r>
            <a:r>
              <a:rPr lang="id-ID" dirty="0"/>
              <a:t>kering (xerofit), berbunga dan berbuah dalam </a:t>
            </a:r>
            <a:r>
              <a:rPr lang="id-ID" dirty="0" smtClean="0"/>
              <a:t>waktu pendek </a:t>
            </a:r>
            <a:r>
              <a:rPr lang="id-ID" dirty="0"/>
              <a:t>(efermer). Terdapat pada daerah gurun Gobi (RRC</a:t>
            </a:r>
            <a:r>
              <a:rPr lang="id-ID" dirty="0" smtClean="0"/>
              <a:t>), </a:t>
            </a:r>
            <a:r>
              <a:rPr lang="fi-FI" dirty="0" smtClean="0"/>
              <a:t>gurun </a:t>
            </a:r>
            <a:r>
              <a:rPr lang="fi-FI" dirty="0"/>
              <a:t>Sahara (Afrika Utara), gurun Kalahari (Afrika </a:t>
            </a:r>
            <a:r>
              <a:rPr lang="fi-FI" dirty="0" smtClean="0"/>
              <a:t>Selatan)</a:t>
            </a:r>
            <a:r>
              <a:rPr lang="id-ID" dirty="0" smtClean="0"/>
              <a:t> </a:t>
            </a:r>
          </a:p>
          <a:p>
            <a:pPr marL="514350" indent="-514350">
              <a:buAutoNum type="arabicParenR" startAt="5"/>
            </a:pPr>
            <a:r>
              <a:rPr lang="id-ID" dirty="0" smtClean="0"/>
              <a:t>Sabana</a:t>
            </a:r>
            <a:r>
              <a:rPr lang="id-ID" dirty="0"/>
              <a:t>, memiliki ciri-ciri vegetasi padang rumput </a:t>
            </a:r>
            <a:r>
              <a:rPr lang="id-ID" dirty="0" smtClean="0"/>
              <a:t>dan pepohonan</a:t>
            </a:r>
            <a:r>
              <a:rPr lang="id-ID" dirty="0"/>
              <a:t>. Terdapat pada daerah Asia, Australia dan Indonesia.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200" b="1" dirty="0"/>
              <a:t>Keanekaragaman hayati Indonesia berdasarkan</a:t>
            </a:r>
            <a:br>
              <a:rPr lang="id-ID" sz="3200" b="1" dirty="0"/>
            </a:br>
            <a:r>
              <a:rPr lang="id-ID" sz="3200" b="1" dirty="0"/>
              <a:t>karakteristik wilayahnya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Secara Astronomis, Indonesia terletak pada </a:t>
            </a:r>
            <a:r>
              <a:rPr lang="id-ID" dirty="0" smtClean="0"/>
              <a:t>6</a:t>
            </a:r>
            <a:r>
              <a:rPr lang="id-ID" baseline="30000" dirty="0" smtClean="0"/>
              <a:t>0</a:t>
            </a:r>
            <a:r>
              <a:rPr lang="id-ID" dirty="0" smtClean="0"/>
              <a:t> </a:t>
            </a:r>
            <a:r>
              <a:rPr lang="id-ID" dirty="0"/>
              <a:t>LU - </a:t>
            </a:r>
            <a:r>
              <a:rPr lang="id-ID" dirty="0" smtClean="0"/>
              <a:t>11</a:t>
            </a:r>
            <a:r>
              <a:rPr lang="id-ID" baseline="30000" dirty="0" smtClean="0"/>
              <a:t>0</a:t>
            </a:r>
            <a:r>
              <a:rPr lang="id-ID" dirty="0" smtClean="0"/>
              <a:t> </a:t>
            </a:r>
            <a:r>
              <a:rPr lang="id-ID" dirty="0"/>
              <a:t>LS </a:t>
            </a:r>
            <a:r>
              <a:rPr lang="id-ID" dirty="0" smtClean="0"/>
              <a:t>dan 95</a:t>
            </a:r>
            <a:r>
              <a:rPr lang="id-ID" baseline="30000" dirty="0" smtClean="0"/>
              <a:t>0</a:t>
            </a:r>
            <a:r>
              <a:rPr lang="id-ID" dirty="0" smtClean="0"/>
              <a:t> </a:t>
            </a:r>
            <a:r>
              <a:rPr lang="id-ID" dirty="0"/>
              <a:t>BT - </a:t>
            </a:r>
            <a:r>
              <a:rPr lang="id-ID" dirty="0" smtClean="0"/>
              <a:t>141</a:t>
            </a:r>
            <a:r>
              <a:rPr lang="id-ID" baseline="30000" dirty="0" smtClean="0"/>
              <a:t>0</a:t>
            </a:r>
            <a:r>
              <a:rPr lang="id-ID" dirty="0" smtClean="0"/>
              <a:t> </a:t>
            </a:r>
            <a:r>
              <a:rPr lang="id-ID" dirty="0"/>
              <a:t>BT. </a:t>
            </a:r>
            <a:r>
              <a:rPr lang="id-ID" dirty="0" smtClean="0"/>
              <a:t>Indonesia </a:t>
            </a:r>
            <a:r>
              <a:rPr lang="id-ID" dirty="0"/>
              <a:t>terletak di daerah iklim </a:t>
            </a:r>
            <a:r>
              <a:rPr lang="id-ID" dirty="0" smtClean="0"/>
              <a:t>tropis karena </a:t>
            </a:r>
            <a:r>
              <a:rPr lang="id-ID" dirty="0"/>
              <a:t>terdapat di antara </a:t>
            </a:r>
            <a:r>
              <a:rPr lang="id-ID" dirty="0" smtClean="0"/>
              <a:t>23½</a:t>
            </a:r>
            <a:r>
              <a:rPr lang="id-ID" baseline="30000" dirty="0" smtClean="0"/>
              <a:t>0</a:t>
            </a:r>
            <a:r>
              <a:rPr lang="id-ID" dirty="0" smtClean="0"/>
              <a:t> </a:t>
            </a:r>
            <a:r>
              <a:rPr lang="id-ID" dirty="0"/>
              <a:t>LU dan </a:t>
            </a:r>
            <a:r>
              <a:rPr lang="id-ID" dirty="0" smtClean="0"/>
              <a:t>23½</a:t>
            </a:r>
            <a:r>
              <a:rPr lang="id-ID" baseline="30000" dirty="0" smtClean="0"/>
              <a:t>0</a:t>
            </a:r>
            <a:r>
              <a:rPr lang="id-ID" dirty="0" smtClean="0"/>
              <a:t> </a:t>
            </a:r>
            <a:r>
              <a:rPr lang="id-ID" dirty="0"/>
              <a:t>LS, ciri-ciri daerah tropis</a:t>
            </a:r>
          </a:p>
          <a:p>
            <a:r>
              <a:rPr lang="id-ID" dirty="0" smtClean="0"/>
              <a:t>temperatur </a:t>
            </a:r>
            <a:r>
              <a:rPr lang="id-ID" dirty="0"/>
              <a:t>udara cukup tinggi, yaitu </a:t>
            </a:r>
            <a:r>
              <a:rPr lang="id-ID" dirty="0" smtClean="0"/>
              <a:t>26</a:t>
            </a:r>
            <a:r>
              <a:rPr lang="id-ID" baseline="30000" dirty="0" smtClean="0"/>
              <a:t>0</a:t>
            </a:r>
            <a:r>
              <a:rPr lang="id-ID" dirty="0" smtClean="0"/>
              <a:t>C </a:t>
            </a:r>
            <a:r>
              <a:rPr lang="id-ID" dirty="0"/>
              <a:t>- </a:t>
            </a:r>
            <a:r>
              <a:rPr lang="id-ID" dirty="0" smtClean="0"/>
              <a:t>28</a:t>
            </a:r>
            <a:r>
              <a:rPr lang="id-ID" baseline="30000" dirty="0" smtClean="0"/>
              <a:t>0</a:t>
            </a:r>
            <a:r>
              <a:rPr lang="id-ID" dirty="0" smtClean="0"/>
              <a:t>C</a:t>
            </a:r>
            <a:r>
              <a:rPr lang="id-ID" dirty="0"/>
              <a:t>,</a:t>
            </a:r>
          </a:p>
          <a:p>
            <a:r>
              <a:rPr lang="id-ID" dirty="0"/>
              <a:t>curah </a:t>
            </a:r>
            <a:r>
              <a:rPr lang="id-ID" dirty="0" smtClean="0"/>
              <a:t>hujancukup </a:t>
            </a:r>
            <a:r>
              <a:rPr lang="id-ID" dirty="0"/>
              <a:t>tinggi, yaitu 700 - 7.000 mm/tahun dan </a:t>
            </a:r>
            <a:r>
              <a:rPr lang="id-ID" dirty="0" smtClean="0"/>
              <a:t>tanahnya subur </a:t>
            </a:r>
            <a:r>
              <a:rPr lang="id-ID" dirty="0"/>
              <a:t>karena proses pelapukan batuan cukup cepat.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R" startAt="7"/>
            </a:pPr>
            <a:r>
              <a:rPr lang="id-ID" dirty="0" smtClean="0"/>
              <a:t>Hutan </a:t>
            </a:r>
            <a:r>
              <a:rPr lang="id-ID" dirty="0"/>
              <a:t>hujan tropis, memiliki ciri-ciri vegetasi tumbuhan </a:t>
            </a:r>
            <a:r>
              <a:rPr lang="id-ID" dirty="0" smtClean="0"/>
              <a:t>hijau </a:t>
            </a:r>
            <a:r>
              <a:rPr lang="fi-FI" dirty="0" smtClean="0"/>
              <a:t>sepanjang </a:t>
            </a:r>
            <a:r>
              <a:rPr lang="fi-FI" dirty="0"/>
              <a:t>tahun, pohon- pohon tinggi, jenisnya </a:t>
            </a:r>
            <a:r>
              <a:rPr lang="fi-FI" dirty="0" smtClean="0"/>
              <a:t>sangat</a:t>
            </a:r>
            <a:r>
              <a:rPr lang="id-ID" dirty="0" smtClean="0"/>
              <a:t> banyak</a:t>
            </a:r>
            <a:r>
              <a:rPr lang="id-ID" dirty="0"/>
              <a:t>, terdapat tumbuhan yang menempel (epifit) </a:t>
            </a:r>
            <a:r>
              <a:rPr lang="id-ID" dirty="0" smtClean="0"/>
              <a:t>dan </a:t>
            </a:r>
            <a:r>
              <a:rPr lang="fi-FI" dirty="0" smtClean="0"/>
              <a:t>tumbuhan </a:t>
            </a:r>
            <a:r>
              <a:rPr lang="fi-FI" dirty="0"/>
              <a:t>yang memanjat pohon lain (liana). Terdapat </a:t>
            </a:r>
            <a:r>
              <a:rPr lang="fi-FI" dirty="0" smtClean="0"/>
              <a:t>pada</a:t>
            </a:r>
            <a:r>
              <a:rPr lang="id-ID" dirty="0" smtClean="0"/>
              <a:t> </a:t>
            </a:r>
            <a:r>
              <a:rPr lang="fi-FI" dirty="0" smtClean="0"/>
              <a:t>daerah </a:t>
            </a:r>
            <a:r>
              <a:rPr lang="fi-FI" dirty="0"/>
              <a:t>Asia, Afrika, Indonesia, dan Amerika </a:t>
            </a:r>
            <a:r>
              <a:rPr lang="fi-FI" dirty="0" smtClean="0"/>
              <a:t>Selatan.</a:t>
            </a:r>
            <a:endParaRPr lang="id-ID" dirty="0"/>
          </a:p>
          <a:p>
            <a:pPr marL="514350" indent="-514350">
              <a:buAutoNum type="arabicParenR" startAt="7"/>
            </a:pPr>
            <a:r>
              <a:rPr lang="id-ID" dirty="0" smtClean="0"/>
              <a:t>Hutan </a:t>
            </a:r>
            <a:r>
              <a:rPr lang="id-ID" dirty="0"/>
              <a:t>lumut, memiliki ciri-ciri vegetasi tumbuhan lumut </a:t>
            </a:r>
            <a:r>
              <a:rPr lang="id-ID" dirty="0" smtClean="0"/>
              <a:t>dan terdapat </a:t>
            </a:r>
            <a:r>
              <a:rPr lang="id-ID" dirty="0"/>
              <a:t>di daerah pegunungan.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 startAt="9"/>
            </a:pPr>
            <a:r>
              <a:rPr lang="sv-SE" dirty="0" smtClean="0"/>
              <a:t>Hutan </a:t>
            </a:r>
            <a:r>
              <a:rPr lang="sv-SE" dirty="0"/>
              <a:t>bakau, memiliki ciri-ciri vegetasi yang memiliki </a:t>
            </a:r>
            <a:r>
              <a:rPr lang="sv-SE" dirty="0" smtClean="0"/>
              <a:t>akar</a:t>
            </a:r>
            <a:r>
              <a:rPr lang="id-ID" dirty="0" smtClean="0"/>
              <a:t> nafas </a:t>
            </a:r>
            <a:r>
              <a:rPr lang="id-ID" dirty="0"/>
              <a:t>karena tanah dan airnya miskin oksigen, </a:t>
            </a:r>
            <a:r>
              <a:rPr lang="id-ID" dirty="0" smtClean="0"/>
              <a:t>contohnya Pohon </a:t>
            </a:r>
            <a:r>
              <a:rPr lang="id-ID" dirty="0"/>
              <a:t>Bakau (Rhizipora), kayu api (Avicinea) </a:t>
            </a:r>
            <a:r>
              <a:rPr lang="id-ID" dirty="0" smtClean="0"/>
              <a:t>dan </a:t>
            </a:r>
            <a:r>
              <a:rPr lang="fi-FI" dirty="0" smtClean="0"/>
              <a:t>Sonneratia/jenis </a:t>
            </a:r>
            <a:r>
              <a:rPr lang="fi-FI" dirty="0"/>
              <a:t>tumbuhan tahan kering (xerofit). </a:t>
            </a:r>
            <a:r>
              <a:rPr lang="fi-FI" dirty="0" smtClean="0"/>
              <a:t>Terdapat</a:t>
            </a:r>
            <a:r>
              <a:rPr lang="id-ID" dirty="0" smtClean="0"/>
              <a:t> di </a:t>
            </a:r>
            <a:r>
              <a:rPr lang="id-ID" dirty="0"/>
              <a:t>daerah tropik dan subtropik pada zona pasang surut </a:t>
            </a:r>
            <a:r>
              <a:rPr lang="id-ID" dirty="0" smtClean="0"/>
              <a:t>di tempat </a:t>
            </a:r>
            <a:r>
              <a:rPr lang="id-ID" dirty="0"/>
              <a:t>landai pada pantai</a:t>
            </a:r>
            <a:r>
              <a:rPr lang="id-ID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Perkiraan jumlah lumut yang ditemukan di Indonesia sekitar </a:t>
            </a:r>
            <a:r>
              <a:rPr lang="fi-FI" dirty="0" smtClean="0"/>
              <a:t>4.250</a:t>
            </a:r>
            <a:r>
              <a:rPr lang="id-ID" dirty="0" smtClean="0"/>
              <a:t> sampai </a:t>
            </a:r>
            <a:r>
              <a:rPr lang="id-ID" dirty="0"/>
              <a:t>12.000 jenis dari 47.000 jenis yang ada di dunia. </a:t>
            </a:r>
            <a:r>
              <a:rPr lang="id-ID" dirty="0" smtClean="0"/>
              <a:t>Tumbuhan lumut </a:t>
            </a:r>
            <a:r>
              <a:rPr lang="id-ID" dirty="0"/>
              <a:t>ditemukan hampir 3.000 jenis dari 15.000 jenis lumut yang </a:t>
            </a:r>
            <a:r>
              <a:rPr lang="id-ID" dirty="0" smtClean="0"/>
              <a:t>ada di </a:t>
            </a:r>
            <a:r>
              <a:rPr lang="id-ID" dirty="0"/>
              <a:t>dunia. </a:t>
            </a:r>
            <a:endParaRPr lang="id-ID" dirty="0" smtClean="0"/>
          </a:p>
          <a:p>
            <a:r>
              <a:rPr lang="id-ID" dirty="0" smtClean="0"/>
              <a:t>Tumbuhan </a:t>
            </a:r>
            <a:r>
              <a:rPr lang="id-ID" dirty="0"/>
              <a:t>paku-pakuan mencapai 4.000 </a:t>
            </a:r>
            <a:r>
              <a:rPr lang="id-ID" dirty="0" smtClean="0"/>
              <a:t>jenis mewakili </a:t>
            </a:r>
            <a:r>
              <a:rPr lang="id-ID" dirty="0"/>
              <a:t>seperempat jumlah paku-pakuan yang ada di dunia.</a:t>
            </a:r>
          </a:p>
          <a:p>
            <a:r>
              <a:rPr lang="id-ID" dirty="0"/>
              <a:t>Kelompok terbesar terdiri dari tumbuhan berbiji dengan 20.000 </a:t>
            </a:r>
            <a:r>
              <a:rPr lang="id-ID" dirty="0" smtClean="0"/>
              <a:t>jenis, mewakili </a:t>
            </a:r>
            <a:r>
              <a:rPr lang="id-ID" dirty="0"/>
              <a:t>8% jumlah yang ada di dunia.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Sebaran jenis tumbuhan di Indonesia sangat heterogen. </a:t>
            </a:r>
            <a:r>
              <a:rPr lang="id-ID" dirty="0" smtClean="0"/>
              <a:t>Daerah terkaya </a:t>
            </a:r>
            <a:r>
              <a:rPr lang="id-ID" dirty="0"/>
              <a:t>adalah daerah hutan hujan primer dataran rendah </a:t>
            </a:r>
            <a:r>
              <a:rPr lang="id-ID" dirty="0" smtClean="0"/>
              <a:t>Kalimantan yang </a:t>
            </a:r>
            <a:r>
              <a:rPr lang="id-ID" dirty="0"/>
              <a:t>terdiri atas 10.000 jenis tumbuhan berbiji yang 34%-</a:t>
            </a:r>
            <a:r>
              <a:rPr lang="id-ID" dirty="0" smtClean="0"/>
              <a:t>nya merupakan </a:t>
            </a:r>
            <a:r>
              <a:rPr lang="id-ID" dirty="0"/>
              <a:t>jenis yang endemik.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b="1" dirty="0"/>
              <a:t>Keanekaragaman hayati Indonesia berdasarkan</a:t>
            </a:r>
            <a:br>
              <a:rPr lang="id-ID" sz="3600" b="1" dirty="0"/>
            </a:br>
            <a:r>
              <a:rPr lang="id-ID" sz="3600" b="1" dirty="0"/>
              <a:t>ekosistem perairannya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id-ID" b="1" dirty="0" smtClean="0"/>
              <a:t>Ekosistem </a:t>
            </a:r>
            <a:r>
              <a:rPr lang="id-ID" b="1" dirty="0"/>
              <a:t>air </a:t>
            </a:r>
            <a:r>
              <a:rPr lang="id-ID" b="1" dirty="0" smtClean="0"/>
              <a:t>tawar</a:t>
            </a:r>
          </a:p>
          <a:p>
            <a:r>
              <a:rPr lang="id-ID" dirty="0"/>
              <a:t>Mempunyai ciri-ciri salinitas atau kadar garam rendah, </a:t>
            </a:r>
            <a:r>
              <a:rPr lang="id-ID" dirty="0" smtClean="0"/>
              <a:t>variasi suhu </a:t>
            </a:r>
            <a:r>
              <a:rPr lang="id-ID" dirty="0"/>
              <a:t>rendah, penetrasi atau paparan cahaya matahari kurang, </a:t>
            </a:r>
            <a:r>
              <a:rPr lang="id-ID" dirty="0" smtClean="0"/>
              <a:t>adanya aliran </a:t>
            </a:r>
            <a:r>
              <a:rPr lang="id-ID" dirty="0"/>
              <a:t>air (ekosistem sungai), dan dipengaruhi oleh iklim serta cuaca.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Berdasarkan intensitas cahaya yang diterima maka </a:t>
            </a:r>
            <a:r>
              <a:rPr lang="id-ID" dirty="0" smtClean="0"/>
              <a:t>habitat ekosistem </a:t>
            </a:r>
            <a:r>
              <a:rPr lang="id-ID" dirty="0"/>
              <a:t>air tawar dapat dibagi menjadi 3 zona, yaitu sebagai berikut.</a:t>
            </a:r>
          </a:p>
          <a:p>
            <a:pPr marL="514350" indent="-514350">
              <a:buAutoNum type="arabicParenR"/>
            </a:pPr>
            <a:r>
              <a:rPr lang="id-ID" dirty="0" smtClean="0"/>
              <a:t>Litoral </a:t>
            </a:r>
            <a:r>
              <a:rPr lang="id-ID" dirty="0"/>
              <a:t>adalah daerah dengan intensitas cahaya matahari </a:t>
            </a:r>
            <a:r>
              <a:rPr lang="id-ID" dirty="0" smtClean="0"/>
              <a:t>yang mencapai dasar.</a:t>
            </a:r>
          </a:p>
          <a:p>
            <a:pPr marL="514350" indent="-514350">
              <a:buAutoNum type="arabicParenR"/>
            </a:pPr>
            <a:r>
              <a:rPr lang="id-ID" dirty="0" smtClean="0"/>
              <a:t>Limnetik </a:t>
            </a:r>
            <a:r>
              <a:rPr lang="id-ID" dirty="0"/>
              <a:t>adalah daerah terbuka yang intensitas </a:t>
            </a:r>
            <a:r>
              <a:rPr lang="id-ID" dirty="0" smtClean="0"/>
              <a:t>cahaya mataharinya </a:t>
            </a:r>
            <a:r>
              <a:rPr lang="id-ID" dirty="0"/>
              <a:t>dapat mencapai </a:t>
            </a:r>
            <a:r>
              <a:rPr lang="id-ID" dirty="0" smtClean="0"/>
              <a:t>dasar.</a:t>
            </a:r>
          </a:p>
          <a:p>
            <a:pPr marL="514350" indent="-514350">
              <a:buAutoNum type="arabicParenR"/>
            </a:pPr>
            <a:r>
              <a:rPr lang="id-ID" dirty="0" smtClean="0"/>
              <a:t>Profundal </a:t>
            </a:r>
            <a:r>
              <a:rPr lang="id-ID" dirty="0"/>
              <a:t>adalah daerah dasar yang dalam sehingga </a:t>
            </a:r>
            <a:r>
              <a:rPr lang="id-ID" dirty="0" smtClean="0"/>
              <a:t>cahaya matahari </a:t>
            </a:r>
            <a:r>
              <a:rPr lang="id-ID" dirty="0"/>
              <a:t>tidak dapat mencapainya.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/>
              <a:t>b. Ekosistem air </a:t>
            </a:r>
            <a:r>
              <a:rPr lang="id-ID" b="1" dirty="0" smtClean="0"/>
              <a:t>laut</a:t>
            </a:r>
          </a:p>
          <a:p>
            <a:r>
              <a:rPr lang="id-ID" dirty="0"/>
              <a:t>Ciri-ciri lingkungan ekosistem air laut adalah sebagai berikut.</a:t>
            </a:r>
          </a:p>
          <a:p>
            <a:pPr marL="514350" indent="-514350">
              <a:buAutoNum type="arabicParenR"/>
            </a:pPr>
            <a:r>
              <a:rPr lang="id-ID" dirty="0" smtClean="0"/>
              <a:t>Salinitas </a:t>
            </a:r>
            <a:r>
              <a:rPr lang="id-ID" dirty="0"/>
              <a:t>tinggi terutama di daerah tropis, sedangkan di </a:t>
            </a:r>
            <a:r>
              <a:rPr lang="id-ID" dirty="0" smtClean="0"/>
              <a:t>daerah dingin </a:t>
            </a:r>
            <a:r>
              <a:rPr lang="id-ID" dirty="0"/>
              <a:t>cukup </a:t>
            </a:r>
            <a:r>
              <a:rPr lang="id-ID" dirty="0" smtClean="0"/>
              <a:t>rendah.</a:t>
            </a:r>
          </a:p>
          <a:p>
            <a:pPr marL="514350" indent="-514350">
              <a:buAutoNum type="arabicParenR"/>
            </a:pPr>
            <a:r>
              <a:rPr lang="id-ID" dirty="0" smtClean="0"/>
              <a:t>Ekosistem </a:t>
            </a:r>
            <a:r>
              <a:rPr lang="id-ID" dirty="0"/>
              <a:t>laut tidak dipengaruhi oleh iklim dan cuaca.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 startAt="3"/>
            </a:pPr>
            <a:r>
              <a:rPr lang="id-ID" dirty="0" smtClean="0"/>
              <a:t>Arus </a:t>
            </a:r>
            <a:r>
              <a:rPr lang="id-ID" dirty="0"/>
              <a:t>laut yang selalu berputar timbul karena </a:t>
            </a:r>
            <a:r>
              <a:rPr lang="id-ID" dirty="0" smtClean="0"/>
              <a:t>perbedaan temperatur </a:t>
            </a:r>
            <a:r>
              <a:rPr lang="id-ID" dirty="0"/>
              <a:t>dan perputaran </a:t>
            </a:r>
            <a:r>
              <a:rPr lang="id-ID" dirty="0" smtClean="0"/>
              <a:t>bumi.</a:t>
            </a:r>
          </a:p>
          <a:p>
            <a:pPr marL="514350" indent="-514350">
              <a:buAutoNum type="arabicParenR" startAt="3"/>
            </a:pPr>
            <a:r>
              <a:rPr lang="it-IT" dirty="0" smtClean="0"/>
              <a:t>Di </a:t>
            </a:r>
            <a:r>
              <a:rPr lang="it-IT" dirty="0"/>
              <a:t>daerah tropis, seperti di Indonesia, air permukaan </a:t>
            </a:r>
            <a:r>
              <a:rPr lang="it-IT" dirty="0" smtClean="0"/>
              <a:t>laut</a:t>
            </a:r>
            <a:r>
              <a:rPr lang="id-ID" dirty="0" smtClean="0"/>
              <a:t> mempunyai </a:t>
            </a:r>
            <a:r>
              <a:rPr lang="id-ID" dirty="0"/>
              <a:t>suhu lebih tinggi dengan suhu air di bagian </a:t>
            </a:r>
            <a:r>
              <a:rPr lang="id-ID" dirty="0" smtClean="0"/>
              <a:t>bawahnya sehingga </a:t>
            </a:r>
            <a:r>
              <a:rPr lang="id-ID" dirty="0"/>
              <a:t>air permukaan tidak dapat bercampur dengan air </a:t>
            </a:r>
            <a:r>
              <a:rPr lang="id-ID" dirty="0" smtClean="0"/>
              <a:t>di lapisan </a:t>
            </a:r>
            <a:r>
              <a:rPr lang="id-ID" dirty="0"/>
              <a:t>bawah. Batas antara lapisan tersebut dinamakan </a:t>
            </a:r>
            <a:r>
              <a:rPr lang="id-ID" dirty="0" smtClean="0"/>
              <a:t>batas termoklin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NilaiKeanekaragaman </a:t>
            </a:r>
            <a:r>
              <a:rPr lang="id-ID" b="1" dirty="0"/>
              <a:t>Hayati</a:t>
            </a:r>
            <a:br>
              <a:rPr lang="id-ID" b="1" dirty="0"/>
            </a:br>
            <a:r>
              <a:rPr lang="id-ID" b="1" dirty="0"/>
              <a:t>Khas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Manfaat yang </a:t>
            </a:r>
            <a:r>
              <a:rPr lang="id-ID" dirty="0"/>
              <a:t>diperoleh dalam mempelajari keanekaragaman </a:t>
            </a:r>
            <a:r>
              <a:rPr lang="id-ID" dirty="0" smtClean="0"/>
              <a:t>hayati, antara </a:t>
            </a:r>
            <a:r>
              <a:rPr lang="id-ID" dirty="0"/>
              <a:t>lain:</a:t>
            </a:r>
          </a:p>
          <a:p>
            <a:pPr marL="514350" indent="-514350">
              <a:buAutoNum type="arabicPeriod"/>
            </a:pPr>
            <a:r>
              <a:rPr lang="id-ID" dirty="0" smtClean="0"/>
              <a:t>mengetahui </a:t>
            </a:r>
            <a:r>
              <a:rPr lang="id-ID" dirty="0"/>
              <a:t>manfaat setiap jenis </a:t>
            </a:r>
            <a:r>
              <a:rPr lang="id-ID" dirty="0" smtClean="0"/>
              <a:t>organisme;</a:t>
            </a:r>
          </a:p>
          <a:p>
            <a:pPr marL="514350" indent="-514350">
              <a:buAutoNum type="arabicPeriod"/>
            </a:pPr>
            <a:r>
              <a:rPr lang="id-ID" dirty="0" smtClean="0"/>
              <a:t>mengetahui </a:t>
            </a:r>
            <a:r>
              <a:rPr lang="id-ID" dirty="0"/>
              <a:t>adanya saling ketergantungan di </a:t>
            </a:r>
            <a:r>
              <a:rPr lang="id-ID" dirty="0" smtClean="0"/>
              <a:t>antara organisme </a:t>
            </a:r>
            <a:r>
              <a:rPr lang="id-ID" dirty="0"/>
              <a:t>satu dengan lainnya;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id-ID" dirty="0" smtClean="0"/>
              <a:t>memahami </a:t>
            </a:r>
            <a:r>
              <a:rPr lang="id-ID" dirty="0"/>
              <a:t>ciri-ciri dan sifat setiap </a:t>
            </a:r>
            <a:r>
              <a:rPr lang="id-ID" dirty="0" smtClean="0"/>
              <a:t>organisme;</a:t>
            </a:r>
          </a:p>
          <a:p>
            <a:pPr marL="514350" indent="-514350">
              <a:buAutoNum type="arabicPeriod" startAt="3"/>
            </a:pPr>
            <a:r>
              <a:rPr lang="id-ID" dirty="0" smtClean="0"/>
              <a:t>memahami </a:t>
            </a:r>
            <a:r>
              <a:rPr lang="id-ID" dirty="0"/>
              <a:t>adanya hubungan kekerabatan </a:t>
            </a:r>
            <a:r>
              <a:rPr lang="id-ID" dirty="0" smtClean="0"/>
              <a:t>antar organisme;</a:t>
            </a:r>
          </a:p>
          <a:p>
            <a:pPr marL="514350" indent="-514350">
              <a:buAutoNum type="arabicPeriod" startAt="3"/>
            </a:pPr>
            <a:r>
              <a:rPr lang="id-ID" dirty="0" smtClean="0"/>
              <a:t>memahami </a:t>
            </a:r>
            <a:r>
              <a:rPr lang="id-ID" dirty="0"/>
              <a:t>manfaat keanekaragaman hayati </a:t>
            </a:r>
            <a:r>
              <a:rPr lang="id-ID" dirty="0" smtClean="0"/>
              <a:t>dalam mendukung </a:t>
            </a:r>
            <a:r>
              <a:rPr lang="id-ID" dirty="0"/>
              <a:t>kelangsungan hidup manusia.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Mamalia </a:t>
            </a:r>
            <a:r>
              <a:rPr lang="id-ID" dirty="0"/>
              <a:t>menduduki peringkat pertama di dunia </a:t>
            </a:r>
            <a:r>
              <a:rPr lang="id-ID" dirty="0" smtClean="0"/>
              <a:t>hampir mencapai </a:t>
            </a:r>
            <a:r>
              <a:rPr lang="id-ID" dirty="0"/>
              <a:t>515 jenis, 125 jenis diantaranya </a:t>
            </a:r>
            <a:r>
              <a:rPr lang="id-ID" dirty="0" smtClean="0"/>
              <a:t>endemik</a:t>
            </a:r>
            <a:r>
              <a:rPr lang="id-ID" dirty="0"/>
              <a:t>.</a:t>
            </a:r>
          </a:p>
          <a:p>
            <a:r>
              <a:rPr lang="id-ID" dirty="0" smtClean="0"/>
              <a:t>Peringkat </a:t>
            </a:r>
            <a:r>
              <a:rPr lang="id-ID" dirty="0"/>
              <a:t>kedua diduduki oleh </a:t>
            </a:r>
            <a:r>
              <a:rPr lang="id-ID" dirty="0" smtClean="0"/>
              <a:t>kupu-kupu meliputi </a:t>
            </a:r>
            <a:r>
              <a:rPr lang="id-ID" dirty="0"/>
              <a:t>151 jenis. </a:t>
            </a:r>
            <a:endParaRPr lang="id-ID" dirty="0" smtClean="0"/>
          </a:p>
          <a:p>
            <a:r>
              <a:rPr lang="id-ID" dirty="0" smtClean="0"/>
              <a:t>Reptil </a:t>
            </a:r>
            <a:r>
              <a:rPr lang="id-ID" dirty="0"/>
              <a:t>menduduki peringkat tiga dunia, lebih </a:t>
            </a:r>
            <a:r>
              <a:rPr lang="id-ID" dirty="0" smtClean="0"/>
              <a:t>dari 600 </a:t>
            </a:r>
            <a:r>
              <a:rPr lang="id-ID" dirty="0"/>
              <a:t>jenis. </a:t>
            </a:r>
            <a:endParaRPr lang="id-ID" dirty="0" smtClean="0"/>
          </a:p>
          <a:p>
            <a:r>
              <a:rPr lang="id-ID" dirty="0" smtClean="0"/>
              <a:t>Sedangkan</a:t>
            </a:r>
            <a:r>
              <a:rPr lang="id-ID" dirty="0"/>
              <a:t>, burung menduduki peringkat </a:t>
            </a:r>
            <a:r>
              <a:rPr lang="id-ID" dirty="0" smtClean="0"/>
              <a:t> keempat mencapai </a:t>
            </a:r>
            <a:r>
              <a:rPr lang="id-ID" dirty="0"/>
              <a:t>1519 jenis dan 420 jenis bersifat endemik. </a:t>
            </a:r>
            <a:endParaRPr lang="id-ID" dirty="0" smtClean="0"/>
          </a:p>
          <a:p>
            <a:r>
              <a:rPr lang="id-ID" dirty="0" smtClean="0"/>
              <a:t>Peringkat kelima </a:t>
            </a:r>
            <a:r>
              <a:rPr lang="fi-FI" dirty="0" smtClean="0"/>
              <a:t>diduduki </a:t>
            </a:r>
            <a:r>
              <a:rPr lang="fi-FI" dirty="0"/>
              <a:t>oleh amfibi meliputi hampir 270 jenis.</a:t>
            </a:r>
            <a:endParaRPr lang="id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b="1" dirty="0" smtClean="0"/>
              <a:t>Nilai Biologi</a:t>
            </a:r>
          </a:p>
          <a:p>
            <a:pPr marL="514350" indent="-514350">
              <a:buAutoNum type="arabicPeriod"/>
            </a:pPr>
            <a:r>
              <a:rPr lang="id-ID" b="1" dirty="0" smtClean="0"/>
              <a:t>Nilai Pendidikan</a:t>
            </a:r>
          </a:p>
          <a:p>
            <a:pPr marL="514350" indent="-514350">
              <a:buAutoNum type="arabicPeriod"/>
            </a:pPr>
            <a:r>
              <a:rPr lang="id-ID" b="1" dirty="0" smtClean="0"/>
              <a:t>Nilai Estetika dan Budaya</a:t>
            </a:r>
          </a:p>
          <a:p>
            <a:pPr marL="514350" indent="-514350">
              <a:buAutoNum type="arabicPeriod"/>
            </a:pPr>
            <a:r>
              <a:rPr lang="id-ID" b="1" dirty="0" smtClean="0"/>
              <a:t>Nilai Ekologi</a:t>
            </a:r>
          </a:p>
          <a:p>
            <a:pPr marL="514350" indent="-514350">
              <a:buAutoNum type="arabicPeriod"/>
            </a:pPr>
            <a:r>
              <a:rPr lang="id-ID" b="1" dirty="0" smtClean="0"/>
              <a:t>Nilai Religius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Macam-macam tumbuhan khas dan endemik di </a:t>
            </a:r>
            <a:r>
              <a:rPr lang="id-ID" dirty="0" smtClean="0"/>
              <a:t>Indonesia antara </a:t>
            </a:r>
            <a:r>
              <a:rPr lang="id-ID" dirty="0"/>
              <a:t>lain sebagai berikut.</a:t>
            </a:r>
          </a:p>
          <a:p>
            <a:pPr marL="514350" indent="-514350">
              <a:buAutoNum type="alphaLcPeriod"/>
            </a:pPr>
            <a:r>
              <a:rPr lang="id-ID" dirty="0" smtClean="0"/>
              <a:t>Kayu </a:t>
            </a:r>
            <a:r>
              <a:rPr lang="id-ID" dirty="0"/>
              <a:t>ramin (</a:t>
            </a:r>
            <a:r>
              <a:rPr lang="id-ID" i="1" dirty="0"/>
              <a:t>Gonystylus bancanus</a:t>
            </a:r>
            <a:r>
              <a:rPr lang="id-ID" dirty="0"/>
              <a:t>) terdapat di pulau </a:t>
            </a:r>
            <a:r>
              <a:rPr lang="id-ID" dirty="0" smtClean="0"/>
              <a:t>Sumatera, Kalimantan </a:t>
            </a:r>
            <a:r>
              <a:rPr lang="id-ID" dirty="0"/>
              <a:t>dan </a:t>
            </a:r>
            <a:r>
              <a:rPr lang="id-ID" dirty="0" smtClean="0"/>
              <a:t>Maluku.</a:t>
            </a:r>
          </a:p>
          <a:p>
            <a:pPr marL="514350" indent="-514350">
              <a:buAutoNum type="alphaLcPeriod"/>
            </a:pPr>
            <a:r>
              <a:rPr lang="id-ID" dirty="0" smtClean="0"/>
              <a:t>Kayu </a:t>
            </a:r>
            <a:r>
              <a:rPr lang="id-ID" dirty="0"/>
              <a:t>besi (</a:t>
            </a:r>
            <a:r>
              <a:rPr lang="id-ID" i="1" dirty="0"/>
              <a:t>Euziderozylon zwageri</a:t>
            </a:r>
            <a:r>
              <a:rPr lang="id-ID" dirty="0"/>
              <a:t>) terdapat di Jambi, </a:t>
            </a:r>
            <a:r>
              <a:rPr lang="id-ID" dirty="0" smtClean="0"/>
              <a:t>Pulau Sumatra. </a:t>
            </a:r>
          </a:p>
          <a:p>
            <a:pPr marL="514350" indent="-514350">
              <a:buAutoNum type="alphaLcPeriod"/>
            </a:pPr>
            <a:r>
              <a:rPr lang="it-IT" dirty="0" smtClean="0"/>
              <a:t>(</a:t>
            </a:r>
            <a:r>
              <a:rPr lang="it-IT" i="1" dirty="0"/>
              <a:t>Rafflesia arnoldii</a:t>
            </a:r>
            <a:r>
              <a:rPr lang="it-IT" dirty="0"/>
              <a:t>) terdapat di pulau Jawa, Sumatera </a:t>
            </a:r>
            <a:r>
              <a:rPr lang="it-IT" dirty="0" smtClean="0"/>
              <a:t>dan</a:t>
            </a:r>
            <a:r>
              <a:rPr lang="id-ID" dirty="0" smtClean="0"/>
              <a:t> Kalimantan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lphaLcPeriod" startAt="4"/>
            </a:pPr>
            <a:r>
              <a:rPr lang="id-ID" dirty="0" smtClean="0"/>
              <a:t>Matoa </a:t>
            </a:r>
            <a:r>
              <a:rPr lang="id-ID" dirty="0"/>
              <a:t>(</a:t>
            </a:r>
            <a:r>
              <a:rPr lang="id-ID" i="1" dirty="0"/>
              <a:t>Pometia pinnata</a:t>
            </a:r>
            <a:r>
              <a:rPr lang="id-ID" dirty="0"/>
              <a:t>) terdapat di daerah </a:t>
            </a:r>
            <a:r>
              <a:rPr lang="id-ID" dirty="0" smtClean="0"/>
              <a:t>Papua.</a:t>
            </a:r>
          </a:p>
          <a:p>
            <a:pPr marL="514350" indent="-514350">
              <a:buAutoNum type="alphaLcPeriod" startAt="4"/>
            </a:pPr>
            <a:r>
              <a:rPr lang="id-ID" dirty="0" smtClean="0"/>
              <a:t>Meranti </a:t>
            </a:r>
            <a:r>
              <a:rPr lang="id-ID" dirty="0"/>
              <a:t>(</a:t>
            </a:r>
            <a:r>
              <a:rPr lang="id-ID" i="1" dirty="0"/>
              <a:t>Shorea sp</a:t>
            </a:r>
            <a:r>
              <a:rPr lang="id-ID" dirty="0"/>
              <a:t>), Keruwing (</a:t>
            </a:r>
            <a:r>
              <a:rPr lang="id-ID" i="1" dirty="0"/>
              <a:t>Dipterocarpus sp</a:t>
            </a:r>
            <a:r>
              <a:rPr lang="id-ID" dirty="0"/>
              <a:t>) dan </a:t>
            </a:r>
            <a:r>
              <a:rPr lang="id-ID" dirty="0" smtClean="0"/>
              <a:t>Rotan (</a:t>
            </a:r>
            <a:r>
              <a:rPr lang="id-ID" i="1" dirty="0" smtClean="0"/>
              <a:t>Liana </a:t>
            </a:r>
            <a:r>
              <a:rPr lang="id-ID" i="1" dirty="0"/>
              <a:t>sp</a:t>
            </a:r>
            <a:r>
              <a:rPr lang="id-ID" dirty="0"/>
              <a:t>) banyak terdapat di hutan Pulau </a:t>
            </a:r>
            <a:r>
              <a:rPr lang="id-ID" dirty="0" smtClean="0"/>
              <a:t>Kalimantan.</a:t>
            </a:r>
          </a:p>
          <a:p>
            <a:pPr marL="514350" indent="-514350">
              <a:buAutoNum type="alphaLcPeriod" startAt="4"/>
            </a:pPr>
            <a:r>
              <a:rPr lang="id-ID" dirty="0" smtClean="0"/>
              <a:t>Durian </a:t>
            </a:r>
            <a:r>
              <a:rPr lang="id-ID" dirty="0"/>
              <a:t>(</a:t>
            </a:r>
            <a:r>
              <a:rPr lang="id-ID" i="1" dirty="0"/>
              <a:t>Durio zibethinus</a:t>
            </a:r>
            <a:r>
              <a:rPr lang="id-ID" dirty="0"/>
              <a:t>), Mangga (</a:t>
            </a:r>
            <a:r>
              <a:rPr lang="id-ID" i="1" dirty="0"/>
              <a:t>Mangifera indica</a:t>
            </a:r>
            <a:r>
              <a:rPr lang="id-ID" dirty="0"/>
              <a:t>), </a:t>
            </a:r>
            <a:r>
              <a:rPr lang="id-ID" dirty="0" smtClean="0"/>
              <a:t>Sukun (</a:t>
            </a:r>
            <a:r>
              <a:rPr lang="id-ID" i="1" dirty="0" smtClean="0"/>
              <a:t>Arthocarpus </a:t>
            </a:r>
            <a:r>
              <a:rPr lang="id-ID" i="1" dirty="0"/>
              <a:t>communis</a:t>
            </a:r>
            <a:r>
              <a:rPr lang="id-ID" dirty="0"/>
              <a:t>) banyak terdapat di hutan pulau </a:t>
            </a:r>
            <a:r>
              <a:rPr lang="id-ID" dirty="0" smtClean="0"/>
              <a:t>Jawa, Sumatera</a:t>
            </a:r>
            <a:r>
              <a:rPr lang="id-ID" dirty="0"/>
              <a:t>, Kalimantan dan </a:t>
            </a:r>
            <a:r>
              <a:rPr lang="id-ID" dirty="0" smtClean="0"/>
              <a:t>Sulawesi.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 startAt="7"/>
            </a:pPr>
            <a:r>
              <a:rPr lang="it-IT" dirty="0" smtClean="0"/>
              <a:t>Kayu </a:t>
            </a:r>
            <a:r>
              <a:rPr lang="it-IT" dirty="0"/>
              <a:t>Cendana </a:t>
            </a:r>
            <a:r>
              <a:rPr lang="id-ID" dirty="0" smtClean="0"/>
              <a:t>(</a:t>
            </a:r>
            <a:r>
              <a:rPr lang="id-ID" i="1" dirty="0" smtClean="0"/>
              <a:t>Santalum album</a:t>
            </a:r>
            <a:r>
              <a:rPr lang="id-ID" dirty="0" smtClean="0"/>
              <a:t>)</a:t>
            </a:r>
            <a:r>
              <a:rPr lang="it-IT" dirty="0" smtClean="0"/>
              <a:t>banyak </a:t>
            </a:r>
            <a:r>
              <a:rPr lang="it-IT" dirty="0"/>
              <a:t>tumbuh di Nusa </a:t>
            </a:r>
            <a:r>
              <a:rPr lang="it-IT" dirty="0" smtClean="0"/>
              <a:t>Tenggara.</a:t>
            </a:r>
            <a:r>
              <a:rPr lang="id-ID" dirty="0" smtClean="0"/>
              <a:t> </a:t>
            </a:r>
          </a:p>
          <a:p>
            <a:pPr marL="514350" indent="-514350">
              <a:buAutoNum type="alphaLcPeriod" startAt="7"/>
            </a:pPr>
            <a:r>
              <a:rPr lang="pl-PL" dirty="0" smtClean="0"/>
              <a:t>Sawo </a:t>
            </a:r>
            <a:r>
              <a:rPr lang="pl-PL" dirty="0"/>
              <a:t>kecik (</a:t>
            </a:r>
            <a:r>
              <a:rPr lang="pl-PL" i="1" dirty="0"/>
              <a:t>Manilkara kauki</a:t>
            </a:r>
            <a:r>
              <a:rPr lang="pl-PL" dirty="0"/>
              <a:t>) terdapat di pulau </a:t>
            </a:r>
            <a:r>
              <a:rPr lang="pl-PL" dirty="0" smtClean="0"/>
              <a:t>Jawa.</a:t>
            </a:r>
            <a:r>
              <a:rPr lang="id-ID" dirty="0" smtClean="0"/>
              <a:t> </a:t>
            </a:r>
          </a:p>
          <a:p>
            <a:pPr marL="514350" indent="-514350">
              <a:buAutoNum type="alphaLcPeriod" startAt="7"/>
            </a:pPr>
            <a:r>
              <a:rPr lang="id-ID" dirty="0" smtClean="0"/>
              <a:t>Kepuh </a:t>
            </a:r>
            <a:r>
              <a:rPr lang="id-ID" dirty="0"/>
              <a:t>(</a:t>
            </a:r>
            <a:r>
              <a:rPr lang="id-ID" i="1" dirty="0"/>
              <a:t>Sterculia foetida</a:t>
            </a:r>
            <a:r>
              <a:rPr lang="id-ID" dirty="0"/>
              <a:t>) terdapat di Pulau Jawa.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Macam-macam hewan khas dan endemik di Indonesia </a:t>
            </a:r>
            <a:r>
              <a:rPr lang="pt-BR" dirty="0" smtClean="0"/>
              <a:t>antara</a:t>
            </a:r>
            <a:r>
              <a:rPr lang="id-ID" dirty="0" smtClean="0"/>
              <a:t> lain </a:t>
            </a:r>
            <a:r>
              <a:rPr lang="id-ID" dirty="0"/>
              <a:t>sebagai </a:t>
            </a:r>
            <a:r>
              <a:rPr lang="id-ID" dirty="0" smtClean="0"/>
              <a:t>berikut.</a:t>
            </a:r>
          </a:p>
          <a:p>
            <a:pPr marL="514350" indent="-514350">
              <a:buAutoNum type="alphaLcPeriod"/>
            </a:pPr>
            <a:r>
              <a:rPr lang="id-ID" dirty="0" smtClean="0"/>
              <a:t>Badak </a:t>
            </a:r>
            <a:r>
              <a:rPr lang="id-ID" dirty="0"/>
              <a:t>bercula satu (</a:t>
            </a:r>
            <a:r>
              <a:rPr lang="id-ID" i="1" dirty="0"/>
              <a:t>Rhinoceros sondaicus</a:t>
            </a:r>
            <a:r>
              <a:rPr lang="id-ID" dirty="0"/>
              <a:t>) berada di Ujung </a:t>
            </a:r>
            <a:r>
              <a:rPr lang="id-ID" dirty="0" smtClean="0"/>
              <a:t>Kulon.</a:t>
            </a:r>
          </a:p>
          <a:p>
            <a:pPr marL="514350" indent="-514350">
              <a:buAutoNum type="alphaLcPeriod"/>
            </a:pPr>
            <a:r>
              <a:rPr lang="it-IT" dirty="0" smtClean="0"/>
              <a:t>Komodo </a:t>
            </a:r>
            <a:r>
              <a:rPr lang="it-IT" dirty="0"/>
              <a:t>(</a:t>
            </a:r>
            <a:r>
              <a:rPr lang="it-IT" i="1" dirty="0"/>
              <a:t>Varanus komodoensis</a:t>
            </a:r>
            <a:r>
              <a:rPr lang="it-IT" dirty="0"/>
              <a:t>) di Pulau </a:t>
            </a:r>
            <a:r>
              <a:rPr lang="it-IT" dirty="0" smtClean="0"/>
              <a:t>Komodo.</a:t>
            </a:r>
            <a:endParaRPr lang="id-ID" dirty="0" smtClean="0"/>
          </a:p>
          <a:p>
            <a:pPr marL="514350" indent="-514350">
              <a:buAutoNum type="alphaLcPeriod"/>
            </a:pPr>
            <a:r>
              <a:rPr lang="id-ID" dirty="0" smtClean="0"/>
              <a:t>Burung </a:t>
            </a:r>
            <a:r>
              <a:rPr lang="id-ID" dirty="0"/>
              <a:t>Maleo (</a:t>
            </a:r>
            <a:r>
              <a:rPr lang="id-ID" i="1" dirty="0"/>
              <a:t>Macrocephalon maleo</a:t>
            </a:r>
            <a:r>
              <a:rPr lang="id-ID" dirty="0"/>
              <a:t>) di Pulau Sulawesi.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 startAt="4"/>
            </a:pPr>
            <a:r>
              <a:rPr lang="pt-BR" dirty="0" smtClean="0"/>
              <a:t>Tapir </a:t>
            </a:r>
            <a:r>
              <a:rPr lang="pt-BR" dirty="0"/>
              <a:t>(</a:t>
            </a:r>
            <a:r>
              <a:rPr lang="pt-BR" i="1" dirty="0"/>
              <a:t>Tapirus indicus</a:t>
            </a:r>
            <a:r>
              <a:rPr lang="pt-BR" dirty="0"/>
              <a:t>) ada di Pulau </a:t>
            </a:r>
            <a:r>
              <a:rPr lang="pt-BR" dirty="0" smtClean="0"/>
              <a:t>Sumatera.</a:t>
            </a:r>
            <a:endParaRPr lang="id-ID" dirty="0"/>
          </a:p>
          <a:p>
            <a:pPr marL="514350" indent="-514350">
              <a:buAutoNum type="alphaLcPeriod" startAt="4"/>
            </a:pPr>
            <a:r>
              <a:rPr lang="it-IT" dirty="0" smtClean="0"/>
              <a:t>Orang </a:t>
            </a:r>
            <a:r>
              <a:rPr lang="it-IT" dirty="0"/>
              <a:t>utan (</a:t>
            </a:r>
            <a:r>
              <a:rPr lang="it-IT" i="1" dirty="0"/>
              <a:t>Pongo pygmaeus</a:t>
            </a:r>
            <a:r>
              <a:rPr lang="it-IT" dirty="0"/>
              <a:t>) di pulau Sumatera </a:t>
            </a:r>
            <a:r>
              <a:rPr lang="it-IT" dirty="0" smtClean="0"/>
              <a:t>dan</a:t>
            </a:r>
            <a:r>
              <a:rPr lang="id-ID" dirty="0" smtClean="0"/>
              <a:t> Kalimantan.</a:t>
            </a:r>
          </a:p>
          <a:p>
            <a:pPr marL="514350" indent="-514350">
              <a:buAutoNum type="alphaLcPeriod" startAt="4"/>
            </a:pPr>
            <a:r>
              <a:rPr lang="id-ID" dirty="0" smtClean="0"/>
              <a:t>Cendrawasih </a:t>
            </a:r>
            <a:r>
              <a:rPr lang="id-ID" dirty="0"/>
              <a:t>(</a:t>
            </a:r>
            <a:r>
              <a:rPr lang="id-ID" i="1" dirty="0"/>
              <a:t>Paradisaea minor</a:t>
            </a:r>
            <a:r>
              <a:rPr lang="id-ID" dirty="0"/>
              <a:t>) dan Kasuari (</a:t>
            </a:r>
            <a:r>
              <a:rPr lang="id-ID" i="1" dirty="0" smtClean="0"/>
              <a:t>Casuarius casuarius</a:t>
            </a:r>
            <a:r>
              <a:rPr lang="id-ID" dirty="0"/>
              <a:t>) di </a:t>
            </a:r>
            <a:r>
              <a:rPr lang="id-ID" dirty="0" smtClean="0"/>
              <a:t>Papua.</a:t>
            </a:r>
          </a:p>
          <a:p>
            <a:pPr marL="514350" indent="-514350">
              <a:buAutoNum type="alphaLcPeriod" startAt="4"/>
            </a:pPr>
            <a:r>
              <a:rPr lang="id-ID" dirty="0" smtClean="0"/>
              <a:t>Macan </a:t>
            </a:r>
            <a:r>
              <a:rPr lang="id-ID" dirty="0"/>
              <a:t>Kumbang (</a:t>
            </a:r>
            <a:r>
              <a:rPr lang="id-ID" i="1" dirty="0"/>
              <a:t>Panthera pardus</a:t>
            </a:r>
            <a:r>
              <a:rPr lang="id-ID" dirty="0"/>
              <a:t>) dan Harimau </a:t>
            </a:r>
            <a:r>
              <a:rPr lang="id-ID" dirty="0" smtClean="0"/>
              <a:t>Sumatera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 startAt="8"/>
            </a:pPr>
            <a:r>
              <a:rPr lang="id-ID" dirty="0" smtClean="0"/>
              <a:t>Harimau Sumatra (</a:t>
            </a:r>
            <a:r>
              <a:rPr lang="es-ES" i="1" dirty="0" err="1" smtClean="0"/>
              <a:t>Panthera</a:t>
            </a:r>
            <a:r>
              <a:rPr lang="es-ES" i="1" dirty="0" smtClean="0"/>
              <a:t> </a:t>
            </a:r>
            <a:r>
              <a:rPr lang="es-ES" i="1" dirty="0" err="1"/>
              <a:t>tigris</a:t>
            </a:r>
            <a:r>
              <a:rPr lang="es-ES" i="1" dirty="0"/>
              <a:t> </a:t>
            </a:r>
            <a:r>
              <a:rPr lang="es-ES" i="1" dirty="0" err="1"/>
              <a:t>sumatrae</a:t>
            </a:r>
            <a:r>
              <a:rPr lang="es-ES" dirty="0"/>
              <a:t>) </a:t>
            </a:r>
            <a:r>
              <a:rPr lang="es-ES" dirty="0" err="1"/>
              <a:t>ada</a:t>
            </a:r>
            <a:r>
              <a:rPr lang="es-ES" dirty="0"/>
              <a:t> di Pulau </a:t>
            </a:r>
            <a:r>
              <a:rPr lang="es-ES" dirty="0" err="1"/>
              <a:t>Jawa</a:t>
            </a:r>
            <a:r>
              <a:rPr lang="es-ES" dirty="0"/>
              <a:t> dan </a:t>
            </a:r>
            <a:r>
              <a:rPr lang="es-ES" dirty="0" err="1" smtClean="0"/>
              <a:t>Sumatera</a:t>
            </a:r>
            <a:r>
              <a:rPr lang="es-ES" dirty="0" smtClean="0"/>
              <a:t>.</a:t>
            </a:r>
            <a:endParaRPr lang="id-ID" dirty="0"/>
          </a:p>
          <a:p>
            <a:pPr marL="514350" indent="-514350">
              <a:buAutoNum type="alphaLcPeriod" startAt="8"/>
            </a:pPr>
            <a:r>
              <a:rPr lang="id-ID" dirty="0" smtClean="0"/>
              <a:t>Penyu </a:t>
            </a:r>
            <a:r>
              <a:rPr lang="id-ID" dirty="0"/>
              <a:t>Hijau (</a:t>
            </a:r>
            <a:r>
              <a:rPr lang="id-ID" i="1" dirty="0"/>
              <a:t>Chelonia mydas</a:t>
            </a:r>
            <a:r>
              <a:rPr lang="id-ID" dirty="0"/>
              <a:t>) ada di pulau Jawa, Bali </a:t>
            </a:r>
            <a:r>
              <a:rPr lang="id-ID" dirty="0" smtClean="0"/>
              <a:t>dan Sulawesi.</a:t>
            </a:r>
          </a:p>
          <a:p>
            <a:pPr marL="514350" indent="-514350">
              <a:buAutoNum type="alphaLcPeriod" startAt="8"/>
            </a:pPr>
            <a:r>
              <a:rPr lang="it-IT" dirty="0" smtClean="0"/>
              <a:t>Jalak </a:t>
            </a:r>
            <a:r>
              <a:rPr lang="it-IT" dirty="0"/>
              <a:t>Bali (</a:t>
            </a:r>
            <a:r>
              <a:rPr lang="it-IT" i="1" dirty="0"/>
              <a:t>Leucopsar rothschildi</a:t>
            </a:r>
            <a:r>
              <a:rPr lang="it-IT" dirty="0"/>
              <a:t>) ada di pulau </a:t>
            </a:r>
            <a:r>
              <a:rPr lang="it-IT" dirty="0" smtClean="0"/>
              <a:t>Bali.</a:t>
            </a:r>
            <a:endParaRPr lang="id-ID" dirty="0" smtClean="0"/>
          </a:p>
          <a:p>
            <a:pPr marL="514350" indent="-514350">
              <a:buAutoNum type="alphaLcPeriod" startAt="8"/>
            </a:pPr>
            <a:r>
              <a:rPr lang="id-ID" dirty="0" smtClean="0"/>
              <a:t>Gajah </a:t>
            </a:r>
            <a:r>
              <a:rPr lang="id-ID" dirty="0"/>
              <a:t>(</a:t>
            </a:r>
            <a:r>
              <a:rPr lang="id-ID" i="1" dirty="0"/>
              <a:t>Elephas maximus</a:t>
            </a:r>
            <a:r>
              <a:rPr lang="id-ID" dirty="0"/>
              <a:t>) terdapat di Sumatra dan Kalimantan.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1394</Words>
  <Application>Microsoft Office PowerPoint</Application>
  <PresentationFormat>On-screen Show (4:3)</PresentationFormat>
  <Paragraphs>92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KEANEKARAGAMAN HAYATI INDONESIA</vt:lpstr>
      <vt:lpstr>Keanekaragaman hayati Indonesia berdasarkan karakteristik wilayahnya</vt:lpstr>
      <vt:lpstr>Slide 3</vt:lpstr>
      <vt:lpstr>Slide 4</vt:lpstr>
      <vt:lpstr>Slide 5</vt:lpstr>
      <vt:lpstr>Slide 6</vt:lpstr>
      <vt:lpstr>Slide 7</vt:lpstr>
      <vt:lpstr>Slide 8</vt:lpstr>
      <vt:lpstr>Slide 9</vt:lpstr>
      <vt:lpstr>Keanekaragaman hayati Indonesia berdasarkan penyebarannya (Biogeografi)</vt:lpstr>
      <vt:lpstr>Slide 11</vt:lpstr>
      <vt:lpstr>Penyebaran hewan (zoogeografi)</vt:lpstr>
      <vt:lpstr>Slide 13</vt:lpstr>
      <vt:lpstr>Slide 14</vt:lpstr>
      <vt:lpstr>Slide 15</vt:lpstr>
      <vt:lpstr>Persebaran tumbuhan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Keanekaragaman hayati Indonesia berdasarkan ekosistem perairannya</vt:lpstr>
      <vt:lpstr>Slide 25</vt:lpstr>
      <vt:lpstr>Slide 26</vt:lpstr>
      <vt:lpstr>Slide 27</vt:lpstr>
      <vt:lpstr>NilaiKeanekaragaman Hayati Khas Indonesia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KEANEKARAGAMAN HAYATI INDONESIA</dc:title>
  <dc:creator>USER</dc:creator>
  <cp:lastModifiedBy>USER</cp:lastModifiedBy>
  <cp:revision>5</cp:revision>
  <dcterms:created xsi:type="dcterms:W3CDTF">2013-12-29T12:17:59Z</dcterms:created>
  <dcterms:modified xsi:type="dcterms:W3CDTF">2013-12-29T13:00:30Z</dcterms:modified>
</cp:coreProperties>
</file>