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476F466-075B-45F8-983A-848AB59140A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94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135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7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837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15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182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122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179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840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905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46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76F466-075B-45F8-983A-848AB59140A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60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9268-4910-4E7A-BD9C-2CE660959A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SRL 5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CB1AB-3F0F-4102-8736-0B84F34EA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Validated Prototype</a:t>
            </a:r>
          </a:p>
        </p:txBody>
      </p:sp>
    </p:spTree>
    <p:extLst>
      <p:ext uri="{BB962C8B-B14F-4D97-AF65-F5344CB8AC3E}">
        <p14:creationId xmlns:p14="http://schemas.microsoft.com/office/powerpoint/2010/main" val="3481530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6475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form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F6DDE-2803-4657-89D4-373CBBFA02A0}"/>
              </a:ext>
            </a:extLst>
          </p:cNvPr>
          <p:cNvSpPr txBox="1"/>
          <p:nvPr/>
        </p:nvSpPr>
        <p:spPr>
          <a:xfrm>
            <a:off x="887058" y="1603352"/>
            <a:ext cx="689160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/>
              <a:t>Pada form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membutuhkan</a:t>
            </a:r>
            <a:r>
              <a:rPr lang="en-ID" sz="1400" dirty="0"/>
              <a:t> </a:t>
            </a:r>
            <a:r>
              <a:rPr lang="en-ID" sz="1400" dirty="0" err="1"/>
              <a:t>isian</a:t>
            </a:r>
            <a:r>
              <a:rPr lang="en-ID" sz="1400" dirty="0"/>
              <a:t> </a:t>
            </a:r>
            <a:r>
              <a:rPr lang="en-ID" sz="1400" dirty="0" err="1">
                <a:solidFill>
                  <a:srgbClr val="FF0000"/>
                </a:solidFill>
              </a:rPr>
              <a:t>berupa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pemaparan</a:t>
            </a:r>
            <a:r>
              <a:rPr lang="en-ID" sz="1400" dirty="0">
                <a:solidFill>
                  <a:srgbClr val="FF0000"/>
                </a:solidFill>
              </a:rPr>
              <a:t> feedback proses </a:t>
            </a:r>
            <a:r>
              <a:rPr lang="en-ID" sz="1400" dirty="0" err="1">
                <a:solidFill>
                  <a:srgbClr val="FF0000"/>
                </a:solidFill>
              </a:rPr>
              <a:t>validasi</a:t>
            </a:r>
            <a:r>
              <a:rPr lang="en-ID" sz="1400" dirty="0">
                <a:solidFill>
                  <a:srgbClr val="FF0000"/>
                </a:solidFill>
              </a:rPr>
              <a:t> prototype </a:t>
            </a:r>
            <a:r>
              <a:rPr lang="en-ID" sz="1400" dirty="0" err="1">
                <a:solidFill>
                  <a:srgbClr val="FF0000"/>
                </a:solidFill>
              </a:rPr>
              <a:t>dari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pelanggan</a:t>
            </a:r>
            <a:r>
              <a:rPr lang="en-ID" sz="1400" dirty="0">
                <a:solidFill>
                  <a:srgbClr val="FF0000"/>
                </a:solidFill>
              </a:rPr>
              <a:t> dan partners. </a:t>
            </a:r>
            <a:r>
              <a:rPr lang="en-ID" sz="1400" dirty="0" err="1">
                <a:solidFill>
                  <a:srgbClr val="FF0000"/>
                </a:solidFill>
              </a:rPr>
              <a:t>Indikator</a:t>
            </a:r>
            <a:r>
              <a:rPr lang="en-ID" sz="1400" dirty="0">
                <a:solidFill>
                  <a:srgbClr val="FF0000"/>
                </a:solidFill>
              </a:rPr>
              <a:t> : 1. </a:t>
            </a:r>
            <a:r>
              <a:rPr lang="en-ID" sz="1400" dirty="0" err="1">
                <a:solidFill>
                  <a:srgbClr val="FF0000"/>
                </a:solidFill>
              </a:rPr>
              <a:t>hasil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dari</a:t>
            </a:r>
            <a:r>
              <a:rPr lang="en-ID" sz="1400" dirty="0">
                <a:solidFill>
                  <a:srgbClr val="FF0000"/>
                </a:solidFill>
              </a:rPr>
              <a:t> customer feedback, 2. </a:t>
            </a:r>
            <a:r>
              <a:rPr lang="en-ID" sz="1400" dirty="0" err="1">
                <a:solidFill>
                  <a:srgbClr val="FF0000"/>
                </a:solidFill>
              </a:rPr>
              <a:t>pembelajaran</a:t>
            </a:r>
            <a:r>
              <a:rPr lang="en-ID" sz="1400" dirty="0">
                <a:solidFill>
                  <a:srgbClr val="FF0000"/>
                </a:solidFill>
              </a:rPr>
              <a:t> yang </a:t>
            </a:r>
            <a:r>
              <a:rPr lang="en-ID" sz="1400" dirty="0" err="1">
                <a:solidFill>
                  <a:srgbClr val="FF0000"/>
                </a:solidFill>
              </a:rPr>
              <a:t>dapat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diambil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untuk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perbaikan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produk</a:t>
            </a:r>
            <a:r>
              <a:rPr lang="en-ID" sz="1400" dirty="0">
                <a:solidFill>
                  <a:srgbClr val="FF0000"/>
                </a:solidFill>
              </a:rPr>
              <a:t>/service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 err="1"/>
              <a:t>Bukti</a:t>
            </a:r>
            <a:r>
              <a:rPr lang="en-ID" sz="1400" dirty="0"/>
              <a:t> </a:t>
            </a:r>
            <a:r>
              <a:rPr lang="en-ID" sz="1400" dirty="0" err="1"/>
              <a:t>bukti</a:t>
            </a:r>
            <a:r>
              <a:rPr lang="en-ID" sz="1400" dirty="0"/>
              <a:t> </a:t>
            </a:r>
            <a:r>
              <a:rPr lang="en-ID" sz="1400" dirty="0" err="1"/>
              <a:t>berupa</a:t>
            </a:r>
            <a:r>
              <a:rPr lang="en-ID" sz="1400" dirty="0"/>
              <a:t> </a:t>
            </a:r>
            <a:r>
              <a:rPr lang="en-ID" sz="1400" dirty="0">
                <a:solidFill>
                  <a:srgbClr val="FF0000"/>
                </a:solidFill>
              </a:rPr>
              <a:t>feedback </a:t>
            </a:r>
            <a:r>
              <a:rPr lang="en-ID" sz="1400" dirty="0" err="1">
                <a:solidFill>
                  <a:srgbClr val="FF0000"/>
                </a:solidFill>
              </a:rPr>
              <a:t>dari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pengguna</a:t>
            </a:r>
            <a:r>
              <a:rPr lang="en-ID" sz="1400" dirty="0">
                <a:solidFill>
                  <a:srgbClr val="FF0000"/>
                </a:solidFill>
              </a:rPr>
              <a:t> dan partners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/>
              <a:t>Coach </a:t>
            </a:r>
            <a:r>
              <a:rPr lang="en-ID" sz="1400" dirty="0" err="1"/>
              <a:t>memberikan</a:t>
            </a:r>
            <a:r>
              <a:rPr lang="en-ID" sz="1400" dirty="0"/>
              <a:t> </a:t>
            </a:r>
            <a:r>
              <a:rPr lang="en-ID" sz="1400" dirty="0" err="1"/>
              <a:t>komentar</a:t>
            </a:r>
            <a:r>
              <a:rPr lang="en-ID" sz="1400" dirty="0"/>
              <a:t> </a:t>
            </a:r>
            <a:r>
              <a:rPr lang="en-ID" sz="1400" dirty="0" err="1"/>
              <a:t>terkait</a:t>
            </a:r>
            <a:r>
              <a:rPr lang="en-ID" sz="1400" dirty="0"/>
              <a:t> </a:t>
            </a:r>
            <a:r>
              <a:rPr lang="en-ID" sz="1400" dirty="0" err="1"/>
              <a:t>bukti</a:t>
            </a:r>
            <a:r>
              <a:rPr lang="en-ID" sz="1400" dirty="0"/>
              <a:t> , </a:t>
            </a:r>
            <a:r>
              <a:rPr lang="en-ID" sz="1400" dirty="0" err="1"/>
              <a:t>memberikan</a:t>
            </a:r>
            <a:r>
              <a:rPr lang="en-ID" sz="1400" dirty="0"/>
              <a:t>  </a:t>
            </a:r>
            <a:r>
              <a:rPr lang="en-ID" sz="1400" dirty="0" err="1"/>
              <a:t>poin</a:t>
            </a:r>
            <a:r>
              <a:rPr lang="en-ID" sz="1400" dirty="0"/>
              <a:t> dan </a:t>
            </a:r>
            <a:r>
              <a:rPr lang="en-ID" sz="1400" dirty="0" err="1"/>
              <a:t>memvalidasi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memberikan</a:t>
            </a:r>
            <a:r>
              <a:rPr lang="en-ID" sz="1400" dirty="0"/>
              <a:t> </a:t>
            </a:r>
            <a:r>
              <a:rPr lang="en-ID" sz="1400" dirty="0" err="1"/>
              <a:t>tanda</a:t>
            </a:r>
            <a:r>
              <a:rPr lang="en-ID" sz="1400" dirty="0"/>
              <a:t> </a:t>
            </a:r>
            <a:r>
              <a:rPr lang="en-ID" sz="1400" dirty="0" err="1"/>
              <a:t>tangan</a:t>
            </a:r>
            <a:r>
              <a:rPr lang="en-ID" sz="1400" dirty="0"/>
              <a:t> / </a:t>
            </a:r>
            <a:r>
              <a:rPr lang="en-ID" sz="1400" dirty="0" err="1"/>
              <a:t>paraf</a:t>
            </a:r>
            <a:endParaRPr lang="en-ID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 err="1"/>
              <a:t>Penilaian</a:t>
            </a:r>
            <a:r>
              <a:rPr lang="en-ID" sz="1400" dirty="0"/>
              <a:t> pada form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sebagai</a:t>
            </a:r>
            <a:r>
              <a:rPr lang="en-ID" sz="1400" dirty="0"/>
              <a:t> </a:t>
            </a:r>
            <a:r>
              <a:rPr lang="en-ID" sz="1400" dirty="0" err="1"/>
              <a:t>berikut</a:t>
            </a:r>
            <a:r>
              <a:rPr lang="en-ID" sz="1400" dirty="0"/>
              <a:t> 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FF0000"/>
                </a:solidFill>
              </a:rPr>
              <a:t>Poin</a:t>
            </a:r>
            <a:r>
              <a:rPr lang="en-ID" sz="1400" dirty="0">
                <a:solidFill>
                  <a:srgbClr val="FF0000"/>
                </a:solidFill>
              </a:rPr>
              <a:t> 1 (</a:t>
            </a:r>
            <a:r>
              <a:rPr lang="en-ID" sz="1400" dirty="0" err="1">
                <a:solidFill>
                  <a:srgbClr val="FF0000"/>
                </a:solidFill>
              </a:rPr>
              <a:t>sangat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kurang</a:t>
            </a:r>
            <a:r>
              <a:rPr lang="en-ID" sz="1400" dirty="0">
                <a:solidFill>
                  <a:srgbClr val="FF0000"/>
                </a:solidFill>
              </a:rPr>
              <a:t>) : </a:t>
            </a:r>
            <a:r>
              <a:rPr lang="en-ID" sz="1400" dirty="0" err="1">
                <a:solidFill>
                  <a:srgbClr val="FF0000"/>
                </a:solidFill>
              </a:rPr>
              <a:t>tidak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dapat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menjelaskan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hasil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dari</a:t>
            </a:r>
            <a:r>
              <a:rPr lang="en-ID" sz="1400" dirty="0">
                <a:solidFill>
                  <a:srgbClr val="FF0000"/>
                </a:solidFill>
              </a:rPr>
              <a:t> customer feedback </a:t>
            </a:r>
            <a:r>
              <a:rPr lang="en-ID" sz="1400" dirty="0" err="1">
                <a:solidFill>
                  <a:srgbClr val="FF0000"/>
                </a:solidFill>
              </a:rPr>
              <a:t>dengan</a:t>
            </a:r>
            <a:r>
              <a:rPr lang="en-ID" sz="1400" dirty="0">
                <a:solidFill>
                  <a:srgbClr val="FF0000"/>
                </a:solidFill>
              </a:rPr>
              <a:t>  </a:t>
            </a:r>
            <a:r>
              <a:rPr lang="en-ID" sz="1400" dirty="0" err="1">
                <a:solidFill>
                  <a:srgbClr val="FF0000"/>
                </a:solidFill>
              </a:rPr>
              <a:t>jelas</a:t>
            </a:r>
            <a:r>
              <a:rPr lang="en-ID" sz="1400" dirty="0">
                <a:solidFill>
                  <a:srgbClr val="FF0000"/>
                </a:solidFill>
              </a:rPr>
              <a:t> dan </a:t>
            </a:r>
            <a:r>
              <a:rPr lang="en-ID" sz="1400" dirty="0" err="1">
                <a:solidFill>
                  <a:srgbClr val="FF0000"/>
                </a:solidFill>
              </a:rPr>
              <a:t>rinci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serta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tidak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dapat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memaparkan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pembelajaran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untuk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perbaikan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dengan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baik</a:t>
            </a:r>
            <a:endParaRPr lang="en-ID" sz="14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FF0000"/>
                </a:solidFill>
              </a:rPr>
              <a:t>Poin</a:t>
            </a:r>
            <a:r>
              <a:rPr lang="en-ID" sz="1400" dirty="0">
                <a:solidFill>
                  <a:srgbClr val="FF0000"/>
                </a:solidFill>
              </a:rPr>
              <a:t> 2 (</a:t>
            </a:r>
            <a:r>
              <a:rPr lang="en-ID" sz="1400" dirty="0" err="1">
                <a:solidFill>
                  <a:srgbClr val="FF0000"/>
                </a:solidFill>
              </a:rPr>
              <a:t>kurang</a:t>
            </a:r>
            <a:r>
              <a:rPr lang="en-ID" sz="1400" dirty="0">
                <a:solidFill>
                  <a:srgbClr val="FF0000"/>
                </a:solidFill>
              </a:rPr>
              <a:t>) : </a:t>
            </a:r>
            <a:r>
              <a:rPr lang="en-ID" sz="1400" dirty="0" err="1">
                <a:solidFill>
                  <a:srgbClr val="FF0000"/>
                </a:solidFill>
              </a:rPr>
              <a:t>mampu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memberikan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pemaparan</a:t>
            </a:r>
            <a:r>
              <a:rPr lang="en-ID" sz="1400" dirty="0">
                <a:solidFill>
                  <a:srgbClr val="FF0000"/>
                </a:solidFill>
              </a:rPr>
              <a:t> feedback </a:t>
            </a:r>
            <a:r>
              <a:rPr lang="en-ID" sz="1400" dirty="0" err="1">
                <a:solidFill>
                  <a:srgbClr val="FF0000"/>
                </a:solidFill>
              </a:rPr>
              <a:t>dari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pelanggan</a:t>
            </a:r>
            <a:r>
              <a:rPr lang="en-ID" sz="1400" dirty="0">
                <a:solidFill>
                  <a:srgbClr val="FF0000"/>
                </a:solidFill>
              </a:rPr>
              <a:t> dan partners, dan </a:t>
            </a:r>
            <a:r>
              <a:rPr lang="en-ID" sz="1400" dirty="0" err="1">
                <a:solidFill>
                  <a:srgbClr val="FF0000"/>
                </a:solidFill>
              </a:rPr>
              <a:t>mampu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menjelaskan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hubungannya</a:t>
            </a:r>
            <a:r>
              <a:rPr lang="en-ID" sz="1400" dirty="0">
                <a:solidFill>
                  <a:srgbClr val="FF0000"/>
                </a:solidFill>
              </a:rPr>
              <a:t>, </a:t>
            </a:r>
            <a:r>
              <a:rPr lang="en-ID" sz="1400" dirty="0" err="1">
                <a:solidFill>
                  <a:srgbClr val="FF0000"/>
                </a:solidFill>
              </a:rPr>
              <a:t>tetapi</a:t>
            </a:r>
            <a:r>
              <a:rPr lang="en-ID" sz="1400" dirty="0">
                <a:solidFill>
                  <a:srgbClr val="FF0000"/>
                </a:solidFill>
              </a:rPr>
              <a:t> b </a:t>
            </a:r>
            <a:r>
              <a:rPr lang="en-ID" sz="1400" dirty="0" err="1">
                <a:solidFill>
                  <a:srgbClr val="FF0000"/>
                </a:solidFill>
              </a:rPr>
              <a:t>belum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bisa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menunjukkan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perlunya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perbaikan</a:t>
            </a:r>
            <a:r>
              <a:rPr lang="en-ID" sz="1400" dirty="0">
                <a:solidFill>
                  <a:srgbClr val="FF0000"/>
                </a:solidFill>
              </a:rPr>
              <a:t> yang </a:t>
            </a:r>
            <a:r>
              <a:rPr lang="en-ID" sz="1400" dirty="0" err="1">
                <a:solidFill>
                  <a:srgbClr val="FF0000"/>
                </a:solidFill>
              </a:rPr>
              <a:t>dibutuhkan</a:t>
            </a:r>
            <a:r>
              <a:rPr lang="en-ID" sz="1400" dirty="0">
                <a:solidFill>
                  <a:srgbClr val="FF0000"/>
                </a:solidFill>
              </a:rPr>
              <a:t> oleh customer/partners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FF0000"/>
                </a:solidFill>
              </a:rPr>
              <a:t>Poin</a:t>
            </a:r>
            <a:r>
              <a:rPr lang="en-ID" sz="1400" dirty="0">
                <a:solidFill>
                  <a:srgbClr val="FF0000"/>
                </a:solidFill>
              </a:rPr>
              <a:t> 3 (</a:t>
            </a:r>
            <a:r>
              <a:rPr lang="en-ID" sz="1400" dirty="0" err="1">
                <a:solidFill>
                  <a:srgbClr val="FF0000"/>
                </a:solidFill>
              </a:rPr>
              <a:t>cukup</a:t>
            </a:r>
            <a:r>
              <a:rPr lang="en-ID" sz="1400" dirty="0">
                <a:solidFill>
                  <a:srgbClr val="FF0000"/>
                </a:solidFill>
              </a:rPr>
              <a:t>) : </a:t>
            </a:r>
            <a:r>
              <a:rPr lang="en-ID" sz="1400" dirty="0" err="1">
                <a:solidFill>
                  <a:srgbClr val="FF0000"/>
                </a:solidFill>
              </a:rPr>
              <a:t>mampu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memberikan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pemaparan</a:t>
            </a:r>
            <a:r>
              <a:rPr lang="en-ID" sz="1400" dirty="0">
                <a:solidFill>
                  <a:srgbClr val="FF0000"/>
                </a:solidFill>
              </a:rPr>
              <a:t> feedback </a:t>
            </a:r>
            <a:r>
              <a:rPr lang="en-ID" sz="1400" dirty="0" err="1">
                <a:solidFill>
                  <a:srgbClr val="FF0000"/>
                </a:solidFill>
              </a:rPr>
              <a:t>dari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pelanggan</a:t>
            </a:r>
            <a:r>
              <a:rPr lang="en-ID" sz="1400" dirty="0">
                <a:solidFill>
                  <a:srgbClr val="FF0000"/>
                </a:solidFill>
              </a:rPr>
              <a:t> dan partners, dan </a:t>
            </a:r>
            <a:r>
              <a:rPr lang="en-ID" sz="1400" dirty="0" err="1">
                <a:solidFill>
                  <a:srgbClr val="FF0000"/>
                </a:solidFill>
              </a:rPr>
              <a:t>mampu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menjelaskan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hubungannya</a:t>
            </a:r>
            <a:r>
              <a:rPr lang="en-ID" sz="1400" dirty="0">
                <a:solidFill>
                  <a:srgbClr val="FF0000"/>
                </a:solidFill>
              </a:rPr>
              <a:t>, dan </a:t>
            </a:r>
            <a:r>
              <a:rPr lang="en-ID" sz="1400" dirty="0" err="1">
                <a:solidFill>
                  <a:srgbClr val="FF0000"/>
                </a:solidFill>
              </a:rPr>
              <a:t>mampu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menunjukkan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mininal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saty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perbaikan</a:t>
            </a:r>
            <a:r>
              <a:rPr lang="en-ID" sz="1400" dirty="0">
                <a:solidFill>
                  <a:srgbClr val="FF0000"/>
                </a:solidFill>
              </a:rPr>
              <a:t> yang </a:t>
            </a:r>
            <a:r>
              <a:rPr lang="en-ID" sz="1400" dirty="0" err="1">
                <a:solidFill>
                  <a:srgbClr val="FF0000"/>
                </a:solidFill>
              </a:rPr>
              <a:t>dibutuhkan</a:t>
            </a:r>
            <a:r>
              <a:rPr lang="en-ID" sz="1400" dirty="0">
                <a:solidFill>
                  <a:srgbClr val="FF0000"/>
                </a:solidFill>
              </a:rPr>
              <a:t> oleh customer/partners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FF0000"/>
                </a:solidFill>
              </a:rPr>
              <a:t>Poin</a:t>
            </a:r>
            <a:r>
              <a:rPr lang="en-ID" sz="1400" dirty="0">
                <a:solidFill>
                  <a:srgbClr val="FF0000"/>
                </a:solidFill>
              </a:rPr>
              <a:t> 4 (</a:t>
            </a:r>
            <a:r>
              <a:rPr lang="en-ID" sz="1400" dirty="0" err="1">
                <a:solidFill>
                  <a:srgbClr val="FF0000"/>
                </a:solidFill>
              </a:rPr>
              <a:t>baik</a:t>
            </a:r>
            <a:r>
              <a:rPr lang="en-ID" sz="1400" dirty="0">
                <a:solidFill>
                  <a:srgbClr val="FF0000"/>
                </a:solidFill>
              </a:rPr>
              <a:t>) : </a:t>
            </a:r>
            <a:r>
              <a:rPr lang="en-ID" sz="1400" dirty="0" err="1">
                <a:solidFill>
                  <a:srgbClr val="FF0000"/>
                </a:solidFill>
              </a:rPr>
              <a:t>mampu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memberikan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pemaparan</a:t>
            </a:r>
            <a:r>
              <a:rPr lang="en-ID" sz="1400" dirty="0">
                <a:solidFill>
                  <a:srgbClr val="FF0000"/>
                </a:solidFill>
              </a:rPr>
              <a:t> feedback </a:t>
            </a:r>
            <a:r>
              <a:rPr lang="en-ID" sz="1400" dirty="0" err="1">
                <a:solidFill>
                  <a:srgbClr val="FF0000"/>
                </a:solidFill>
              </a:rPr>
              <a:t>dari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pelanggan</a:t>
            </a:r>
            <a:r>
              <a:rPr lang="en-ID" sz="1400" dirty="0">
                <a:solidFill>
                  <a:srgbClr val="FF0000"/>
                </a:solidFill>
              </a:rPr>
              <a:t> dan partners, dan </a:t>
            </a:r>
            <a:r>
              <a:rPr lang="en-ID" sz="1400" dirty="0" err="1">
                <a:solidFill>
                  <a:srgbClr val="FF0000"/>
                </a:solidFill>
              </a:rPr>
              <a:t>mampu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menjelaskan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hubungannya</a:t>
            </a:r>
            <a:r>
              <a:rPr lang="en-ID" sz="1400" dirty="0">
                <a:solidFill>
                  <a:srgbClr val="FF0000"/>
                </a:solidFill>
              </a:rPr>
              <a:t>, dan </a:t>
            </a:r>
            <a:r>
              <a:rPr lang="en-ID" sz="1400" dirty="0" err="1">
                <a:solidFill>
                  <a:srgbClr val="FF0000"/>
                </a:solidFill>
              </a:rPr>
              <a:t>mampu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menunjukkan</a:t>
            </a:r>
            <a:r>
              <a:rPr lang="en-ID" sz="1400" dirty="0">
                <a:solidFill>
                  <a:srgbClr val="FF0000"/>
                </a:solidFill>
              </a:rPr>
              <a:t> minimal </a:t>
            </a:r>
            <a:r>
              <a:rPr lang="en-ID" sz="1400" dirty="0" err="1">
                <a:solidFill>
                  <a:srgbClr val="FF0000"/>
                </a:solidFill>
              </a:rPr>
              <a:t>dua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perbaikan</a:t>
            </a:r>
            <a:r>
              <a:rPr lang="en-ID" sz="1400" dirty="0">
                <a:solidFill>
                  <a:srgbClr val="FF0000"/>
                </a:solidFill>
              </a:rPr>
              <a:t> yang </a:t>
            </a:r>
            <a:r>
              <a:rPr lang="en-ID" sz="1400" dirty="0" err="1">
                <a:solidFill>
                  <a:srgbClr val="FF0000"/>
                </a:solidFill>
              </a:rPr>
              <a:t>dibutuhkan</a:t>
            </a:r>
            <a:r>
              <a:rPr lang="en-ID" sz="1400" dirty="0">
                <a:solidFill>
                  <a:srgbClr val="FF0000"/>
                </a:solidFill>
              </a:rPr>
              <a:t> oleh customer/partners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FF0000"/>
                </a:solidFill>
              </a:rPr>
              <a:t>Poin</a:t>
            </a:r>
            <a:r>
              <a:rPr lang="en-ID" sz="1400" dirty="0">
                <a:solidFill>
                  <a:srgbClr val="FF0000"/>
                </a:solidFill>
              </a:rPr>
              <a:t> 5 (</a:t>
            </a:r>
            <a:r>
              <a:rPr lang="en-ID" sz="1400" dirty="0" err="1">
                <a:solidFill>
                  <a:srgbClr val="FF0000"/>
                </a:solidFill>
              </a:rPr>
              <a:t>sangat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baik</a:t>
            </a:r>
            <a:r>
              <a:rPr lang="en-ID" sz="1400" dirty="0">
                <a:solidFill>
                  <a:srgbClr val="FF0000"/>
                </a:solidFill>
              </a:rPr>
              <a:t>) : </a:t>
            </a:r>
            <a:r>
              <a:rPr lang="en-ID" sz="1400" dirty="0" err="1">
                <a:solidFill>
                  <a:srgbClr val="FF0000"/>
                </a:solidFill>
              </a:rPr>
              <a:t>mampu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memberikan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pemaparan</a:t>
            </a:r>
            <a:r>
              <a:rPr lang="en-ID" sz="1400" dirty="0">
                <a:solidFill>
                  <a:srgbClr val="FF0000"/>
                </a:solidFill>
              </a:rPr>
              <a:t> feedback </a:t>
            </a:r>
            <a:r>
              <a:rPr lang="en-ID" sz="1400" dirty="0" err="1">
                <a:solidFill>
                  <a:srgbClr val="FF0000"/>
                </a:solidFill>
              </a:rPr>
              <a:t>dari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pelanggan</a:t>
            </a:r>
            <a:r>
              <a:rPr lang="en-ID" sz="1400" dirty="0">
                <a:solidFill>
                  <a:srgbClr val="FF0000"/>
                </a:solidFill>
              </a:rPr>
              <a:t> dan partners, dan </a:t>
            </a:r>
            <a:r>
              <a:rPr lang="en-ID" sz="1400" dirty="0" err="1">
                <a:solidFill>
                  <a:srgbClr val="FF0000"/>
                </a:solidFill>
              </a:rPr>
              <a:t>mampu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menjelaskan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hubungannya</a:t>
            </a:r>
            <a:r>
              <a:rPr lang="en-ID" sz="1400" dirty="0">
                <a:solidFill>
                  <a:srgbClr val="FF0000"/>
                </a:solidFill>
              </a:rPr>
              <a:t>, dan </a:t>
            </a:r>
            <a:r>
              <a:rPr lang="en-ID" sz="1400" dirty="0" err="1">
                <a:solidFill>
                  <a:srgbClr val="FF0000"/>
                </a:solidFill>
              </a:rPr>
              <a:t>mampu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menunjukkan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perbaikan</a:t>
            </a:r>
            <a:r>
              <a:rPr lang="en-ID" sz="1400" dirty="0">
                <a:solidFill>
                  <a:srgbClr val="FF0000"/>
                </a:solidFill>
              </a:rPr>
              <a:t> minimal </a:t>
            </a:r>
            <a:r>
              <a:rPr lang="en-ID" sz="1400" dirty="0" err="1">
                <a:solidFill>
                  <a:srgbClr val="FF0000"/>
                </a:solidFill>
              </a:rPr>
              <a:t>tiga</a:t>
            </a:r>
            <a:r>
              <a:rPr lang="en-ID" sz="1400" dirty="0">
                <a:solidFill>
                  <a:srgbClr val="FF0000"/>
                </a:solidFill>
              </a:rPr>
              <a:t> yang </a:t>
            </a:r>
            <a:r>
              <a:rPr lang="en-ID" sz="1400" dirty="0" err="1">
                <a:solidFill>
                  <a:srgbClr val="FF0000"/>
                </a:solidFill>
              </a:rPr>
              <a:t>dibutuhkan</a:t>
            </a:r>
            <a:r>
              <a:rPr lang="en-ID" sz="1400" dirty="0">
                <a:solidFill>
                  <a:srgbClr val="FF0000"/>
                </a:solidFill>
              </a:rPr>
              <a:t> oleh customer/ partners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4EC599-BB8E-4CA7-A80C-FE9CD85E3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676" y="763164"/>
            <a:ext cx="4125648" cy="560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59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64" y="1064937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form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</a:t>
            </a:r>
            <a:r>
              <a:rPr lang="en-ID"/>
              <a:t>SRL 5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1E94B-5D02-4A72-8CCB-AA8D66D40612}"/>
              </a:ext>
            </a:extLst>
          </p:cNvPr>
          <p:cNvSpPr txBox="1"/>
          <p:nvPr/>
        </p:nvSpPr>
        <p:spPr>
          <a:xfrm>
            <a:off x="862936" y="1647479"/>
            <a:ext cx="693621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Pada 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membutuhkan</a:t>
            </a:r>
            <a:r>
              <a:rPr lang="en-ID" sz="1600" dirty="0"/>
              <a:t> </a:t>
            </a:r>
            <a:r>
              <a:rPr lang="en-ID" sz="1600" dirty="0" err="1"/>
              <a:t>isian</a:t>
            </a:r>
            <a:r>
              <a:rPr lang="en-ID" sz="1600" dirty="0"/>
              <a:t> </a:t>
            </a:r>
            <a:r>
              <a:rPr lang="en-ID" sz="1600" dirty="0" err="1">
                <a:solidFill>
                  <a:srgbClr val="FF0000"/>
                </a:solidFill>
              </a:rPr>
              <a:t>berupa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Infografis</a:t>
            </a:r>
            <a:r>
              <a:rPr lang="en-ID" sz="1600" dirty="0">
                <a:solidFill>
                  <a:srgbClr val="FF0000"/>
                </a:solidFill>
              </a:rPr>
              <a:t> product journey </a:t>
            </a:r>
            <a:r>
              <a:rPr lang="en-ID" sz="1600" dirty="0" err="1">
                <a:solidFill>
                  <a:srgbClr val="FF0000"/>
                </a:solidFill>
              </a:rPr>
              <a:t>berisi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Validasi</a:t>
            </a:r>
            <a:r>
              <a:rPr lang="en-US" sz="1600" dirty="0">
                <a:solidFill>
                  <a:srgbClr val="FF0000"/>
                </a:solidFill>
              </a:rPr>
              <a:t> prototype feedback, proses pivot, cost production dan monetizing</a:t>
            </a:r>
            <a:endParaRPr lang="en-ID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 err="1">
                <a:solidFill>
                  <a:srgbClr val="FF0000"/>
                </a:solidFill>
              </a:rPr>
              <a:t>infografis</a:t>
            </a:r>
            <a:r>
              <a:rPr lang="en-ID" sz="1600" dirty="0">
                <a:solidFill>
                  <a:srgbClr val="FF0000"/>
                </a:solidFill>
              </a:rPr>
              <a:t> product journey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Coach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komentar</a:t>
            </a:r>
            <a:r>
              <a:rPr lang="en-ID" sz="1600" dirty="0"/>
              <a:t> </a:t>
            </a:r>
            <a:r>
              <a:rPr lang="en-ID" sz="1600" dirty="0" err="1"/>
              <a:t>terkait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, </a:t>
            </a:r>
            <a:r>
              <a:rPr lang="en-ID" sz="1600" dirty="0" err="1"/>
              <a:t>memberikan</a:t>
            </a:r>
            <a:r>
              <a:rPr lang="en-ID" sz="1600" dirty="0"/>
              <a:t>  </a:t>
            </a:r>
            <a:r>
              <a:rPr lang="en-ID" sz="1600" dirty="0" err="1"/>
              <a:t>poin</a:t>
            </a:r>
            <a:r>
              <a:rPr lang="en-ID" sz="1600" dirty="0"/>
              <a:t> dan </a:t>
            </a:r>
            <a:r>
              <a:rPr lang="en-ID" sz="1600" dirty="0" err="1"/>
              <a:t>memvalidasi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tanda</a:t>
            </a:r>
            <a:r>
              <a:rPr lang="en-ID" sz="1600" dirty="0"/>
              <a:t> </a:t>
            </a:r>
            <a:r>
              <a:rPr lang="en-ID" sz="1600" dirty="0" err="1"/>
              <a:t>tangan</a:t>
            </a:r>
            <a:r>
              <a:rPr lang="en-ID" sz="1600" dirty="0"/>
              <a:t> / </a:t>
            </a:r>
            <a:r>
              <a:rPr lang="en-ID" sz="1600" dirty="0" err="1"/>
              <a:t>paraf</a:t>
            </a:r>
            <a:endParaRPr lang="en-ID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/>
              <a:t>Penilaian</a:t>
            </a:r>
            <a:r>
              <a:rPr lang="en-ID" sz="1600" dirty="0"/>
              <a:t> pada 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berikut</a:t>
            </a:r>
            <a:r>
              <a:rPr lang="en-ID" sz="1600" dirty="0"/>
              <a:t> 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1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idak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menyertakan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dokumentasi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pembuatan</a:t>
            </a:r>
            <a:r>
              <a:rPr lang="en-ID" sz="1600" dirty="0">
                <a:solidFill>
                  <a:srgbClr val="FF0000"/>
                </a:solidFill>
              </a:rPr>
              <a:t> prototype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lengkap</a:t>
            </a:r>
            <a:r>
              <a:rPr lang="en-ID" sz="1600" dirty="0">
                <a:solidFill>
                  <a:srgbClr val="FF0000"/>
                </a:solidFill>
              </a:rPr>
              <a:t> dan </a:t>
            </a:r>
            <a:r>
              <a:rPr lang="en-ID" sz="1600" dirty="0" err="1">
                <a:solidFill>
                  <a:srgbClr val="FF0000"/>
                </a:solidFill>
              </a:rPr>
              <a:t>terperinci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2 (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hanya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menyertakan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dokumentasi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pembuatan</a:t>
            </a:r>
            <a:r>
              <a:rPr lang="en-ID" sz="1600" dirty="0">
                <a:solidFill>
                  <a:srgbClr val="FF0000"/>
                </a:solidFill>
              </a:rPr>
              <a:t> prototype </a:t>
            </a:r>
            <a:r>
              <a:rPr lang="en-ID" sz="1600" dirty="0" err="1">
                <a:solidFill>
                  <a:srgbClr val="FF0000"/>
                </a:solidFill>
              </a:rPr>
              <a:t>berupa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validasi</a:t>
            </a:r>
            <a:r>
              <a:rPr lang="en-ID" sz="1600" dirty="0">
                <a:solidFill>
                  <a:srgbClr val="FF0000"/>
                </a:solidFill>
              </a:rPr>
              <a:t> prototype feedback </a:t>
            </a:r>
            <a:r>
              <a:rPr lang="en-ID" sz="1600" dirty="0" err="1">
                <a:solidFill>
                  <a:srgbClr val="FF0000"/>
                </a:solidFill>
              </a:rPr>
              <a:t>saja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dalam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infografis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3 (</a:t>
            </a:r>
            <a:r>
              <a:rPr lang="en-ID" sz="1600" dirty="0" err="1">
                <a:solidFill>
                  <a:srgbClr val="FF0000"/>
                </a:solidFill>
              </a:rPr>
              <a:t>cukup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menyertakan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dokumentasi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pembuatan</a:t>
            </a:r>
            <a:r>
              <a:rPr lang="en-ID" sz="1600" dirty="0">
                <a:solidFill>
                  <a:srgbClr val="FF0000"/>
                </a:solidFill>
              </a:rPr>
              <a:t> prototype </a:t>
            </a:r>
            <a:r>
              <a:rPr lang="en-ID" sz="1600" dirty="0" err="1">
                <a:solidFill>
                  <a:srgbClr val="FF0000"/>
                </a:solidFill>
              </a:rPr>
              <a:t>setidaknya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meliputi</a:t>
            </a:r>
            <a:r>
              <a:rPr lang="en-ID" sz="1600" dirty="0">
                <a:solidFill>
                  <a:srgbClr val="FF0000"/>
                </a:solidFill>
              </a:rPr>
              <a:t>  </a:t>
            </a:r>
            <a:r>
              <a:rPr lang="en-ID" sz="1600" dirty="0" err="1">
                <a:solidFill>
                  <a:srgbClr val="FF0000"/>
                </a:solidFill>
              </a:rPr>
              <a:t>validasi</a:t>
            </a:r>
            <a:r>
              <a:rPr lang="en-ID" sz="1600" dirty="0">
                <a:solidFill>
                  <a:srgbClr val="FF0000"/>
                </a:solidFill>
              </a:rPr>
              <a:t> prototype feedback,  dan monetizing </a:t>
            </a:r>
            <a:r>
              <a:rPr lang="en-ID" sz="1600" dirty="0" err="1">
                <a:solidFill>
                  <a:srgbClr val="FF0000"/>
                </a:solidFill>
              </a:rPr>
              <a:t>dalam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infografis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4 (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menyertakan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dokumentasi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pembuatan</a:t>
            </a:r>
            <a:r>
              <a:rPr lang="en-ID" sz="1600" dirty="0">
                <a:solidFill>
                  <a:srgbClr val="FF0000"/>
                </a:solidFill>
              </a:rPr>
              <a:t> prototype </a:t>
            </a:r>
            <a:r>
              <a:rPr lang="en-ID" sz="1600" dirty="0" err="1">
                <a:solidFill>
                  <a:srgbClr val="FF0000"/>
                </a:solidFill>
              </a:rPr>
              <a:t>setidaknya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meliputi</a:t>
            </a:r>
            <a:r>
              <a:rPr lang="en-ID" sz="1600" dirty="0">
                <a:solidFill>
                  <a:srgbClr val="FF0000"/>
                </a:solidFill>
              </a:rPr>
              <a:t>  </a:t>
            </a:r>
            <a:r>
              <a:rPr lang="en-ID" sz="1600" dirty="0" err="1">
                <a:solidFill>
                  <a:srgbClr val="FF0000"/>
                </a:solidFill>
              </a:rPr>
              <a:t>validasi</a:t>
            </a:r>
            <a:r>
              <a:rPr lang="en-ID" sz="1600" dirty="0">
                <a:solidFill>
                  <a:srgbClr val="FF0000"/>
                </a:solidFill>
              </a:rPr>
              <a:t> prototype feedback, cost production dan monetizing </a:t>
            </a:r>
            <a:r>
              <a:rPr lang="en-ID" sz="1600" dirty="0" err="1">
                <a:solidFill>
                  <a:srgbClr val="FF0000"/>
                </a:solidFill>
              </a:rPr>
              <a:t>dalam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infografis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5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menyertakan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dokumentasi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pembuatan</a:t>
            </a:r>
            <a:r>
              <a:rPr lang="en-ID" sz="1600" dirty="0">
                <a:solidFill>
                  <a:srgbClr val="FF0000"/>
                </a:solidFill>
              </a:rPr>
              <a:t> prototype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lengkap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berupa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validasi</a:t>
            </a:r>
            <a:r>
              <a:rPr lang="en-ID" sz="1600" dirty="0">
                <a:solidFill>
                  <a:srgbClr val="FF0000"/>
                </a:solidFill>
              </a:rPr>
              <a:t> prototype feedback, proses pivot, cost production dan monetizing </a:t>
            </a:r>
            <a:r>
              <a:rPr lang="en-ID" sz="1600" dirty="0" err="1">
                <a:solidFill>
                  <a:srgbClr val="FF0000"/>
                </a:solidFill>
              </a:rPr>
              <a:t>dalam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infografis</a:t>
            </a:r>
            <a:endParaRPr lang="en-ID" sz="16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F34454-AC27-419D-AB4B-324E5B9EE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811" y="360529"/>
            <a:ext cx="3671441" cy="613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1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2D5D-C96E-464A-9CF6-A56B35AC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077"/>
            <a:ext cx="10515600" cy="896145"/>
          </a:xfrm>
        </p:spPr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- </a:t>
            </a:r>
            <a:r>
              <a:rPr lang="en-ID" dirty="0" err="1"/>
              <a:t>Technopreneurship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11C45-0B95-4CC0-84FF-F57F13189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750"/>
            <a:ext cx="10515600" cy="4351338"/>
          </a:xfrm>
        </p:spPr>
        <p:txBody>
          <a:bodyPr>
            <a:normAutofit/>
          </a:bodyPr>
          <a:lstStyle/>
          <a:p>
            <a:r>
              <a:rPr lang="en-ID" dirty="0"/>
              <a:t>Startup PesanLapangan.com di </a:t>
            </a:r>
            <a:r>
              <a:rPr lang="en-ID" dirty="0" err="1"/>
              <a:t>fase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deskripsi</a:t>
            </a:r>
            <a:r>
              <a:rPr lang="en-ID" dirty="0"/>
              <a:t> </a:t>
            </a:r>
            <a:r>
              <a:rPr lang="en-ID" dirty="0" err="1"/>
              <a:t>produk</a:t>
            </a:r>
            <a:endParaRPr lang="en-ID" dirty="0"/>
          </a:p>
          <a:p>
            <a:pPr lvl="1"/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validasi</a:t>
            </a:r>
            <a:r>
              <a:rPr lang="en-ID" dirty="0"/>
              <a:t> prototype pada </a:t>
            </a:r>
            <a:r>
              <a:rPr lang="en-ID" dirty="0" err="1"/>
              <a:t>pengguna</a:t>
            </a:r>
            <a:r>
              <a:rPr lang="en-ID" dirty="0"/>
              <a:t> dan </a:t>
            </a:r>
            <a:r>
              <a:rPr lang="en-ID" dirty="0" err="1"/>
              <a:t>pertners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dokumentasi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aktivitas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Startup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validasi</a:t>
            </a:r>
            <a:r>
              <a:rPr lang="en-ID" dirty="0"/>
              <a:t> prototype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dilakukan</a:t>
            </a:r>
            <a:endParaRPr lang="en-ID" dirty="0"/>
          </a:p>
          <a:p>
            <a:pPr lvl="1"/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infografis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product journey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menginformasikan</a:t>
            </a:r>
            <a:r>
              <a:rPr lang="en-ID" dirty="0"/>
              <a:t> proses </a:t>
            </a:r>
            <a:r>
              <a:rPr lang="en-ID" dirty="0" err="1"/>
              <a:t>perjalanan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3976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9D6D-2DD9-4338-ADDB-75D0C4E6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6822"/>
            <a:ext cx="10515600" cy="802493"/>
          </a:xfrm>
        </p:spPr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– Local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D570-2D17-4DD0-9681-0D84A467E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79315"/>
            <a:ext cx="10515600" cy="4351338"/>
          </a:xfrm>
        </p:spPr>
        <p:txBody>
          <a:bodyPr>
            <a:normAutofit/>
          </a:bodyPr>
          <a:lstStyle/>
          <a:p>
            <a:r>
              <a:rPr lang="en-ID" dirty="0"/>
              <a:t>Tim </a:t>
            </a:r>
            <a:r>
              <a:rPr lang="en-ID" dirty="0" err="1"/>
              <a:t>LeLeLo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deskripsi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– yang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gambaran</a:t>
            </a:r>
            <a:r>
              <a:rPr lang="en-ID" dirty="0"/>
              <a:t> </a:t>
            </a:r>
            <a:r>
              <a:rPr lang="en-ID" dirty="0" err="1"/>
              <a:t>jelas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LeleLo</a:t>
            </a:r>
            <a:endParaRPr lang="en-ID" dirty="0"/>
          </a:p>
          <a:p>
            <a:pPr lvl="1"/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validasi</a:t>
            </a:r>
            <a:r>
              <a:rPr lang="en-ID" dirty="0"/>
              <a:t> prototype pada </a:t>
            </a:r>
            <a:r>
              <a:rPr lang="en-ID" dirty="0" err="1"/>
              <a:t>pengguna</a:t>
            </a:r>
            <a:r>
              <a:rPr lang="en-ID" dirty="0"/>
              <a:t> (</a:t>
            </a:r>
            <a:r>
              <a:rPr lang="en-ID" dirty="0" err="1"/>
              <a:t>konsumen</a:t>
            </a:r>
            <a:r>
              <a:rPr lang="en-ID" dirty="0"/>
              <a:t> </a:t>
            </a:r>
            <a:r>
              <a:rPr lang="en-ID" dirty="0" err="1"/>
              <a:t>lelel</a:t>
            </a:r>
            <a:r>
              <a:rPr lang="en-ID" dirty="0"/>
              <a:t>) dan partners (</a:t>
            </a:r>
            <a:r>
              <a:rPr lang="en-ID" dirty="0" err="1"/>
              <a:t>pihak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 – supplier </a:t>
            </a:r>
            <a:r>
              <a:rPr lang="en-ID" dirty="0" err="1"/>
              <a:t>pakan</a:t>
            </a:r>
            <a:r>
              <a:rPr lang="en-ID" dirty="0"/>
              <a:t>, </a:t>
            </a:r>
            <a:r>
              <a:rPr lang="en-ID" dirty="0" err="1"/>
              <a:t>obat</a:t>
            </a:r>
            <a:r>
              <a:rPr lang="en-ID" dirty="0"/>
              <a:t> </a:t>
            </a:r>
            <a:r>
              <a:rPr lang="en-ID" dirty="0" err="1"/>
              <a:t>dll</a:t>
            </a:r>
            <a:r>
              <a:rPr lang="en-ID" dirty="0"/>
              <a:t>),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dokumentasi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aktivitas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Startup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validasi</a:t>
            </a:r>
            <a:r>
              <a:rPr lang="en-ID" dirty="0"/>
              <a:t> prototype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dilakukan</a:t>
            </a:r>
            <a:endParaRPr lang="en-ID" dirty="0"/>
          </a:p>
          <a:p>
            <a:pPr lvl="1"/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infografis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product journey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menginformasikan</a:t>
            </a:r>
            <a:r>
              <a:rPr lang="en-ID" dirty="0"/>
              <a:t> proses </a:t>
            </a:r>
            <a:r>
              <a:rPr lang="en-ID" dirty="0" err="1"/>
              <a:t>perjalanan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13078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4862-901F-42B1-9CBD-BBA7EC5C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0482"/>
            <a:ext cx="10515600" cy="858764"/>
          </a:xfrm>
        </p:spPr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Activity Report – PesanLapangan.com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1B99CB-0BB1-4751-A3D4-FBE4B3FDF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023226"/>
              </p:ext>
            </p:extLst>
          </p:nvPr>
        </p:nvGraphicFramePr>
        <p:xfrm>
          <a:off x="263047" y="2341017"/>
          <a:ext cx="11661727" cy="2593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57">
                  <a:extLst>
                    <a:ext uri="{9D8B030D-6E8A-4147-A177-3AD203B41FA5}">
                      <a16:colId xmlns:a16="http://schemas.microsoft.com/office/drawing/2014/main" val="550748797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2557050229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2637558135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950065289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3316689528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219875559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3925264423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539732692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3692489764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875454143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474605797"/>
                    </a:ext>
                  </a:extLst>
                </a:gridCol>
              </a:tblGrid>
              <a:tr h="399082"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No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Day &amp; Date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Time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Topics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Result &amp; Follow Up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Coach Name &amp; Signature 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Activity Point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96258"/>
                  </a:ext>
                </a:extLst>
              </a:tr>
              <a:tr h="543454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To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Grup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71930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Senin</a:t>
                      </a:r>
                      <a:r>
                        <a:rPr lang="en-ID" sz="1200" dirty="0"/>
                        <a:t>, 6/1/20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Validasi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ke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konsumen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 err="1"/>
                        <a:t>enemui</a:t>
                      </a:r>
                      <a:r>
                        <a:rPr lang="en-ID" sz="1200" dirty="0"/>
                        <a:t> 5 </a:t>
                      </a:r>
                      <a:r>
                        <a:rPr lang="en-ID" sz="1200" dirty="0" err="1"/>
                        <a:t>konsumen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Hans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71239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Rabu, 15/1/20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15.30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Validasi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ke</a:t>
                      </a:r>
                      <a:r>
                        <a:rPr lang="en-ID" sz="1200" dirty="0"/>
                        <a:t> Partners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Menemui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produsen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pakan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serta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obat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untuk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lele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Hans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019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261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4862-901F-42B1-9CBD-BBA7EC5C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882" y="989556"/>
            <a:ext cx="10515600" cy="590843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Contoh</a:t>
            </a:r>
            <a:r>
              <a:rPr lang="en-ID" dirty="0"/>
              <a:t> Activity Report - </a:t>
            </a:r>
            <a:r>
              <a:rPr lang="en-ID" dirty="0" err="1"/>
              <a:t>Lelelo</a:t>
            </a:r>
            <a:endParaRPr lang="en-ID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28DC084-7E93-4308-B8A4-EEAAEF765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544147"/>
              </p:ext>
            </p:extLst>
          </p:nvPr>
        </p:nvGraphicFramePr>
        <p:xfrm>
          <a:off x="263047" y="2341017"/>
          <a:ext cx="11661727" cy="3142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57">
                  <a:extLst>
                    <a:ext uri="{9D8B030D-6E8A-4147-A177-3AD203B41FA5}">
                      <a16:colId xmlns:a16="http://schemas.microsoft.com/office/drawing/2014/main" val="550748797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2557050229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2637558135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950065289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3316689528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219875559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3925264423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539732692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3692489764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875454143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474605797"/>
                    </a:ext>
                  </a:extLst>
                </a:gridCol>
              </a:tblGrid>
              <a:tr h="399082"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No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Day &amp; Date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Time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Topics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Result &amp; Follow Up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Coach Name &amp; Signature 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Activity Point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96258"/>
                  </a:ext>
                </a:extLst>
              </a:tr>
              <a:tr h="543454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To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Grup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71930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Senin</a:t>
                      </a:r>
                      <a:r>
                        <a:rPr lang="en-ID" sz="1200" dirty="0"/>
                        <a:t>, 6/1/20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Validasi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ke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konsumen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 err="1"/>
                        <a:t>enemui</a:t>
                      </a:r>
                      <a:r>
                        <a:rPr lang="en-ID" sz="1200" dirty="0"/>
                        <a:t> 5 </a:t>
                      </a:r>
                      <a:r>
                        <a:rPr lang="en-ID" sz="1200" dirty="0" err="1"/>
                        <a:t>konsumen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Hans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71239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Selasa</a:t>
                      </a:r>
                      <a:r>
                        <a:rPr lang="en-ID" sz="1200" dirty="0"/>
                        <a:t>, 15/1/20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15.30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Pembahasan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hasil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validasi</a:t>
                      </a:r>
                      <a:r>
                        <a:rPr lang="en-ID" sz="1200" dirty="0"/>
                        <a:t> 5 </a:t>
                      </a:r>
                      <a:r>
                        <a:rPr lang="en-ID" sz="1200" dirty="0" err="1"/>
                        <a:t>konsumen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Feedback </a:t>
                      </a:r>
                      <a:r>
                        <a:rPr lang="en-ID" sz="1200" dirty="0" err="1"/>
                        <a:t>dari</a:t>
                      </a:r>
                      <a:r>
                        <a:rPr lang="en-ID" sz="1200" dirty="0"/>
                        <a:t> 5 </a:t>
                      </a:r>
                      <a:r>
                        <a:rPr lang="en-ID" sz="1200" dirty="0" err="1"/>
                        <a:t>konsumen</a:t>
                      </a:r>
                      <a:r>
                        <a:rPr lang="en-ID" sz="1200" dirty="0"/>
                        <a:t>, dan </a:t>
                      </a:r>
                      <a:r>
                        <a:rPr lang="en-ID" sz="1200" dirty="0" err="1"/>
                        <a:t>persiapan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menemui</a:t>
                      </a:r>
                      <a:r>
                        <a:rPr lang="en-ID" sz="1200" dirty="0"/>
                        <a:t> 5 </a:t>
                      </a:r>
                      <a:r>
                        <a:rPr lang="en-ID" sz="1200" dirty="0" err="1"/>
                        <a:t>konsumen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baru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Hans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019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59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ACE6-A3FB-4A8B-8244-DB7E5D00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SRL 5 – Validated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B0E48-A265-41E4-8B43-09F8FFE47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Komponen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dasar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teknologi</a:t>
            </a:r>
            <a:r>
              <a:rPr lang="en-US" dirty="0">
                <a:solidFill>
                  <a:srgbClr val="FF0000"/>
                </a:solidFill>
              </a:rPr>
              <a:t> dan </a:t>
            </a:r>
            <a:r>
              <a:rPr lang="en-US" dirty="0" err="1">
                <a:solidFill>
                  <a:srgbClr val="FF0000"/>
                </a:solidFill>
              </a:rPr>
              <a:t>bisnis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terintegrasi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dengan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elemen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pendukung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cukup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realistis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Rencana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bisnis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kredibel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tetapi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masih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perlu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divalidasi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terhadap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karakteristik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produk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akhir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Prototipe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sudah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divalidasi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terhadap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calon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pelanggan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potensial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Prototipe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dimaksud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disini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adalah</a:t>
            </a:r>
            <a:r>
              <a:rPr lang="en-US" dirty="0">
                <a:solidFill>
                  <a:srgbClr val="FF0000"/>
                </a:solidFill>
              </a:rPr>
              <a:t> WORKING PROTOTYPE. </a:t>
            </a:r>
            <a:r>
              <a:rPr lang="en-US" dirty="0" err="1">
                <a:solidFill>
                  <a:srgbClr val="FF0000"/>
                </a:solidFill>
              </a:rPr>
              <a:t>Definisi</a:t>
            </a:r>
            <a:r>
              <a:rPr lang="en-US" dirty="0">
                <a:solidFill>
                  <a:srgbClr val="FF0000"/>
                </a:solidFill>
              </a:rPr>
              <a:t> WORKING PROTOTYPE </a:t>
            </a:r>
            <a:r>
              <a:rPr lang="en-US" dirty="0" err="1">
                <a:solidFill>
                  <a:srgbClr val="FF0000"/>
                </a:solidFill>
              </a:rPr>
              <a:t>menurut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Binus</a:t>
            </a:r>
            <a:r>
              <a:rPr lang="en-US" dirty="0">
                <a:solidFill>
                  <a:srgbClr val="FF0000"/>
                </a:solidFill>
              </a:rPr>
              <a:t> Incubator </a:t>
            </a:r>
            <a:r>
              <a:rPr lang="en-US" dirty="0" err="1">
                <a:solidFill>
                  <a:srgbClr val="FF0000"/>
                </a:solidFill>
              </a:rPr>
              <a:t>adalah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Prototype </a:t>
            </a:r>
            <a:r>
              <a:rPr lang="en-US" b="1" dirty="0" err="1">
                <a:solidFill>
                  <a:srgbClr val="FF0000"/>
                </a:solidFill>
              </a:rPr>
              <a:t>dengan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fungsi-fungsi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utama</a:t>
            </a:r>
            <a:r>
              <a:rPr lang="en-US" b="1" dirty="0">
                <a:solidFill>
                  <a:srgbClr val="FF0000"/>
                </a:solidFill>
              </a:rPr>
              <a:t> yang </a:t>
            </a:r>
            <a:r>
              <a:rPr lang="en-US" b="1" dirty="0" err="1">
                <a:solidFill>
                  <a:srgbClr val="FF0000"/>
                </a:solidFill>
              </a:rPr>
              <a:t>sudah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bisa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dijalankan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b="1" dirty="0" err="1">
                <a:solidFill>
                  <a:srgbClr val="FF0000"/>
                </a:solidFill>
              </a:rPr>
              <a:t>dipergunakan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126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DA26-EE94-4532-BD70-F33F50BB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DB45E-6418-4779-A63E-74DF5ABF7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633" y="2306051"/>
            <a:ext cx="8039223" cy="280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9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DA26-EE94-4532-BD70-F33F50BB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2C01DB-D08A-4973-92C0-BC56F7126433}"/>
              </a:ext>
            </a:extLst>
          </p:cNvPr>
          <p:cNvGrpSpPr/>
          <p:nvPr/>
        </p:nvGrpSpPr>
        <p:grpSpPr>
          <a:xfrm>
            <a:off x="6792544" y="3184170"/>
            <a:ext cx="1768625" cy="2080021"/>
            <a:chOff x="7885560" y="3184170"/>
            <a:chExt cx="1768625" cy="20800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EE8D42-F7C1-4EB5-BE2A-2C45A03AAD38}"/>
                </a:ext>
              </a:extLst>
            </p:cNvPr>
            <p:cNvSpPr txBox="1"/>
            <p:nvPr/>
          </p:nvSpPr>
          <p:spPr>
            <a:xfrm>
              <a:off x="8143455" y="4617860"/>
              <a:ext cx="1191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MEMBUAT</a:t>
              </a:r>
            </a:p>
            <a:p>
              <a:pPr algn="ctr"/>
              <a:r>
                <a:rPr lang="en-US" dirty="0">
                  <a:latin typeface="+mj-lt"/>
                </a:rPr>
                <a:t>FUNGSI UTAMA</a:t>
              </a:r>
              <a:endParaRPr lang="en-ID" dirty="0">
                <a:latin typeface="+mj-lt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31DAAC0-A96A-4512-AEBB-882D5AA51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560" y="3184170"/>
              <a:ext cx="1768625" cy="1588999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38650FE-5724-4FD9-BCD5-41A9F3529C71}"/>
              </a:ext>
            </a:extLst>
          </p:cNvPr>
          <p:cNvGrpSpPr/>
          <p:nvPr/>
        </p:nvGrpSpPr>
        <p:grpSpPr>
          <a:xfrm>
            <a:off x="8510332" y="2827526"/>
            <a:ext cx="2458045" cy="3061917"/>
            <a:chOff x="9389591" y="2827526"/>
            <a:chExt cx="2458045" cy="30619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9BBA7A-EEB8-43E1-846B-E6AE37C0AC35}"/>
                </a:ext>
              </a:extLst>
            </p:cNvPr>
            <p:cNvSpPr txBox="1"/>
            <p:nvPr/>
          </p:nvSpPr>
          <p:spPr>
            <a:xfrm>
              <a:off x="9389591" y="4689114"/>
              <a:ext cx="24580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PROTOTYPE</a:t>
              </a:r>
            </a:p>
            <a:p>
              <a:pPr algn="ctr"/>
              <a:r>
                <a:rPr lang="en-US" dirty="0">
                  <a:latin typeface="+mj-lt"/>
                </a:rPr>
                <a:t>DOCUMENTATION</a:t>
              </a:r>
            </a:p>
            <a:p>
              <a:pPr algn="ctr"/>
              <a:r>
                <a:rPr lang="en-US" dirty="0">
                  <a:latin typeface="+mj-lt"/>
                </a:rPr>
                <a:t>(VALIDASI FEEDBACK, PIVOT,</a:t>
              </a:r>
            </a:p>
            <a:p>
              <a:pPr algn="ctr"/>
              <a:r>
                <a:rPr lang="en-US" dirty="0">
                  <a:latin typeface="+mj-lt"/>
                </a:rPr>
                <a:t>COST PRODUCTION, MONETIZING) 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6223AE4-C4D5-4EFF-9ED0-1BCEB1647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943" y="2827526"/>
              <a:ext cx="1717288" cy="171728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8CAA95-3ECF-4906-A26E-C0FB05AE29CD}"/>
              </a:ext>
            </a:extLst>
          </p:cNvPr>
          <p:cNvGrpSpPr/>
          <p:nvPr/>
        </p:nvGrpSpPr>
        <p:grpSpPr>
          <a:xfrm>
            <a:off x="1096701" y="2931371"/>
            <a:ext cx="1448987" cy="2119068"/>
            <a:chOff x="1334695" y="2883871"/>
            <a:chExt cx="1448987" cy="211906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B8EF1F-1AB9-4C0F-84D9-76C4FFD5C81E}"/>
                </a:ext>
              </a:extLst>
            </p:cNvPr>
            <p:cNvSpPr txBox="1"/>
            <p:nvPr/>
          </p:nvSpPr>
          <p:spPr>
            <a:xfrm>
              <a:off x="1596541" y="4356608"/>
              <a:ext cx="9672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PROTOTYPE</a:t>
              </a:r>
            </a:p>
            <a:p>
              <a:pPr algn="ctr"/>
              <a:r>
                <a:rPr lang="en-US" dirty="0">
                  <a:latin typeface="+mj-lt"/>
                </a:rPr>
                <a:t>LAUNCHING</a:t>
              </a:r>
              <a:endParaRPr lang="en-ID" dirty="0">
                <a:latin typeface="+mj-lt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D418EF7-E049-4CE6-B466-AE7EB0F8C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695" y="2883871"/>
              <a:ext cx="1448987" cy="1448987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E75454-49DA-49F9-9B53-22061519B915}"/>
              </a:ext>
            </a:extLst>
          </p:cNvPr>
          <p:cNvGrpSpPr/>
          <p:nvPr/>
        </p:nvGrpSpPr>
        <p:grpSpPr>
          <a:xfrm>
            <a:off x="2844481" y="1723177"/>
            <a:ext cx="1624359" cy="3948647"/>
            <a:chOff x="3082475" y="1723177"/>
            <a:chExt cx="1624359" cy="394864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18B800-7975-452C-B164-C322BCC930F8}"/>
                </a:ext>
              </a:extLst>
            </p:cNvPr>
            <p:cNvSpPr txBox="1"/>
            <p:nvPr/>
          </p:nvSpPr>
          <p:spPr>
            <a:xfrm>
              <a:off x="3086971" y="4748494"/>
              <a:ext cx="159684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+mj-lt"/>
                </a:rPr>
                <a:t>GOoB</a:t>
              </a:r>
              <a:endParaRPr lang="en-US" dirty="0">
                <a:latin typeface="+mj-lt"/>
              </a:endParaRPr>
            </a:p>
            <a:p>
              <a:pPr algn="ctr"/>
              <a:r>
                <a:rPr lang="en-US" dirty="0">
                  <a:latin typeface="+mj-lt"/>
                </a:rPr>
                <a:t>VALIDASI PROTOTYPE</a:t>
              </a:r>
            </a:p>
            <a:p>
              <a:pPr algn="ctr"/>
              <a:r>
                <a:rPr lang="en-US" dirty="0">
                  <a:latin typeface="+mj-lt"/>
                </a:rPr>
                <a:t>(5 PARTNERS)</a:t>
              </a:r>
              <a:endParaRPr lang="en-ID" dirty="0">
                <a:latin typeface="+mj-lt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950307B-FB82-4397-AF18-EEB1207C2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475" y="2741510"/>
              <a:ext cx="1624359" cy="194923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1AF579D-D0B1-4D85-BFF4-120B8232FE01}"/>
                </a:ext>
              </a:extLst>
            </p:cNvPr>
            <p:cNvSpPr txBox="1"/>
            <p:nvPr/>
          </p:nvSpPr>
          <p:spPr>
            <a:xfrm>
              <a:off x="3086971" y="1723177"/>
              <a:ext cx="159684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+mj-lt"/>
                </a:rPr>
                <a:t>GOoB</a:t>
              </a:r>
              <a:endParaRPr lang="en-US" dirty="0">
                <a:latin typeface="+mj-lt"/>
              </a:endParaRPr>
            </a:p>
            <a:p>
              <a:pPr algn="ctr"/>
              <a:r>
                <a:rPr lang="en-US" dirty="0">
                  <a:latin typeface="+mj-lt"/>
                </a:rPr>
                <a:t>VALIDASI PROTOTYPE</a:t>
              </a:r>
            </a:p>
            <a:p>
              <a:pPr algn="ctr"/>
              <a:r>
                <a:rPr lang="en-US" dirty="0">
                  <a:latin typeface="+mj-lt"/>
                </a:rPr>
                <a:t>(30 USERS)</a:t>
              </a:r>
              <a:endParaRPr lang="en-ID" dirty="0">
                <a:latin typeface="+mj-l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D910C0-D68E-4065-884B-50EB1666CDCD}"/>
              </a:ext>
            </a:extLst>
          </p:cNvPr>
          <p:cNvGrpSpPr/>
          <p:nvPr/>
        </p:nvGrpSpPr>
        <p:grpSpPr>
          <a:xfrm>
            <a:off x="4720752" y="2819077"/>
            <a:ext cx="1697324" cy="2382993"/>
            <a:chOff x="4958746" y="2819077"/>
            <a:chExt cx="1697324" cy="238299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FF5005-B1F8-4342-8509-5A0AAE43C61B}"/>
                </a:ext>
              </a:extLst>
            </p:cNvPr>
            <p:cNvSpPr txBox="1"/>
            <p:nvPr/>
          </p:nvSpPr>
          <p:spPr>
            <a:xfrm>
              <a:off x="5303028" y="4555739"/>
              <a:ext cx="1169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MEMAPARKAN </a:t>
              </a:r>
            </a:p>
            <a:p>
              <a:pPr algn="ctr"/>
              <a:r>
                <a:rPr lang="en-US" dirty="0">
                  <a:latin typeface="+mj-lt"/>
                </a:rPr>
                <a:t>FEEDBACK</a:t>
              </a:r>
              <a:endParaRPr lang="en-ID" dirty="0">
                <a:latin typeface="+mj-lt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695F2D6-43EC-4F12-99C5-4244A3170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8746" y="2819077"/>
              <a:ext cx="1697324" cy="1697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06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DCD1-83C0-4B16-8AE7-341425E3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6333"/>
            <a:ext cx="10515600" cy="830629"/>
          </a:xfrm>
        </p:spPr>
        <p:txBody>
          <a:bodyPr/>
          <a:lstStyle/>
          <a:p>
            <a:r>
              <a:rPr lang="en-ID" dirty="0" err="1"/>
              <a:t>Penilaian</a:t>
            </a:r>
            <a:r>
              <a:rPr lang="en-ID" dirty="0"/>
              <a:t> SRL 5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8A578-CDB6-4BC9-9D75-DC01ED456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282" y="1606962"/>
            <a:ext cx="10041091" cy="491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2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BC9A-1E57-4DF4-B306-24EC5685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Penilaian</a:t>
            </a:r>
            <a:r>
              <a:rPr lang="en-ID" dirty="0"/>
              <a:t> SRL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21222-566B-4C28-92EA-DBDD1B397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10" y="1763681"/>
            <a:ext cx="9039270" cy="42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7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767" y="907604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form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58518-29C8-4021-BD4D-74E2298E4C56}"/>
              </a:ext>
            </a:extLst>
          </p:cNvPr>
          <p:cNvSpPr txBox="1"/>
          <p:nvPr/>
        </p:nvSpPr>
        <p:spPr>
          <a:xfrm>
            <a:off x="922866" y="1749260"/>
            <a:ext cx="722220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membutuhkan</a:t>
            </a:r>
            <a:r>
              <a:rPr lang="en-ID" sz="1600" dirty="0"/>
              <a:t> </a:t>
            </a:r>
            <a:r>
              <a:rPr lang="en-ID" sz="1600" dirty="0" err="1"/>
              <a:t>isian</a:t>
            </a:r>
            <a:r>
              <a:rPr lang="en-ID" sz="1600" dirty="0"/>
              <a:t> </a:t>
            </a:r>
            <a:r>
              <a:rPr lang="en-ID" sz="1600" dirty="0" err="1">
                <a:solidFill>
                  <a:srgbClr val="FF0000"/>
                </a:solidFill>
              </a:rPr>
              <a:t>deskripsi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produk</a:t>
            </a:r>
            <a:r>
              <a:rPr lang="en-ID" sz="1600" dirty="0">
                <a:solidFill>
                  <a:srgbClr val="FF0000"/>
                </a:solidFill>
              </a:rPr>
              <a:t> dan prototype </a:t>
            </a:r>
            <a:r>
              <a:rPr lang="en-ID" sz="1600" dirty="0" err="1">
                <a:solidFill>
                  <a:srgbClr val="FF0000"/>
                </a:solidFill>
              </a:rPr>
              <a:t>dari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produk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tersebut</a:t>
            </a:r>
            <a:r>
              <a:rPr lang="en-ID" sz="1600" dirty="0">
                <a:solidFill>
                  <a:srgbClr val="FF0000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/>
              <a:t>Bukti</a:t>
            </a:r>
            <a:r>
              <a:rPr lang="en-ID" sz="1600" dirty="0"/>
              <a:t> yang </a:t>
            </a:r>
            <a:r>
              <a:rPr lang="en-ID" sz="1600" dirty="0" err="1"/>
              <a:t>diminta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prototype (</a:t>
            </a:r>
            <a:r>
              <a:rPr lang="en-ID" sz="1600" dirty="0" err="1"/>
              <a:t>wajib</a:t>
            </a:r>
            <a:r>
              <a:rPr lang="en-ID" sz="1600" dirty="0"/>
              <a:t>) </a:t>
            </a:r>
            <a:r>
              <a:rPr lang="en-ID" sz="1600" dirty="0" err="1"/>
              <a:t>disertai</a:t>
            </a:r>
            <a:r>
              <a:rPr lang="en-ID" sz="1600" dirty="0"/>
              <a:t> </a:t>
            </a:r>
            <a:r>
              <a:rPr lang="en-ID" sz="1600" dirty="0" err="1"/>
              <a:t>foto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video </a:t>
            </a:r>
            <a:r>
              <a:rPr lang="en-ID" sz="1600" dirty="0" err="1"/>
              <a:t>dari</a:t>
            </a:r>
            <a:r>
              <a:rPr lang="en-ID" sz="1600" dirty="0"/>
              <a:t> prototype </a:t>
            </a:r>
            <a:r>
              <a:rPr lang="en-ID" sz="1600" dirty="0" err="1"/>
              <a:t>tersebut</a:t>
            </a:r>
            <a:r>
              <a:rPr lang="en-ID" sz="1600" dirty="0"/>
              <a:t>.</a:t>
            </a:r>
            <a:endParaRPr lang="en-ID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Coach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komentar</a:t>
            </a:r>
            <a:r>
              <a:rPr lang="en-ID" sz="1600" dirty="0"/>
              <a:t> </a:t>
            </a:r>
            <a:r>
              <a:rPr lang="en-ID" sz="1600" dirty="0" err="1"/>
              <a:t>terkait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,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poin</a:t>
            </a:r>
            <a:r>
              <a:rPr lang="en-ID" sz="1600" dirty="0"/>
              <a:t>, dan </a:t>
            </a:r>
            <a:r>
              <a:rPr lang="en-ID" sz="1600" dirty="0" err="1"/>
              <a:t>memvalidasi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tanda</a:t>
            </a:r>
            <a:r>
              <a:rPr lang="en-ID" sz="1600" dirty="0"/>
              <a:t> </a:t>
            </a:r>
            <a:r>
              <a:rPr lang="en-ID" sz="1600" dirty="0" err="1"/>
              <a:t>tangan</a:t>
            </a:r>
            <a:r>
              <a:rPr lang="en-ID" sz="1600" dirty="0"/>
              <a:t> / </a:t>
            </a:r>
            <a:r>
              <a:rPr lang="en-ID" sz="1600" dirty="0" err="1"/>
              <a:t>paraf</a:t>
            </a:r>
            <a:endParaRPr lang="en-ID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/>
              <a:t>Penilaian</a:t>
            </a:r>
            <a:r>
              <a:rPr lang="en-ID" sz="1600" dirty="0"/>
              <a:t> pada 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berikut</a:t>
            </a:r>
            <a:r>
              <a:rPr lang="en-ID" sz="1600" dirty="0"/>
              <a:t>: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1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belum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ada</a:t>
            </a:r>
            <a:r>
              <a:rPr lang="en-ID" sz="1600" dirty="0">
                <a:solidFill>
                  <a:srgbClr val="FF0000"/>
                </a:solidFill>
              </a:rPr>
              <a:t> prototype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2 (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fungsi</a:t>
            </a:r>
            <a:r>
              <a:rPr lang="en-ID" sz="1600" dirty="0">
                <a:solidFill>
                  <a:srgbClr val="FF0000"/>
                </a:solidFill>
              </a:rPr>
              <a:t> dan </a:t>
            </a:r>
            <a:r>
              <a:rPr lang="en-ID" sz="1600" dirty="0" err="1">
                <a:solidFill>
                  <a:srgbClr val="FF0000"/>
                </a:solidFill>
              </a:rPr>
              <a:t>fitur</a:t>
            </a:r>
            <a:r>
              <a:rPr lang="en-ID" sz="1600" dirty="0">
                <a:solidFill>
                  <a:srgbClr val="FF0000"/>
                </a:solidFill>
              </a:rPr>
              <a:t> prototype </a:t>
            </a:r>
            <a:r>
              <a:rPr lang="en-ID" sz="1600" dirty="0" err="1">
                <a:solidFill>
                  <a:srgbClr val="FF0000"/>
                </a:solidFill>
              </a:rPr>
              <a:t>sudah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digunakan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tetapi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belum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berfungsi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sempurna</a:t>
            </a:r>
            <a:r>
              <a:rPr lang="en-ID" sz="1600" dirty="0">
                <a:solidFill>
                  <a:srgbClr val="FF0000"/>
                </a:solidFill>
              </a:rPr>
              <a:t>, dan </a:t>
            </a:r>
            <a:r>
              <a:rPr lang="en-ID" sz="1600" dirty="0" err="1">
                <a:solidFill>
                  <a:srgbClr val="FF0000"/>
                </a:solidFill>
              </a:rPr>
              <a:t>tidak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menggambarkan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produk</a:t>
            </a:r>
            <a:r>
              <a:rPr lang="en-ID" sz="1600" dirty="0">
                <a:solidFill>
                  <a:srgbClr val="FF0000"/>
                </a:solidFill>
              </a:rPr>
              <a:t>/service yang </a:t>
            </a:r>
            <a:r>
              <a:rPr lang="en-ID" sz="1600" dirty="0" err="1">
                <a:solidFill>
                  <a:srgbClr val="FF0000"/>
                </a:solidFill>
              </a:rPr>
              <a:t>akan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dibuat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3 (</a:t>
            </a:r>
            <a:r>
              <a:rPr lang="en-ID" sz="1600" dirty="0" err="1">
                <a:solidFill>
                  <a:srgbClr val="FF0000"/>
                </a:solidFill>
              </a:rPr>
              <a:t>cukup</a:t>
            </a:r>
            <a:r>
              <a:rPr lang="en-ID" sz="1600" dirty="0">
                <a:solidFill>
                  <a:srgbClr val="FF0000"/>
                </a:solidFill>
              </a:rPr>
              <a:t>) :  </a:t>
            </a:r>
            <a:r>
              <a:rPr lang="en-ID" sz="1600" dirty="0" err="1">
                <a:solidFill>
                  <a:srgbClr val="FF0000"/>
                </a:solidFill>
              </a:rPr>
              <a:t>fungsi</a:t>
            </a:r>
            <a:r>
              <a:rPr lang="en-ID" sz="1600" dirty="0">
                <a:solidFill>
                  <a:srgbClr val="FF0000"/>
                </a:solidFill>
              </a:rPr>
              <a:t> dan </a:t>
            </a:r>
            <a:r>
              <a:rPr lang="en-ID" sz="1600" dirty="0" err="1">
                <a:solidFill>
                  <a:srgbClr val="FF0000"/>
                </a:solidFill>
              </a:rPr>
              <a:t>fitur</a:t>
            </a:r>
            <a:r>
              <a:rPr lang="en-ID" sz="1600" dirty="0">
                <a:solidFill>
                  <a:srgbClr val="FF0000"/>
                </a:solidFill>
              </a:rPr>
              <a:t> prototype </a:t>
            </a:r>
            <a:r>
              <a:rPr lang="en-ID" sz="1600" dirty="0" err="1">
                <a:solidFill>
                  <a:srgbClr val="FF0000"/>
                </a:solidFill>
              </a:rPr>
              <a:t>sudah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digunakan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 dan </a:t>
            </a:r>
            <a:r>
              <a:rPr lang="en-ID" sz="1600" dirty="0" err="1">
                <a:solidFill>
                  <a:srgbClr val="FF0000"/>
                </a:solidFill>
              </a:rPr>
              <a:t>cukup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menggambarkan</a:t>
            </a:r>
            <a:r>
              <a:rPr lang="en-ID" sz="1600" dirty="0">
                <a:solidFill>
                  <a:srgbClr val="FF0000"/>
                </a:solidFill>
              </a:rPr>
              <a:t> minimal  </a:t>
            </a:r>
            <a:r>
              <a:rPr lang="en-ID" sz="1600" dirty="0" err="1">
                <a:solidFill>
                  <a:srgbClr val="FF0000"/>
                </a:solidFill>
              </a:rPr>
              <a:t>produk</a:t>
            </a:r>
            <a:r>
              <a:rPr lang="en-ID" sz="1600" dirty="0">
                <a:solidFill>
                  <a:srgbClr val="FF0000"/>
                </a:solidFill>
              </a:rPr>
              <a:t>/service yang </a:t>
            </a:r>
            <a:r>
              <a:rPr lang="en-ID" sz="1600" dirty="0" err="1">
                <a:solidFill>
                  <a:srgbClr val="FF0000"/>
                </a:solidFill>
              </a:rPr>
              <a:t>akan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digunakan</a:t>
            </a:r>
            <a:r>
              <a:rPr lang="en-ID" sz="1600" dirty="0">
                <a:solidFill>
                  <a:srgbClr val="FF0000"/>
                </a:solidFill>
              </a:rPr>
              <a:t> oleh customer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4  (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fungsi</a:t>
            </a:r>
            <a:r>
              <a:rPr lang="en-ID" sz="1600" dirty="0">
                <a:solidFill>
                  <a:srgbClr val="FF0000"/>
                </a:solidFill>
              </a:rPr>
              <a:t> dan </a:t>
            </a:r>
            <a:r>
              <a:rPr lang="en-ID" sz="1600" dirty="0" err="1">
                <a:solidFill>
                  <a:srgbClr val="FF0000"/>
                </a:solidFill>
              </a:rPr>
              <a:t>fitur</a:t>
            </a:r>
            <a:r>
              <a:rPr lang="en-ID" sz="1600" dirty="0">
                <a:solidFill>
                  <a:srgbClr val="FF0000"/>
                </a:solidFill>
              </a:rPr>
              <a:t> prototype </a:t>
            </a:r>
            <a:r>
              <a:rPr lang="en-ID" sz="1600" dirty="0" err="1">
                <a:solidFill>
                  <a:srgbClr val="FF0000"/>
                </a:solidFill>
              </a:rPr>
              <a:t>sudah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digunakan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sempurna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serta</a:t>
            </a:r>
            <a:r>
              <a:rPr lang="en-ID" sz="1600" dirty="0">
                <a:solidFill>
                  <a:srgbClr val="FF0000"/>
                </a:solidFill>
              </a:rPr>
              <a:t>  </a:t>
            </a:r>
            <a:r>
              <a:rPr lang="en-ID" sz="1600" dirty="0" err="1">
                <a:solidFill>
                  <a:srgbClr val="FF0000"/>
                </a:solidFill>
              </a:rPr>
              <a:t>menggambarkan</a:t>
            </a:r>
            <a:r>
              <a:rPr lang="en-ID" sz="1600" dirty="0">
                <a:solidFill>
                  <a:srgbClr val="FF0000"/>
                </a:solidFill>
              </a:rPr>
              <a:t> minimal  </a:t>
            </a:r>
            <a:r>
              <a:rPr lang="en-ID" sz="1600" dirty="0" err="1">
                <a:solidFill>
                  <a:srgbClr val="FF0000"/>
                </a:solidFill>
              </a:rPr>
              <a:t>produk</a:t>
            </a:r>
            <a:r>
              <a:rPr lang="en-ID" sz="1600" dirty="0">
                <a:solidFill>
                  <a:srgbClr val="FF0000"/>
                </a:solidFill>
              </a:rPr>
              <a:t>/service yang </a:t>
            </a:r>
            <a:r>
              <a:rPr lang="en-ID" sz="1600" dirty="0" err="1">
                <a:solidFill>
                  <a:srgbClr val="FF0000"/>
                </a:solidFill>
              </a:rPr>
              <a:t>akan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digunakan</a:t>
            </a:r>
            <a:r>
              <a:rPr lang="en-ID" sz="1600" dirty="0">
                <a:solidFill>
                  <a:srgbClr val="FF0000"/>
                </a:solidFill>
              </a:rPr>
              <a:t> oleh customer, </a:t>
            </a:r>
            <a:r>
              <a:rPr lang="en-ID" sz="1600" dirty="0" err="1">
                <a:solidFill>
                  <a:srgbClr val="FF0000"/>
                </a:solidFill>
              </a:rPr>
              <a:t>disertai</a:t>
            </a:r>
            <a:r>
              <a:rPr lang="en-ID" sz="1600" dirty="0">
                <a:solidFill>
                  <a:srgbClr val="FF0000"/>
                </a:solidFill>
              </a:rPr>
              <a:t> minimal </a:t>
            </a:r>
            <a:r>
              <a:rPr lang="en-ID" sz="1600" dirty="0" err="1">
                <a:solidFill>
                  <a:srgbClr val="FF0000"/>
                </a:solidFill>
              </a:rPr>
              <a:t>satu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fitur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tambahan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5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fungsi</a:t>
            </a:r>
            <a:r>
              <a:rPr lang="en-ID" sz="1600" dirty="0">
                <a:solidFill>
                  <a:srgbClr val="FF0000"/>
                </a:solidFill>
              </a:rPr>
              <a:t> dan </a:t>
            </a:r>
            <a:r>
              <a:rPr lang="en-ID" sz="1600" dirty="0" err="1">
                <a:solidFill>
                  <a:srgbClr val="FF0000"/>
                </a:solidFill>
              </a:rPr>
              <a:t>fitur</a:t>
            </a:r>
            <a:r>
              <a:rPr lang="en-ID" sz="1600" dirty="0">
                <a:solidFill>
                  <a:srgbClr val="FF0000"/>
                </a:solidFill>
              </a:rPr>
              <a:t> prototype </a:t>
            </a:r>
            <a:r>
              <a:rPr lang="en-ID" sz="1600" dirty="0" err="1">
                <a:solidFill>
                  <a:srgbClr val="FF0000"/>
                </a:solidFill>
              </a:rPr>
              <a:t>sudah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digunakan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sempurna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serta</a:t>
            </a:r>
            <a:r>
              <a:rPr lang="en-ID" sz="1600" dirty="0">
                <a:solidFill>
                  <a:srgbClr val="FF0000"/>
                </a:solidFill>
              </a:rPr>
              <a:t>  </a:t>
            </a:r>
            <a:r>
              <a:rPr lang="en-ID" sz="1600" dirty="0" err="1">
                <a:solidFill>
                  <a:srgbClr val="FF0000"/>
                </a:solidFill>
              </a:rPr>
              <a:t>menggambarkan</a:t>
            </a:r>
            <a:r>
              <a:rPr lang="en-ID" sz="1600" dirty="0">
                <a:solidFill>
                  <a:srgbClr val="FF0000"/>
                </a:solidFill>
              </a:rPr>
              <a:t> minimal  </a:t>
            </a:r>
            <a:r>
              <a:rPr lang="en-ID" sz="1600" dirty="0" err="1">
                <a:solidFill>
                  <a:srgbClr val="FF0000"/>
                </a:solidFill>
              </a:rPr>
              <a:t>produk</a:t>
            </a:r>
            <a:r>
              <a:rPr lang="en-ID" sz="1600" dirty="0">
                <a:solidFill>
                  <a:srgbClr val="FF0000"/>
                </a:solidFill>
              </a:rPr>
              <a:t>/service yang </a:t>
            </a:r>
            <a:r>
              <a:rPr lang="en-ID" sz="1600" dirty="0" err="1">
                <a:solidFill>
                  <a:srgbClr val="FF0000"/>
                </a:solidFill>
              </a:rPr>
              <a:t>akan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digunakan</a:t>
            </a:r>
            <a:r>
              <a:rPr lang="en-ID" sz="1600" dirty="0">
                <a:solidFill>
                  <a:srgbClr val="FF0000"/>
                </a:solidFill>
              </a:rPr>
              <a:t> oleh customer, </a:t>
            </a:r>
            <a:r>
              <a:rPr lang="en-ID" sz="1600" dirty="0" err="1">
                <a:solidFill>
                  <a:srgbClr val="FF0000"/>
                </a:solidFill>
              </a:rPr>
              <a:t>disertai</a:t>
            </a:r>
            <a:r>
              <a:rPr lang="en-ID" sz="1600" dirty="0">
                <a:solidFill>
                  <a:srgbClr val="FF0000"/>
                </a:solidFill>
              </a:rPr>
              <a:t> minimal </a:t>
            </a:r>
            <a:r>
              <a:rPr lang="en-ID" sz="1600" dirty="0" err="1">
                <a:solidFill>
                  <a:srgbClr val="FF0000"/>
                </a:solidFill>
              </a:rPr>
              <a:t>dua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fitur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tambahan</a:t>
            </a:r>
            <a:endParaRPr lang="en-ID" sz="16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DDA888-FA55-4049-B3BC-36F65DD46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360" y="338202"/>
            <a:ext cx="3486429" cy="618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1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8111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form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990FF-F65B-4276-8509-C2B45A1677AA}"/>
              </a:ext>
            </a:extLst>
          </p:cNvPr>
          <p:cNvSpPr txBox="1"/>
          <p:nvPr/>
        </p:nvSpPr>
        <p:spPr>
          <a:xfrm>
            <a:off x="838201" y="1540893"/>
            <a:ext cx="66273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membutuhkan</a:t>
            </a:r>
            <a:r>
              <a:rPr lang="en-ID" sz="1600" dirty="0"/>
              <a:t> </a:t>
            </a:r>
            <a:r>
              <a:rPr lang="en-ID" sz="1600" dirty="0" err="1"/>
              <a:t>isian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 err="1">
                <a:solidFill>
                  <a:srgbClr val="FF0000"/>
                </a:solidFill>
              </a:rPr>
              <a:t>kegiatan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validasi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prototytpe</a:t>
            </a:r>
            <a:r>
              <a:rPr lang="en-ID" sz="1600" dirty="0">
                <a:solidFill>
                  <a:srgbClr val="FF0000"/>
                </a:solidFill>
              </a:rPr>
              <a:t> pada </a:t>
            </a:r>
            <a:r>
              <a:rPr lang="en-ID" sz="1600" dirty="0" err="1">
                <a:solidFill>
                  <a:srgbClr val="FF0000"/>
                </a:solidFill>
              </a:rPr>
              <a:t>pengguna</a:t>
            </a:r>
            <a:endParaRPr lang="en-ID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>
                <a:solidFill>
                  <a:srgbClr val="FF0000"/>
                </a:solidFill>
              </a:rPr>
              <a:t>photo </a:t>
            </a:r>
            <a:r>
              <a:rPr lang="en-ID" sz="1600" dirty="0" err="1">
                <a:solidFill>
                  <a:srgbClr val="FF0000"/>
                </a:solidFill>
              </a:rPr>
              <a:t>atau</a:t>
            </a:r>
            <a:r>
              <a:rPr lang="en-ID" sz="1600" dirty="0">
                <a:solidFill>
                  <a:srgbClr val="FF0000"/>
                </a:solidFill>
              </a:rPr>
              <a:t> video </a:t>
            </a:r>
            <a:r>
              <a:rPr lang="en-ID" sz="1600" dirty="0" err="1">
                <a:solidFill>
                  <a:srgbClr val="FF0000"/>
                </a:solidFill>
              </a:rPr>
              <a:t>aktivitias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validasi</a:t>
            </a:r>
            <a:endParaRPr lang="en-ID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Coach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komentar</a:t>
            </a:r>
            <a:r>
              <a:rPr lang="en-ID" sz="1600" dirty="0"/>
              <a:t> </a:t>
            </a:r>
            <a:r>
              <a:rPr lang="en-ID" sz="1600" dirty="0" err="1"/>
              <a:t>terkait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,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poin</a:t>
            </a:r>
            <a:r>
              <a:rPr lang="en-ID" sz="1600" dirty="0"/>
              <a:t> dan </a:t>
            </a:r>
            <a:r>
              <a:rPr lang="en-ID" sz="1600" dirty="0" err="1"/>
              <a:t>memvalidasi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tanda</a:t>
            </a:r>
            <a:r>
              <a:rPr lang="en-ID" sz="1600" dirty="0"/>
              <a:t> </a:t>
            </a:r>
            <a:r>
              <a:rPr lang="en-ID" sz="1600" dirty="0" err="1"/>
              <a:t>tangan</a:t>
            </a:r>
            <a:r>
              <a:rPr lang="en-ID" sz="1600" dirty="0"/>
              <a:t> / </a:t>
            </a:r>
            <a:r>
              <a:rPr lang="en-ID" sz="1600" dirty="0" err="1"/>
              <a:t>paraf</a:t>
            </a:r>
            <a:endParaRPr lang="en-ID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/>
              <a:t>Penilaian</a:t>
            </a:r>
            <a:r>
              <a:rPr lang="en-ID" sz="1600" dirty="0"/>
              <a:t> pada 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berikut</a:t>
            </a:r>
            <a:r>
              <a:rPr lang="en-ID" sz="1600" dirty="0"/>
              <a:t> 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1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tidak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melakukan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validasi</a:t>
            </a:r>
            <a:r>
              <a:rPr lang="en-ID" sz="1600" dirty="0">
                <a:solidFill>
                  <a:srgbClr val="FF0000"/>
                </a:solidFill>
              </a:rPr>
              <a:t> prototype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2 (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data </a:t>
            </a:r>
            <a:r>
              <a:rPr lang="en-ID" sz="1600" dirty="0" err="1">
                <a:solidFill>
                  <a:srgbClr val="FF0000"/>
                </a:solidFill>
              </a:rPr>
              <a:t>hasil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validasi</a:t>
            </a:r>
            <a:r>
              <a:rPr lang="en-ID" sz="1600" dirty="0">
                <a:solidFill>
                  <a:srgbClr val="FF0000"/>
                </a:solidFill>
              </a:rPr>
              <a:t> prototype </a:t>
            </a:r>
            <a:r>
              <a:rPr lang="en-ID" sz="1600" dirty="0" err="1">
                <a:solidFill>
                  <a:srgbClr val="FF0000"/>
                </a:solidFill>
              </a:rPr>
              <a:t>berupa</a:t>
            </a:r>
            <a:r>
              <a:rPr lang="en-ID" sz="1600" dirty="0">
                <a:solidFill>
                  <a:srgbClr val="FF0000"/>
                </a:solidFill>
              </a:rPr>
              <a:t>  </a:t>
            </a:r>
            <a:r>
              <a:rPr lang="en-ID" sz="1600" dirty="0" err="1">
                <a:solidFill>
                  <a:srgbClr val="FF0000"/>
                </a:solidFill>
              </a:rPr>
              <a:t>hasil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wawancara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dari</a:t>
            </a:r>
            <a:r>
              <a:rPr lang="en-ID" sz="1600" dirty="0">
                <a:solidFill>
                  <a:srgbClr val="FF0000"/>
                </a:solidFill>
              </a:rPr>
              <a:t> 30 </a:t>
            </a:r>
            <a:r>
              <a:rPr lang="en-ID" sz="1600" dirty="0" err="1">
                <a:solidFill>
                  <a:srgbClr val="FF0000"/>
                </a:solidFill>
              </a:rPr>
              <a:t>pengguna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3 (</a:t>
            </a:r>
            <a:r>
              <a:rPr lang="en-ID" sz="1600" dirty="0" err="1">
                <a:solidFill>
                  <a:srgbClr val="FF0000"/>
                </a:solidFill>
              </a:rPr>
              <a:t>cukup</a:t>
            </a:r>
            <a:r>
              <a:rPr lang="en-ID" sz="1600" dirty="0">
                <a:solidFill>
                  <a:srgbClr val="FF0000"/>
                </a:solidFill>
              </a:rPr>
              <a:t>) : data </a:t>
            </a:r>
            <a:r>
              <a:rPr lang="en-ID" sz="1600" dirty="0" err="1">
                <a:solidFill>
                  <a:srgbClr val="FF0000"/>
                </a:solidFill>
              </a:rPr>
              <a:t>hasil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validasi</a:t>
            </a:r>
            <a:r>
              <a:rPr lang="en-ID" sz="1600" dirty="0">
                <a:solidFill>
                  <a:srgbClr val="FF0000"/>
                </a:solidFill>
              </a:rPr>
              <a:t> prototype </a:t>
            </a:r>
            <a:r>
              <a:rPr lang="en-ID" sz="1600" dirty="0" err="1">
                <a:solidFill>
                  <a:srgbClr val="FF0000"/>
                </a:solidFill>
              </a:rPr>
              <a:t>didukung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dokumen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cukup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lengkap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berupa</a:t>
            </a:r>
            <a:r>
              <a:rPr lang="en-ID" sz="1600" dirty="0">
                <a:solidFill>
                  <a:srgbClr val="FF0000"/>
                </a:solidFill>
              </a:rPr>
              <a:t> 30 </a:t>
            </a:r>
            <a:r>
              <a:rPr lang="en-ID" sz="1600" dirty="0" err="1">
                <a:solidFill>
                  <a:srgbClr val="FF0000"/>
                </a:solidFill>
              </a:rPr>
              <a:t>hasil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wawancara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pengguna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4 (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data </a:t>
            </a:r>
            <a:r>
              <a:rPr lang="en-ID" sz="1600" dirty="0" err="1">
                <a:solidFill>
                  <a:srgbClr val="FF0000"/>
                </a:solidFill>
              </a:rPr>
              <a:t>hasil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validasi</a:t>
            </a:r>
            <a:r>
              <a:rPr lang="en-ID" sz="1600" dirty="0">
                <a:solidFill>
                  <a:srgbClr val="FF0000"/>
                </a:solidFill>
              </a:rPr>
              <a:t> prototype </a:t>
            </a:r>
            <a:r>
              <a:rPr lang="en-ID" sz="1600" dirty="0" err="1">
                <a:solidFill>
                  <a:srgbClr val="FF0000"/>
                </a:solidFill>
              </a:rPr>
              <a:t>didukung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dokumen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lengkap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berupa</a:t>
            </a:r>
            <a:r>
              <a:rPr lang="en-ID" sz="1600" dirty="0">
                <a:solidFill>
                  <a:srgbClr val="FF0000"/>
                </a:solidFill>
              </a:rPr>
              <a:t> 40 </a:t>
            </a:r>
            <a:r>
              <a:rPr lang="en-ID" sz="1600" dirty="0" err="1">
                <a:solidFill>
                  <a:srgbClr val="FF0000"/>
                </a:solidFill>
              </a:rPr>
              <a:t>hasil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wawancara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pengguna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5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 data </a:t>
            </a:r>
            <a:r>
              <a:rPr lang="en-ID" sz="1600" dirty="0" err="1">
                <a:solidFill>
                  <a:srgbClr val="FF0000"/>
                </a:solidFill>
              </a:rPr>
              <a:t>hasil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validasi</a:t>
            </a:r>
            <a:r>
              <a:rPr lang="en-ID" sz="1600" dirty="0">
                <a:solidFill>
                  <a:srgbClr val="FF0000"/>
                </a:solidFill>
              </a:rPr>
              <a:t> prototype </a:t>
            </a:r>
            <a:r>
              <a:rPr lang="en-ID" sz="1600" dirty="0" err="1">
                <a:solidFill>
                  <a:srgbClr val="FF0000"/>
                </a:solidFill>
              </a:rPr>
              <a:t>didukung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dokumen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lengkap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berupa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lebih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dari</a:t>
            </a:r>
            <a:r>
              <a:rPr lang="en-ID" sz="1600" dirty="0">
                <a:solidFill>
                  <a:srgbClr val="FF0000"/>
                </a:solidFill>
              </a:rPr>
              <a:t> 50 </a:t>
            </a:r>
            <a:r>
              <a:rPr lang="en-ID" sz="1600" dirty="0" err="1">
                <a:solidFill>
                  <a:srgbClr val="FF0000"/>
                </a:solidFill>
              </a:rPr>
              <a:t>hasil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wawancara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pengguna</a:t>
            </a:r>
            <a:endParaRPr lang="en-ID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33A512-74B9-4DD3-B079-4972568F0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201" y="1116105"/>
            <a:ext cx="4315442" cy="409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9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98276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form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5C2D5-011E-4106-8920-14A9C30B472F}"/>
              </a:ext>
            </a:extLst>
          </p:cNvPr>
          <p:cNvSpPr txBox="1"/>
          <p:nvPr/>
        </p:nvSpPr>
        <p:spPr>
          <a:xfrm>
            <a:off x="980130" y="1621023"/>
            <a:ext cx="66273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membutuhkan</a:t>
            </a:r>
            <a:r>
              <a:rPr lang="en-ID" sz="1600" dirty="0"/>
              <a:t> </a:t>
            </a:r>
            <a:r>
              <a:rPr lang="en-ID" sz="1600" dirty="0" err="1"/>
              <a:t>isian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 err="1">
                <a:solidFill>
                  <a:srgbClr val="FF0000"/>
                </a:solidFill>
              </a:rPr>
              <a:t>kegiatan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validasi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prototytpe</a:t>
            </a:r>
            <a:r>
              <a:rPr lang="en-ID" sz="1600" dirty="0">
                <a:solidFill>
                  <a:srgbClr val="FF0000"/>
                </a:solidFill>
              </a:rPr>
              <a:t> pada partners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>
                <a:solidFill>
                  <a:srgbClr val="FF0000"/>
                </a:solidFill>
              </a:rPr>
              <a:t>photo </a:t>
            </a:r>
            <a:r>
              <a:rPr lang="en-ID" sz="1600" dirty="0" err="1">
                <a:solidFill>
                  <a:srgbClr val="FF0000"/>
                </a:solidFill>
              </a:rPr>
              <a:t>atau</a:t>
            </a:r>
            <a:r>
              <a:rPr lang="en-ID" sz="1600" dirty="0">
                <a:solidFill>
                  <a:srgbClr val="FF0000"/>
                </a:solidFill>
              </a:rPr>
              <a:t> video </a:t>
            </a:r>
            <a:r>
              <a:rPr lang="en-ID" sz="1600" dirty="0" err="1">
                <a:solidFill>
                  <a:srgbClr val="FF0000"/>
                </a:solidFill>
              </a:rPr>
              <a:t>aktivitias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validasi</a:t>
            </a:r>
            <a:endParaRPr lang="en-ID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Coach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komentar</a:t>
            </a:r>
            <a:r>
              <a:rPr lang="en-ID" sz="1600" dirty="0"/>
              <a:t> </a:t>
            </a:r>
            <a:r>
              <a:rPr lang="en-ID" sz="1600" dirty="0" err="1"/>
              <a:t>terkait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,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poin</a:t>
            </a:r>
            <a:r>
              <a:rPr lang="en-ID" sz="1600" dirty="0"/>
              <a:t> dan </a:t>
            </a:r>
            <a:r>
              <a:rPr lang="en-ID" sz="1600" dirty="0" err="1"/>
              <a:t>memvalidasi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tanda</a:t>
            </a:r>
            <a:r>
              <a:rPr lang="en-ID" sz="1600" dirty="0"/>
              <a:t> </a:t>
            </a:r>
            <a:r>
              <a:rPr lang="en-ID" sz="1600" dirty="0" err="1"/>
              <a:t>tangan</a:t>
            </a:r>
            <a:r>
              <a:rPr lang="en-ID" sz="1600" dirty="0"/>
              <a:t> / </a:t>
            </a:r>
            <a:r>
              <a:rPr lang="en-ID" sz="1600" dirty="0" err="1"/>
              <a:t>paraf</a:t>
            </a:r>
            <a:endParaRPr lang="en-ID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/>
              <a:t>Penilaian</a:t>
            </a:r>
            <a:r>
              <a:rPr lang="en-ID" sz="1600" dirty="0"/>
              <a:t> pada 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berikut</a:t>
            </a:r>
            <a:r>
              <a:rPr lang="en-ID" sz="1600" dirty="0"/>
              <a:t> 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1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tidak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melakukan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validasi</a:t>
            </a:r>
            <a:r>
              <a:rPr lang="en-ID" sz="1600" dirty="0">
                <a:solidFill>
                  <a:srgbClr val="FF0000"/>
                </a:solidFill>
              </a:rPr>
              <a:t> prototype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2 (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data </a:t>
            </a:r>
            <a:r>
              <a:rPr lang="en-ID" sz="1600" dirty="0" err="1">
                <a:solidFill>
                  <a:srgbClr val="FF0000"/>
                </a:solidFill>
              </a:rPr>
              <a:t>hasil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validasi</a:t>
            </a:r>
            <a:r>
              <a:rPr lang="en-ID" sz="1600" dirty="0">
                <a:solidFill>
                  <a:srgbClr val="FF0000"/>
                </a:solidFill>
              </a:rPr>
              <a:t> prototype </a:t>
            </a:r>
            <a:r>
              <a:rPr lang="en-ID" sz="1600" dirty="0" err="1">
                <a:solidFill>
                  <a:srgbClr val="FF0000"/>
                </a:solidFill>
              </a:rPr>
              <a:t>berupa</a:t>
            </a:r>
            <a:r>
              <a:rPr lang="en-ID" sz="1600" dirty="0">
                <a:solidFill>
                  <a:srgbClr val="FF0000"/>
                </a:solidFill>
              </a:rPr>
              <a:t>  </a:t>
            </a:r>
            <a:r>
              <a:rPr lang="en-ID" sz="1600" dirty="0" err="1">
                <a:solidFill>
                  <a:srgbClr val="FF0000"/>
                </a:solidFill>
              </a:rPr>
              <a:t>hasil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wawancara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dari</a:t>
            </a:r>
            <a:r>
              <a:rPr lang="en-ID" sz="1600" dirty="0">
                <a:solidFill>
                  <a:srgbClr val="FF0000"/>
                </a:solidFill>
              </a:rPr>
              <a:t> 5 partners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3 (</a:t>
            </a:r>
            <a:r>
              <a:rPr lang="en-ID" sz="1600" dirty="0" err="1">
                <a:solidFill>
                  <a:srgbClr val="FF0000"/>
                </a:solidFill>
              </a:rPr>
              <a:t>cukup</a:t>
            </a:r>
            <a:r>
              <a:rPr lang="en-ID" sz="1600" dirty="0">
                <a:solidFill>
                  <a:srgbClr val="FF0000"/>
                </a:solidFill>
              </a:rPr>
              <a:t>) : data </a:t>
            </a:r>
            <a:r>
              <a:rPr lang="en-ID" sz="1600" dirty="0" err="1">
                <a:solidFill>
                  <a:srgbClr val="FF0000"/>
                </a:solidFill>
              </a:rPr>
              <a:t>hasil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validasi</a:t>
            </a:r>
            <a:r>
              <a:rPr lang="en-ID" sz="1600" dirty="0">
                <a:solidFill>
                  <a:srgbClr val="FF0000"/>
                </a:solidFill>
              </a:rPr>
              <a:t> prototype </a:t>
            </a:r>
            <a:r>
              <a:rPr lang="en-ID" sz="1600" dirty="0" err="1">
                <a:solidFill>
                  <a:srgbClr val="FF0000"/>
                </a:solidFill>
              </a:rPr>
              <a:t>didukung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dokumen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cukup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lengkap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berupa</a:t>
            </a:r>
            <a:r>
              <a:rPr lang="en-ID" sz="1600" dirty="0">
                <a:solidFill>
                  <a:srgbClr val="FF0000"/>
                </a:solidFill>
              </a:rPr>
              <a:t> 5 </a:t>
            </a:r>
            <a:r>
              <a:rPr lang="en-ID" sz="1600" dirty="0" err="1">
                <a:solidFill>
                  <a:srgbClr val="FF0000"/>
                </a:solidFill>
              </a:rPr>
              <a:t>hasil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wawancara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partners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4 (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data </a:t>
            </a:r>
            <a:r>
              <a:rPr lang="en-ID" sz="1600" dirty="0" err="1">
                <a:solidFill>
                  <a:srgbClr val="FF0000"/>
                </a:solidFill>
              </a:rPr>
              <a:t>hasil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validasi</a:t>
            </a:r>
            <a:r>
              <a:rPr lang="en-ID" sz="1600" dirty="0">
                <a:solidFill>
                  <a:srgbClr val="FF0000"/>
                </a:solidFill>
              </a:rPr>
              <a:t> prototype </a:t>
            </a:r>
            <a:r>
              <a:rPr lang="en-ID" sz="1600" dirty="0" err="1">
                <a:solidFill>
                  <a:srgbClr val="FF0000"/>
                </a:solidFill>
              </a:rPr>
              <a:t>didukung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dokumen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lengkap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berupa</a:t>
            </a:r>
            <a:r>
              <a:rPr lang="en-ID" sz="1600" dirty="0">
                <a:solidFill>
                  <a:srgbClr val="FF0000"/>
                </a:solidFill>
              </a:rPr>
              <a:t> 10 </a:t>
            </a:r>
            <a:r>
              <a:rPr lang="en-ID" sz="1600" dirty="0" err="1">
                <a:solidFill>
                  <a:srgbClr val="FF0000"/>
                </a:solidFill>
              </a:rPr>
              <a:t>hasil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wawancara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partners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5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 data </a:t>
            </a:r>
            <a:r>
              <a:rPr lang="en-ID" sz="1600" dirty="0" err="1">
                <a:solidFill>
                  <a:srgbClr val="FF0000"/>
                </a:solidFill>
              </a:rPr>
              <a:t>hasil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validasi</a:t>
            </a:r>
            <a:r>
              <a:rPr lang="en-ID" sz="1600" dirty="0">
                <a:solidFill>
                  <a:srgbClr val="FF0000"/>
                </a:solidFill>
              </a:rPr>
              <a:t> prototype </a:t>
            </a:r>
            <a:r>
              <a:rPr lang="en-ID" sz="1600" dirty="0" err="1">
                <a:solidFill>
                  <a:srgbClr val="FF0000"/>
                </a:solidFill>
              </a:rPr>
              <a:t>didukung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dokumen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lengkap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berupa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lebih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dari</a:t>
            </a:r>
            <a:r>
              <a:rPr lang="en-ID" sz="1600" dirty="0">
                <a:solidFill>
                  <a:srgbClr val="FF0000"/>
                </a:solidFill>
              </a:rPr>
              <a:t> 10 </a:t>
            </a:r>
            <a:r>
              <a:rPr lang="en-ID" sz="1600" dirty="0" err="1">
                <a:solidFill>
                  <a:srgbClr val="FF0000"/>
                </a:solidFill>
              </a:rPr>
              <a:t>hasil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wawancara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partners</a:t>
            </a:r>
            <a:endParaRPr lang="en-ID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48865-9CB2-4B16-9C85-08EFBD5D9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408" y="1063568"/>
            <a:ext cx="4584302" cy="43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6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53671343AF8F41A1AAD17493FE9F87" ma:contentTypeVersion="2" ma:contentTypeDescription="Create a new document." ma:contentTypeScope="" ma:versionID="4376ab6a74590bf21872e27ea6a1678e">
  <xsd:schema xmlns:xsd="http://www.w3.org/2001/XMLSchema" xmlns:xs="http://www.w3.org/2001/XMLSchema" xmlns:p="http://schemas.microsoft.com/office/2006/metadata/properties" xmlns:ns2="2152d0fa-d006-4562-870d-16af17b21579" targetNamespace="http://schemas.microsoft.com/office/2006/metadata/properties" ma:root="true" ma:fieldsID="162a0ef0189ce1107c5d8c430141d8fc" ns2:_="">
    <xsd:import namespace="2152d0fa-d006-4562-870d-16af17b215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52d0fa-d006-4562-870d-16af17b215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D1467C-5661-4342-AC26-A019A58A88B2}"/>
</file>

<file path=customXml/itemProps2.xml><?xml version="1.0" encoding="utf-8"?>
<ds:datastoreItem xmlns:ds="http://schemas.openxmlformats.org/officeDocument/2006/customXml" ds:itemID="{CF168EAC-1899-4E52-94BE-D14DDAF85B98}"/>
</file>

<file path=customXml/itemProps3.xml><?xml version="1.0" encoding="utf-8"?>
<ds:datastoreItem xmlns:ds="http://schemas.openxmlformats.org/officeDocument/2006/customXml" ds:itemID="{E6D9B679-55FE-4108-A1B5-2D566BCCBA6E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1848</TotalTime>
  <Words>1254</Words>
  <Application>Microsoft Office PowerPoint</Application>
  <PresentationFormat>Widescreen</PresentationFormat>
  <Paragraphs>162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Tw Cen MT</vt:lpstr>
      <vt:lpstr>Tw Cen MT Condensed</vt:lpstr>
      <vt:lpstr>Wingdings 3</vt:lpstr>
      <vt:lpstr>Integral</vt:lpstr>
      <vt:lpstr>SRL 5 </vt:lpstr>
      <vt:lpstr>SRL 5 – Validated Prototype</vt:lpstr>
      <vt:lpstr>Komponen Penilaian SRL 5</vt:lpstr>
      <vt:lpstr>Komponen Penilaian SRL 5</vt:lpstr>
      <vt:lpstr>Penilaian SRL 5 </vt:lpstr>
      <vt:lpstr>Penilaian SRL 5</vt:lpstr>
      <vt:lpstr>Form form Penilaian SRL 5</vt:lpstr>
      <vt:lpstr>Form form Penilaian SRL 5</vt:lpstr>
      <vt:lpstr>Form form Penilaian SRL 5</vt:lpstr>
      <vt:lpstr>Form form Penilaian SRL 5</vt:lpstr>
      <vt:lpstr>Form form Penilaian SRL 5</vt:lpstr>
      <vt:lpstr>Contoh - Technopreneurship</vt:lpstr>
      <vt:lpstr>Contoh – Local Business</vt:lpstr>
      <vt:lpstr>Contoh Activity Report – PesanLapangan.com</vt:lpstr>
      <vt:lpstr>Contoh Activity Report - Lelelo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SRL 7</dc:title>
  <dc:creator>Aloysius Bernanda Gunawan</dc:creator>
  <cp:lastModifiedBy>Indriana S.E., M.M</cp:lastModifiedBy>
  <cp:revision>36</cp:revision>
  <dcterms:created xsi:type="dcterms:W3CDTF">2020-01-05T08:34:17Z</dcterms:created>
  <dcterms:modified xsi:type="dcterms:W3CDTF">2020-02-20T14:45:07Z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0x010100E353671343AF8F41A1AAD17493FE9F87</vt:lpwstr>
  </property>
</Properties>
</file>