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0" r:id="rId11"/>
    <p:sldId id="274" r:id="rId12"/>
    <p:sldId id="271" r:id="rId13"/>
    <p:sldId id="272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35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3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8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12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179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84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0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6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76F466-075B-45F8-983A-848AB59140A4}" type="datetimeFigureOut">
              <a:rPr lang="en-ID" smtClean="0"/>
              <a:t>11/01/2020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A576C5-072F-4D17-B856-EAA26AB99401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9268-4910-4E7A-BD9C-2CE660959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SRL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B1AB-3F0F-4102-8736-0B84F34E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STUDENTS WITH I</a:t>
            </a:r>
            <a:r>
              <a:rPr lang="en-ID" dirty="0"/>
              <a:t>DEA</a:t>
            </a:r>
          </a:p>
        </p:txBody>
      </p:sp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26926" y="1910034"/>
            <a:ext cx="618785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identifikasi</a:t>
            </a:r>
            <a:r>
              <a:rPr lang="en-ID" sz="1500" dirty="0">
                <a:solidFill>
                  <a:srgbClr val="FF0000"/>
                </a:solidFill>
              </a:rPr>
              <a:t>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analisis</a:t>
            </a:r>
            <a:r>
              <a:rPr lang="en-ID" sz="1500" dirty="0">
                <a:solidFill>
                  <a:srgbClr val="FF0000"/>
                </a:solidFill>
              </a:rPr>
              <a:t> idea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mengidentifikasi</a:t>
            </a:r>
            <a:r>
              <a:rPr lang="en-ID" sz="1500" dirty="0">
                <a:solidFill>
                  <a:srgbClr val="FF0000"/>
                </a:solidFill>
              </a:rPr>
              <a:t> segment 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sv-SE" sz="1500" dirty="0">
                <a:solidFill>
                  <a:srgbClr val="FF0000"/>
                </a:solidFill>
              </a:rPr>
              <a:t>Mampu menentukan 1 segment pelanggan tapi tidak mampu menyebutkan alasannya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Mampu menentukan setidaknya satu segment pelanggan berdasarkan asumsi (tidak menggunakan tools)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menentukan</a:t>
            </a:r>
            <a:r>
              <a:rPr lang="en-ID" sz="1500" dirty="0">
                <a:solidFill>
                  <a:srgbClr val="FF0000"/>
                </a:solidFill>
              </a:rPr>
              <a:t> 1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menggunakan</a:t>
            </a:r>
            <a:r>
              <a:rPr lang="en-ID" sz="1500" dirty="0">
                <a:solidFill>
                  <a:srgbClr val="FF0000"/>
                </a:solidFill>
              </a:rPr>
              <a:t>  tools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menentukan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setidaknya</a:t>
            </a:r>
            <a:r>
              <a:rPr lang="en-ID" sz="1500" dirty="0">
                <a:solidFill>
                  <a:srgbClr val="FF0000"/>
                </a:solidFill>
              </a:rPr>
              <a:t> minimal 2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menggunakan</a:t>
            </a:r>
            <a:r>
              <a:rPr lang="en-ID" sz="1500" dirty="0">
                <a:solidFill>
                  <a:srgbClr val="FF0000"/>
                </a:solidFill>
              </a:rPr>
              <a:t>  tools</a:t>
            </a:r>
            <a:endParaRPr lang="en-ID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14400" y="1628384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1.4 – 2 (form 1.2) 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AC7F44-6437-45BD-A036-B9C78A7D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137" y="350792"/>
            <a:ext cx="4151876" cy="62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8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26926" y="1910034"/>
            <a:ext cx="618785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identifikasi</a:t>
            </a:r>
            <a:r>
              <a:rPr lang="en-ID" sz="1500" dirty="0">
                <a:solidFill>
                  <a:srgbClr val="FF0000"/>
                </a:solidFill>
              </a:rPr>
              <a:t>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asumsi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segmentasi</a:t>
            </a:r>
            <a:r>
              <a:rPr lang="en-ID" sz="1500" dirty="0">
                <a:solidFill>
                  <a:srgbClr val="FF0000"/>
                </a:solidFill>
              </a:rPr>
              <a:t>, target, dan </a:t>
            </a:r>
            <a:r>
              <a:rPr lang="en-ID" sz="1500" dirty="0" err="1">
                <a:solidFill>
                  <a:srgbClr val="FF0000"/>
                </a:solidFill>
              </a:rPr>
              <a:t>posisi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bisnis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mengidentifikasi</a:t>
            </a:r>
            <a:r>
              <a:rPr lang="en-ID" sz="1500" dirty="0">
                <a:solidFill>
                  <a:srgbClr val="FF0000"/>
                </a:solidFill>
              </a:rPr>
              <a:t> segment 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sv-SE" sz="1500" dirty="0">
                <a:solidFill>
                  <a:srgbClr val="FF0000"/>
                </a:solidFill>
              </a:rPr>
              <a:t>Mampu menentukan 1 segment pelanggan tapi tidak mampu menyebutkan alasannya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Mampu menentukan setidaknya satu segment pelanggan berdasarkan asumsi (tidak menggunakan tools)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menentukan</a:t>
            </a:r>
            <a:r>
              <a:rPr lang="en-ID" sz="1500" dirty="0">
                <a:solidFill>
                  <a:srgbClr val="FF0000"/>
                </a:solidFill>
              </a:rPr>
              <a:t> 1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menggunakan</a:t>
            </a:r>
            <a:r>
              <a:rPr lang="en-ID" sz="1500" dirty="0">
                <a:solidFill>
                  <a:srgbClr val="FF0000"/>
                </a:solidFill>
              </a:rPr>
              <a:t>  tools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menentukan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setidaknya</a:t>
            </a:r>
            <a:r>
              <a:rPr lang="en-ID" sz="1500" dirty="0">
                <a:solidFill>
                  <a:srgbClr val="FF0000"/>
                </a:solidFill>
              </a:rPr>
              <a:t> minimal 2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menggunakan</a:t>
            </a:r>
            <a:r>
              <a:rPr lang="en-ID" sz="1500" dirty="0">
                <a:solidFill>
                  <a:srgbClr val="FF0000"/>
                </a:solidFill>
              </a:rPr>
              <a:t>  tools</a:t>
            </a:r>
            <a:endParaRPr lang="en-ID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14400" y="1628384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1.4 – 3 (form 1.3)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981B3-A591-4E1F-B406-5213B15F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652" y="150312"/>
            <a:ext cx="4546229" cy="65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606364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26926" y="1910034"/>
            <a:ext cx="623796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bukti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kegiatan</a:t>
            </a:r>
            <a:r>
              <a:rPr lang="en-ID" sz="1500" dirty="0">
                <a:solidFill>
                  <a:srgbClr val="FF0000"/>
                </a:solidFill>
              </a:rPr>
              <a:t> yang </a:t>
            </a:r>
            <a:r>
              <a:rPr lang="en-ID" sz="1500" dirty="0" err="1">
                <a:solidFill>
                  <a:srgbClr val="FF0000"/>
                </a:solidFill>
              </a:rPr>
              <a:t>dilakukan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>
                <a:solidFill>
                  <a:srgbClr val="FF0000"/>
                </a:solidFill>
              </a:rPr>
              <a:t>photo </a:t>
            </a:r>
            <a:r>
              <a:rPr lang="en-ID" sz="1500" dirty="0" err="1">
                <a:solidFill>
                  <a:srgbClr val="FF0000"/>
                </a:solidFill>
              </a:rPr>
              <a:t>kegiatan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melakukan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riset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lapangan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fi-FI" sz="1500" dirty="0">
                <a:solidFill>
                  <a:srgbClr val="FF0000"/>
                </a:solidFill>
              </a:rPr>
              <a:t>Hanya melakukan 1 kali riset lapangan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Melakukan riset lapangan namun tidak mampu menjelaskan hasilnya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Melakukan</a:t>
            </a:r>
            <a:r>
              <a:rPr lang="en-ID" sz="1500" dirty="0">
                <a:solidFill>
                  <a:srgbClr val="FF0000"/>
                </a:solidFill>
              </a:rPr>
              <a:t> 1 kali </a:t>
            </a:r>
            <a:r>
              <a:rPr lang="en-ID" sz="1500" dirty="0" err="1">
                <a:solidFill>
                  <a:srgbClr val="FF0000"/>
                </a:solidFill>
              </a:rPr>
              <a:t>riset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lapangan</a:t>
            </a:r>
            <a:r>
              <a:rPr lang="en-ID" sz="1500" dirty="0">
                <a:solidFill>
                  <a:srgbClr val="FF0000"/>
                </a:solidFill>
              </a:rPr>
              <a:t> dan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menjelaskan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hasilnya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Melakukan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lebih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dari</a:t>
            </a:r>
            <a:r>
              <a:rPr lang="en-ID" sz="1500" dirty="0">
                <a:solidFill>
                  <a:srgbClr val="FF0000"/>
                </a:solidFill>
              </a:rPr>
              <a:t> 1  kali </a:t>
            </a:r>
            <a:r>
              <a:rPr lang="en-ID" sz="1500" dirty="0" err="1">
                <a:solidFill>
                  <a:srgbClr val="FF0000"/>
                </a:solidFill>
              </a:rPr>
              <a:t>riset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lapangan</a:t>
            </a:r>
            <a:r>
              <a:rPr lang="en-ID" sz="1500" dirty="0">
                <a:solidFill>
                  <a:srgbClr val="FF0000"/>
                </a:solidFill>
              </a:rPr>
              <a:t> dan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menjelaskan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hasilnya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endParaRPr lang="en-ID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14400" y="1628384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1.5 – 1 (form 1.4)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65259-BD7C-4992-A960-13CF4532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31732"/>
            <a:ext cx="4742286" cy="60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7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606364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26926" y="1910034"/>
            <a:ext cx="623796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infografis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kegiatan</a:t>
            </a:r>
            <a:r>
              <a:rPr lang="en-ID" sz="1500" dirty="0">
                <a:solidFill>
                  <a:srgbClr val="FF0000"/>
                </a:solidFill>
              </a:rPr>
              <a:t> yang </a:t>
            </a:r>
            <a:r>
              <a:rPr lang="en-ID" sz="1500" dirty="0" err="1">
                <a:solidFill>
                  <a:srgbClr val="FF0000"/>
                </a:solidFill>
              </a:rPr>
              <a:t>dilakukan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infografis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seluruh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aktivitas</a:t>
            </a:r>
            <a:r>
              <a:rPr lang="en-ID" sz="1500" dirty="0">
                <a:solidFill>
                  <a:srgbClr val="FF0000"/>
                </a:solidFill>
              </a:rPr>
              <a:t> yang </a:t>
            </a:r>
            <a:r>
              <a:rPr lang="en-ID" sz="1500" dirty="0" err="1">
                <a:solidFill>
                  <a:srgbClr val="FF0000"/>
                </a:solidFill>
              </a:rPr>
              <a:t>sudah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dilakukan</a:t>
            </a:r>
            <a:r>
              <a:rPr lang="en-ID" sz="1500" dirty="0">
                <a:solidFill>
                  <a:srgbClr val="FF0000"/>
                </a:solidFill>
              </a:rPr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melakukan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riset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lapangan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fi-FI" sz="1500" dirty="0">
                <a:solidFill>
                  <a:srgbClr val="FF0000"/>
                </a:solidFill>
              </a:rPr>
              <a:t>Hanya melakukan 1 kali riset lapangan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Melakukan riset lapangan namun tidak mampu menjelaskan hasilnya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Melakukan</a:t>
            </a:r>
            <a:r>
              <a:rPr lang="en-ID" sz="1500" dirty="0">
                <a:solidFill>
                  <a:srgbClr val="FF0000"/>
                </a:solidFill>
              </a:rPr>
              <a:t> 1 kali </a:t>
            </a:r>
            <a:r>
              <a:rPr lang="en-ID" sz="1500" dirty="0" err="1">
                <a:solidFill>
                  <a:srgbClr val="FF0000"/>
                </a:solidFill>
              </a:rPr>
              <a:t>riset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lapangan</a:t>
            </a:r>
            <a:r>
              <a:rPr lang="en-ID" sz="1500" dirty="0">
                <a:solidFill>
                  <a:srgbClr val="FF0000"/>
                </a:solidFill>
              </a:rPr>
              <a:t> dan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menjelaskan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hasilnya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Melakukan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lebih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dari</a:t>
            </a:r>
            <a:r>
              <a:rPr lang="en-ID" sz="1500" dirty="0">
                <a:solidFill>
                  <a:srgbClr val="FF0000"/>
                </a:solidFill>
              </a:rPr>
              <a:t> 1  kali </a:t>
            </a:r>
            <a:r>
              <a:rPr lang="en-ID" sz="1500" dirty="0" err="1">
                <a:solidFill>
                  <a:srgbClr val="FF0000"/>
                </a:solidFill>
              </a:rPr>
              <a:t>riset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lapangan</a:t>
            </a:r>
            <a:r>
              <a:rPr lang="en-ID" sz="1500" dirty="0">
                <a:solidFill>
                  <a:srgbClr val="FF0000"/>
                </a:solidFill>
              </a:rPr>
              <a:t> dan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menjelaskan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hasilnya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endParaRPr lang="en-ID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14400" y="1628384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1.5 – 2 (form 1.5)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28358-765D-40F4-8FD0-DF72EB0B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88" y="452229"/>
            <a:ext cx="4765740" cy="59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D5D-C96E-464A-9CF6-A56B35A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077"/>
            <a:ext cx="10515600" cy="896145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- </a:t>
            </a:r>
            <a:r>
              <a:rPr lang="en-ID" dirty="0" err="1"/>
              <a:t>Technopreneurship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1C45-0B95-4CC0-84FF-F57F1318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750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Startup PesanLapangan.com di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penggemar</a:t>
            </a:r>
            <a:r>
              <a:rPr lang="en-ID" dirty="0"/>
              <a:t> </a:t>
            </a:r>
            <a:r>
              <a:rPr lang="en-ID" dirty="0" err="1"/>
              <a:t>olahraga</a:t>
            </a:r>
            <a:r>
              <a:rPr lang="en-ID" dirty="0"/>
              <a:t> </a:t>
            </a:r>
            <a:r>
              <a:rPr lang="en-ID" dirty="0" err="1"/>
              <a:t>permainan</a:t>
            </a:r>
            <a:endParaRPr lang="en-ID" dirty="0"/>
          </a:p>
          <a:p>
            <a:pPr lvl="1"/>
            <a:r>
              <a:rPr lang="en-ID" dirty="0" err="1"/>
              <a:t>Menentukan</a:t>
            </a:r>
            <a:r>
              <a:rPr lang="en-ID" dirty="0"/>
              <a:t> ide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diambil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ide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user persona</a:t>
            </a:r>
          </a:p>
          <a:p>
            <a:pPr lvl="1"/>
            <a:r>
              <a:rPr lang="en-US" dirty="0"/>
              <a:t>M</a:t>
            </a:r>
            <a:r>
              <a:rPr lang="en-ID" dirty="0" err="1"/>
              <a:t>embuat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segment, target dan </a:t>
            </a:r>
            <a:r>
              <a:rPr lang="en-ID" dirty="0" err="1"/>
              <a:t>posisi</a:t>
            </a:r>
            <a:r>
              <a:rPr lang="en-ID" dirty="0"/>
              <a:t> pasar</a:t>
            </a:r>
          </a:p>
          <a:p>
            <a:pPr lvl="1"/>
            <a:r>
              <a:rPr lang="en-US" dirty="0"/>
              <a:t>M</a:t>
            </a:r>
            <a:r>
              <a:rPr lang="en-ID" dirty="0" err="1"/>
              <a:t>embuat</a:t>
            </a:r>
            <a:r>
              <a:rPr lang="en-ID" dirty="0"/>
              <a:t> </a:t>
            </a:r>
            <a:r>
              <a:rPr lang="en-ID" dirty="0" err="1"/>
              <a:t>infografis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397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D6D-2DD9-4338-ADDB-75D0C4E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822"/>
            <a:ext cx="10515600" cy="802493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– Local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D570-2D17-4DD0-9681-0D84A467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31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Tim </a:t>
            </a:r>
            <a:r>
              <a:rPr lang="en-ID" dirty="0" err="1"/>
              <a:t>LeLeLo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di dunia industry </a:t>
            </a:r>
            <a:r>
              <a:rPr lang="en-ID" dirty="0" err="1"/>
              <a:t>Lele</a:t>
            </a:r>
            <a:endParaRPr lang="en-ID" dirty="0"/>
          </a:p>
          <a:p>
            <a:pPr lvl="1"/>
            <a:r>
              <a:rPr lang="en-ID" dirty="0" err="1"/>
              <a:t>Menentukan</a:t>
            </a:r>
            <a:r>
              <a:rPr lang="en-ID" dirty="0"/>
              <a:t> ide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diambil</a:t>
            </a:r>
            <a:endParaRPr lang="en-ID" dirty="0"/>
          </a:p>
          <a:p>
            <a:pPr lvl="1"/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ide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endParaRPr lang="en-ID" dirty="0"/>
          </a:p>
          <a:p>
            <a:pPr lvl="1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user persona</a:t>
            </a:r>
          </a:p>
          <a:p>
            <a:pPr lvl="1"/>
            <a:r>
              <a:rPr lang="en-US" dirty="0"/>
              <a:t>M</a:t>
            </a:r>
            <a:r>
              <a:rPr lang="en-ID" dirty="0" err="1"/>
              <a:t>embuat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segment, target dan </a:t>
            </a:r>
            <a:r>
              <a:rPr lang="en-ID" dirty="0" err="1"/>
              <a:t>posisi</a:t>
            </a:r>
            <a:r>
              <a:rPr lang="en-ID" dirty="0"/>
              <a:t> pasar</a:t>
            </a:r>
          </a:p>
          <a:p>
            <a:pPr lvl="1"/>
            <a:r>
              <a:rPr lang="en-US" dirty="0"/>
              <a:t>M</a:t>
            </a:r>
            <a:r>
              <a:rPr lang="en-ID" dirty="0" err="1"/>
              <a:t>embuat</a:t>
            </a:r>
            <a:r>
              <a:rPr lang="en-ID" dirty="0"/>
              <a:t> </a:t>
            </a:r>
            <a:r>
              <a:rPr lang="en-ID" dirty="0" err="1"/>
              <a:t>infografis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307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482"/>
            <a:ext cx="10515600" cy="858764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Activity Report – PesanLapangan.com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1B99CB-0BB1-4751-A3D4-FBE4B3FDF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47777"/>
              </p:ext>
            </p:extLst>
          </p:nvPr>
        </p:nvGraphicFramePr>
        <p:xfrm>
          <a:off x="263047" y="2341017"/>
          <a:ext cx="11661727" cy="295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20/2/20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Identifikasi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Masalah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ada</a:t>
                      </a:r>
                      <a:r>
                        <a:rPr lang="en-ID" sz="1200" dirty="0"/>
                        <a:t> di segment pasar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konsumen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Rabu, 27/1/20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Menentukan</a:t>
                      </a:r>
                      <a:r>
                        <a:rPr lang="en-ID" sz="1200" dirty="0"/>
                        <a:t> ide </a:t>
                      </a:r>
                      <a:r>
                        <a:rPr lang="en-ID" sz="1200" dirty="0" err="1"/>
                        <a:t>bisnis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akan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dibuat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  <a:r>
                        <a:rPr lang="en-ID" sz="1200" dirty="0" err="1"/>
                        <a:t>asil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analisis</a:t>
                      </a:r>
                      <a:r>
                        <a:rPr lang="en-ID" sz="1200" dirty="0"/>
                        <a:t> ide </a:t>
                      </a:r>
                      <a:r>
                        <a:rPr lang="en-ID" sz="1200" dirty="0" err="1"/>
                        <a:t>bisnis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6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4862-901F-42B1-9CBD-BBA7EC5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2" y="989556"/>
            <a:ext cx="10515600" cy="59084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Contoh</a:t>
            </a:r>
            <a:r>
              <a:rPr lang="en-ID" dirty="0"/>
              <a:t> Activity Report - </a:t>
            </a:r>
            <a:r>
              <a:rPr lang="en-ID" dirty="0" err="1"/>
              <a:t>Lelelo</a:t>
            </a:r>
            <a:endParaRPr lang="en-ID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8DC084-7E93-4308-B8A4-EEAAEF765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957325"/>
              </p:ext>
            </p:extLst>
          </p:nvPr>
        </p:nvGraphicFramePr>
        <p:xfrm>
          <a:off x="263047" y="2341017"/>
          <a:ext cx="11661727" cy="277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7">
                  <a:extLst>
                    <a:ext uri="{9D8B030D-6E8A-4147-A177-3AD203B41FA5}">
                      <a16:colId xmlns:a16="http://schemas.microsoft.com/office/drawing/2014/main" val="550748797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55705022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2637558135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95006528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316689528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219875559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92526442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539732692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3692489764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1875454143"/>
                    </a:ext>
                  </a:extLst>
                </a:gridCol>
                <a:gridCol w="1060157">
                  <a:extLst>
                    <a:ext uri="{9D8B030D-6E8A-4147-A177-3AD203B41FA5}">
                      <a16:colId xmlns:a16="http://schemas.microsoft.com/office/drawing/2014/main" val="474605797"/>
                    </a:ext>
                  </a:extLst>
                </a:gridCol>
              </a:tblGrid>
              <a:tr h="399082"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Day &amp; 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Topics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Result &amp; Follow Up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Coach Name &amp; Signature 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D" sz="1400" b="1" dirty="0"/>
                        <a:t>Activity 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96258"/>
                  </a:ext>
                </a:extLst>
              </a:tr>
              <a:tr h="543454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 err="1"/>
                        <a:t>Coachee</a:t>
                      </a:r>
                      <a:r>
                        <a:rPr lang="en-ID" sz="1400" dirty="0"/>
                        <a:t> #1</a:t>
                      </a:r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/>
                        <a:t>Grup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71930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Senin</a:t>
                      </a:r>
                      <a:r>
                        <a:rPr lang="en-ID" sz="1200" dirty="0"/>
                        <a:t>, 22/2/20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Identifikasi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Masalah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ada</a:t>
                      </a:r>
                      <a:r>
                        <a:rPr lang="en-ID" sz="1200" dirty="0"/>
                        <a:t> di industry </a:t>
                      </a:r>
                      <a:r>
                        <a:rPr lang="en-ID" sz="1200" dirty="0" err="1"/>
                        <a:t>lele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  <a:r>
                        <a:rPr lang="en-ID" sz="1200" dirty="0" err="1"/>
                        <a:t>enemui</a:t>
                      </a:r>
                      <a:r>
                        <a:rPr lang="en-ID" sz="1200" dirty="0"/>
                        <a:t> 5 </a:t>
                      </a:r>
                      <a:r>
                        <a:rPr lang="en-ID" sz="1200" dirty="0" err="1"/>
                        <a:t>pelaku</a:t>
                      </a:r>
                      <a:r>
                        <a:rPr lang="en-ID" sz="1200" dirty="0"/>
                        <a:t> industry </a:t>
                      </a:r>
                      <a:r>
                        <a:rPr lang="en-ID" sz="1200" dirty="0" err="1"/>
                        <a:t>lele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71239"/>
                  </a:ext>
                </a:extLst>
              </a:tr>
              <a:tr h="404624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Selasa</a:t>
                      </a:r>
                      <a:r>
                        <a:rPr lang="en-ID" sz="1200" dirty="0"/>
                        <a:t>, 29/2/20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/>
                        <a:t>Menentukan</a:t>
                      </a:r>
                      <a:r>
                        <a:rPr lang="en-ID" sz="1200" dirty="0"/>
                        <a:t> ide </a:t>
                      </a:r>
                      <a:r>
                        <a:rPr lang="en-ID" sz="1200" dirty="0" err="1"/>
                        <a:t>bisnis</a:t>
                      </a:r>
                      <a:r>
                        <a:rPr lang="en-ID" sz="1200" dirty="0"/>
                        <a:t> yang </a:t>
                      </a:r>
                      <a:r>
                        <a:rPr lang="en-ID" sz="1200" dirty="0" err="1"/>
                        <a:t>akan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dibuat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  <a:r>
                        <a:rPr lang="en-ID" sz="1200" dirty="0" err="1"/>
                        <a:t>asil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analisis</a:t>
                      </a:r>
                      <a:r>
                        <a:rPr lang="en-ID" sz="1200" dirty="0"/>
                        <a:t> ide </a:t>
                      </a:r>
                      <a:r>
                        <a:rPr lang="en-ID" sz="1200" dirty="0" err="1"/>
                        <a:t>bisnis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019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ACE6-A3FB-4A8B-8244-DB7E5D0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SRL 1 – STUDENTS WITH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0E48-A265-41E4-8B43-09F8FFE4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Lowest level of readiness where the intention surfaces to translate an idea into a business venture</a:t>
            </a:r>
          </a:p>
        </p:txBody>
      </p:sp>
    </p:spTree>
    <p:extLst>
      <p:ext uri="{BB962C8B-B14F-4D97-AF65-F5344CB8AC3E}">
        <p14:creationId xmlns:p14="http://schemas.microsoft.com/office/powerpoint/2010/main" val="15412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A26-EE94-4532-BD70-F33F50B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31788-2C96-4DB1-8841-E36DE960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98" y="2142677"/>
            <a:ext cx="8596766" cy="27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CD1-83C0-4B16-8AE7-341425E3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33"/>
            <a:ext cx="10515600" cy="830629"/>
          </a:xfrm>
        </p:spPr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DE20A-984B-48E5-AF19-D2CF7DB3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10" y="1544332"/>
            <a:ext cx="9847404" cy="49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9A-1E57-4DF4-B306-24EC568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8E7A8-58A2-460E-B78F-894629F1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10" y="1787552"/>
            <a:ext cx="9863563" cy="32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7" y="907604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8518-29C8-4021-BD4D-74E2298E4C56}"/>
              </a:ext>
            </a:extLst>
          </p:cNvPr>
          <p:cNvSpPr txBox="1"/>
          <p:nvPr/>
        </p:nvSpPr>
        <p:spPr>
          <a:xfrm>
            <a:off x="972970" y="1836942"/>
            <a:ext cx="58161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membutuhkan</a:t>
            </a:r>
            <a:r>
              <a:rPr lang="en-ID" sz="1600" dirty="0"/>
              <a:t> </a:t>
            </a:r>
            <a:r>
              <a:rPr lang="en-ID" sz="1600" dirty="0" err="1"/>
              <a:t>isian</a:t>
            </a:r>
            <a:r>
              <a:rPr lang="en-ID" sz="1600" dirty="0"/>
              <a:t> </a:t>
            </a:r>
            <a:r>
              <a:rPr lang="en-ID" sz="1600" dirty="0">
                <a:solidFill>
                  <a:srgbClr val="FF0000"/>
                </a:solidFill>
              </a:rPr>
              <a:t>persona </a:t>
            </a:r>
            <a:r>
              <a:rPr lang="en-ID" sz="1600" dirty="0" err="1">
                <a:solidFill>
                  <a:srgbClr val="FF0000"/>
                </a:solidFill>
              </a:rPr>
              <a:t>potensial</a:t>
            </a:r>
            <a:r>
              <a:rPr lang="en-ID" sz="1600" dirty="0">
                <a:solidFill>
                  <a:srgbClr val="FF0000"/>
                </a:solidFill>
              </a:rPr>
              <a:t> customer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Bukti</a:t>
            </a:r>
            <a:r>
              <a:rPr lang="en-ID" sz="1600" dirty="0"/>
              <a:t> yang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User Persona Assumption</a:t>
            </a:r>
            <a:endParaRPr lang="en-ID" sz="16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/>
              <a:t>Coach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komentar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,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poin</a:t>
            </a:r>
            <a:r>
              <a:rPr lang="en-ID" sz="1600" dirty="0"/>
              <a:t>, dan </a:t>
            </a:r>
            <a:r>
              <a:rPr lang="en-ID" sz="1600" dirty="0" err="1"/>
              <a:t>memvalidasi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tangan</a:t>
            </a:r>
            <a:r>
              <a:rPr lang="en-ID" sz="1600" dirty="0"/>
              <a:t> / </a:t>
            </a:r>
            <a:r>
              <a:rPr lang="en-ID" sz="1600" dirty="0" err="1"/>
              <a:t>paraf</a:t>
            </a:r>
            <a:endParaRPr lang="en-ID" sz="16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600" dirty="0" err="1"/>
              <a:t>Penilaian</a:t>
            </a:r>
            <a:r>
              <a:rPr lang="en-ID" sz="1600" dirty="0"/>
              <a:t> pada form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1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):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mengadakan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pengamatan</a:t>
            </a:r>
            <a:r>
              <a:rPr lang="en-ID" sz="1400" dirty="0">
                <a:solidFill>
                  <a:srgbClr val="FF0000"/>
                </a:solidFill>
              </a:rPr>
              <a:t>/ </a:t>
            </a:r>
            <a:r>
              <a:rPr lang="en-ID" sz="1400" dirty="0" err="1">
                <a:solidFill>
                  <a:srgbClr val="FF0000"/>
                </a:solidFill>
              </a:rPr>
              <a:t>observasi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lapangan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mengenali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peluang</a:t>
            </a:r>
            <a:endParaRPr lang="en-ID" sz="14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2 (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): </a:t>
            </a:r>
            <a:r>
              <a:rPr lang="en-ID" sz="1400" dirty="0" err="1">
                <a:solidFill>
                  <a:srgbClr val="FF0000"/>
                </a:solidFill>
              </a:rPr>
              <a:t>Mengadakan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pengamatan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lapangan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namun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mengenali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peluang</a:t>
            </a:r>
            <a:endParaRPr lang="en-ID" sz="14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3 (</a:t>
            </a:r>
            <a:r>
              <a:rPr lang="en-ID" sz="1400" dirty="0" err="1">
                <a:solidFill>
                  <a:srgbClr val="FF0000"/>
                </a:solidFill>
              </a:rPr>
              <a:t>cukup</a:t>
            </a:r>
            <a:r>
              <a:rPr lang="en-ID" sz="1400" dirty="0">
                <a:solidFill>
                  <a:srgbClr val="FF0000"/>
                </a:solidFill>
              </a:rPr>
              <a:t>): </a:t>
            </a:r>
            <a:r>
              <a:rPr lang="en-ID" sz="1400" dirty="0" err="1">
                <a:solidFill>
                  <a:srgbClr val="FF0000"/>
                </a:solidFill>
              </a:rPr>
              <a:t>Mengadakan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pengamatan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lapangan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setidaknya</a:t>
            </a:r>
            <a:r>
              <a:rPr lang="en-ID" sz="1400" dirty="0">
                <a:solidFill>
                  <a:srgbClr val="FF0000"/>
                </a:solidFill>
              </a:rPr>
              <a:t> 1 kali di </a:t>
            </a:r>
            <a:r>
              <a:rPr lang="en-ID" sz="1400" dirty="0" err="1">
                <a:solidFill>
                  <a:srgbClr val="FF0000"/>
                </a:solidFill>
              </a:rPr>
              <a:t>satu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lokasi</a:t>
            </a:r>
            <a:r>
              <a:rPr lang="en-ID" sz="1400" dirty="0">
                <a:solidFill>
                  <a:srgbClr val="FF0000"/>
                </a:solidFill>
              </a:rPr>
              <a:t>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menggunakan</a:t>
            </a:r>
            <a:r>
              <a:rPr lang="en-ID" sz="1400" dirty="0">
                <a:solidFill>
                  <a:srgbClr val="FF0000"/>
                </a:solidFill>
              </a:rPr>
              <a:t> tools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mengenali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peluang</a:t>
            </a:r>
            <a:endParaRPr lang="en-ID" sz="14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4  (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): </a:t>
            </a:r>
            <a:r>
              <a:rPr lang="en-ID" sz="1400" dirty="0" err="1">
                <a:solidFill>
                  <a:srgbClr val="FF0000"/>
                </a:solidFill>
              </a:rPr>
              <a:t>Mengadakan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pengamatan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lapangan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setidaknya</a:t>
            </a:r>
            <a:r>
              <a:rPr lang="en-ID" sz="1400" dirty="0">
                <a:solidFill>
                  <a:srgbClr val="FF0000"/>
                </a:solidFill>
              </a:rPr>
              <a:t> 2 kali di </a:t>
            </a:r>
            <a:r>
              <a:rPr lang="en-ID" sz="1400" dirty="0" err="1">
                <a:solidFill>
                  <a:srgbClr val="FF0000"/>
                </a:solidFill>
              </a:rPr>
              <a:t>lokasi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berbeda</a:t>
            </a:r>
            <a:r>
              <a:rPr lang="en-ID" sz="1400" dirty="0">
                <a:solidFill>
                  <a:srgbClr val="FF0000"/>
                </a:solidFill>
              </a:rPr>
              <a:t>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menggunakan</a:t>
            </a:r>
            <a:r>
              <a:rPr lang="en-ID" sz="1400" dirty="0">
                <a:solidFill>
                  <a:srgbClr val="FF0000"/>
                </a:solidFill>
              </a:rPr>
              <a:t> tools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mengenali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peluang</a:t>
            </a:r>
            <a:endParaRPr lang="en-ID" sz="14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5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): </a:t>
            </a:r>
            <a:r>
              <a:rPr lang="en-ID" sz="1400" dirty="0" err="1">
                <a:solidFill>
                  <a:srgbClr val="FF0000"/>
                </a:solidFill>
              </a:rPr>
              <a:t>Mengadakan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pengamatan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lapangan</a:t>
            </a:r>
            <a:r>
              <a:rPr lang="en-ID" sz="1400" dirty="0">
                <a:solidFill>
                  <a:srgbClr val="FF0000"/>
                </a:solidFill>
              </a:rPr>
              <a:t>  </a:t>
            </a:r>
            <a:r>
              <a:rPr lang="en-ID" sz="1400" dirty="0" err="1">
                <a:solidFill>
                  <a:srgbClr val="FF0000"/>
                </a:solidFill>
              </a:rPr>
              <a:t>lebih</a:t>
            </a:r>
            <a:r>
              <a:rPr lang="en-ID" sz="1400" dirty="0">
                <a:solidFill>
                  <a:srgbClr val="FF0000"/>
                </a:solidFill>
              </a:rPr>
              <a:t> 2 kali di </a:t>
            </a:r>
            <a:r>
              <a:rPr lang="en-ID" sz="1400" dirty="0" err="1">
                <a:solidFill>
                  <a:srgbClr val="FF0000"/>
                </a:solidFill>
              </a:rPr>
              <a:t>lokasi</a:t>
            </a:r>
            <a:r>
              <a:rPr lang="en-ID" sz="1400" dirty="0">
                <a:solidFill>
                  <a:srgbClr val="FF0000"/>
                </a:solidFill>
              </a:rPr>
              <a:t> yang </a:t>
            </a:r>
            <a:r>
              <a:rPr lang="en-ID" sz="1400" dirty="0" err="1">
                <a:solidFill>
                  <a:srgbClr val="FF0000"/>
                </a:solidFill>
              </a:rPr>
              <a:t>berbeda</a:t>
            </a:r>
            <a:r>
              <a:rPr lang="en-ID" sz="1400" dirty="0">
                <a:solidFill>
                  <a:srgbClr val="FF0000"/>
                </a:solidFill>
              </a:rPr>
              <a:t>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menggunakan</a:t>
            </a:r>
            <a:r>
              <a:rPr lang="en-ID" sz="1400" dirty="0">
                <a:solidFill>
                  <a:srgbClr val="FF0000"/>
                </a:solidFill>
              </a:rPr>
              <a:t> tools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mengenali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peluang</a:t>
            </a:r>
            <a:endParaRPr lang="en-ID" sz="1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8A43F-73B4-4A79-B542-C11EE743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385" y="1015928"/>
            <a:ext cx="4760868" cy="4013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DEC02-A454-4F3A-A101-2B176A6F5CFC}"/>
              </a:ext>
            </a:extLst>
          </p:cNvPr>
          <p:cNvSpPr txBox="1"/>
          <p:nvPr/>
        </p:nvSpPr>
        <p:spPr>
          <a:xfrm>
            <a:off x="1039660" y="155322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1.1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38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111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990FF-F65B-4276-8509-C2B45A1677AA}"/>
              </a:ext>
            </a:extLst>
          </p:cNvPr>
          <p:cNvSpPr txBox="1"/>
          <p:nvPr/>
        </p:nvSpPr>
        <p:spPr>
          <a:xfrm>
            <a:off x="900831" y="1816465"/>
            <a:ext cx="66273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400" dirty="0"/>
              <a:t>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isian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 err="1">
                <a:solidFill>
                  <a:srgbClr val="FF0000"/>
                </a:solidFill>
              </a:rPr>
              <a:t>hasil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analisis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– </a:t>
            </a:r>
            <a:r>
              <a:rPr lang="en-ID" sz="1400" dirty="0" err="1">
                <a:solidFill>
                  <a:srgbClr val="FF0000"/>
                </a:solidFill>
              </a:rPr>
              <a:t>berupa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deskripsi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dan </a:t>
            </a:r>
            <a:r>
              <a:rPr lang="en-ID" sz="1400" dirty="0" err="1">
                <a:solidFill>
                  <a:srgbClr val="FF0000"/>
                </a:solidFill>
              </a:rPr>
              <a:t>analisisnya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menggunakan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mindmap</a:t>
            </a:r>
            <a:endParaRPr lang="en-ID" sz="14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 err="1">
                <a:solidFill>
                  <a:srgbClr val="FF0000"/>
                </a:solidFill>
              </a:rPr>
              <a:t>deskripsi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dan </a:t>
            </a:r>
            <a:r>
              <a:rPr lang="en-ID" sz="1400" dirty="0" err="1">
                <a:solidFill>
                  <a:srgbClr val="FF0000"/>
                </a:solidFill>
              </a:rPr>
              <a:t>analisis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mindmap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tersebut</a:t>
            </a:r>
            <a:r>
              <a:rPr lang="en-ID" sz="1400" dirty="0">
                <a:solidFill>
                  <a:srgbClr val="FF0000"/>
                </a:solidFill>
              </a:rPr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400" dirty="0"/>
              <a:t>Coach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komentar</a:t>
            </a:r>
            <a:r>
              <a:rPr lang="en-ID" sz="1400" dirty="0"/>
              <a:t> </a:t>
            </a:r>
            <a:r>
              <a:rPr lang="en-ID" sz="1400" dirty="0" err="1"/>
              <a:t>terkait</a:t>
            </a:r>
            <a:r>
              <a:rPr lang="en-ID" sz="1400" dirty="0"/>
              <a:t> </a:t>
            </a:r>
            <a:r>
              <a:rPr lang="en-ID" sz="1400" dirty="0" err="1"/>
              <a:t>bukti</a:t>
            </a:r>
            <a:r>
              <a:rPr lang="en-ID" sz="1400" dirty="0"/>
              <a:t> ,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poin</a:t>
            </a:r>
            <a:r>
              <a:rPr lang="en-ID" sz="1400" dirty="0"/>
              <a:t> dan </a:t>
            </a:r>
            <a:r>
              <a:rPr lang="en-ID" sz="1400" dirty="0" err="1"/>
              <a:t>memvalidasi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</a:t>
            </a:r>
            <a:r>
              <a:rPr lang="en-ID" sz="1400" dirty="0" err="1"/>
              <a:t>tangan</a:t>
            </a:r>
            <a:r>
              <a:rPr lang="en-ID" sz="1400" dirty="0"/>
              <a:t> / </a:t>
            </a:r>
            <a:r>
              <a:rPr lang="en-ID" sz="1400" dirty="0" err="1"/>
              <a:t>paraf</a:t>
            </a:r>
            <a:endParaRPr lang="en-ID" sz="14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400" dirty="0" err="1"/>
              <a:t>Penilaian</a:t>
            </a:r>
            <a:r>
              <a:rPr lang="en-ID" sz="1400" dirty="0"/>
              <a:t> pada form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1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Hanya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memiliki</a:t>
            </a:r>
            <a:r>
              <a:rPr lang="en-ID" sz="1400" dirty="0">
                <a:solidFill>
                  <a:srgbClr val="FF0000"/>
                </a:solidFill>
              </a:rPr>
              <a:t> ide, </a:t>
            </a:r>
            <a:r>
              <a:rPr lang="en-ID" sz="1400" dirty="0" err="1">
                <a:solidFill>
                  <a:srgbClr val="FF0000"/>
                </a:solidFill>
              </a:rPr>
              <a:t>tetapi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memiliki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gambaran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apapun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tentang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dan </a:t>
            </a:r>
            <a:r>
              <a:rPr lang="en-ID" sz="1400" dirty="0" err="1">
                <a:solidFill>
                  <a:srgbClr val="FF0000"/>
                </a:solidFill>
              </a:rPr>
              <a:t>tidak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menggambarkan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mindmap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tersebut</a:t>
            </a:r>
            <a:r>
              <a:rPr lang="en-ID" sz="1400" dirty="0">
                <a:solidFill>
                  <a:srgbClr val="FF0000"/>
                </a:solidFill>
              </a:rPr>
              <a:t>.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2 (</a:t>
            </a:r>
            <a:r>
              <a:rPr lang="en-ID" sz="1400" dirty="0" err="1">
                <a:solidFill>
                  <a:srgbClr val="FF0000"/>
                </a:solidFill>
              </a:rPr>
              <a:t>kurang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Hanya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mempunyai</a:t>
            </a:r>
            <a:r>
              <a:rPr lang="en-ID" sz="1400" dirty="0">
                <a:solidFill>
                  <a:srgbClr val="FF0000"/>
                </a:solidFill>
              </a:rPr>
              <a:t> 1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, </a:t>
            </a:r>
            <a:r>
              <a:rPr lang="en-ID" sz="1400" dirty="0" err="1">
                <a:solidFill>
                  <a:srgbClr val="FF0000"/>
                </a:solidFill>
              </a:rPr>
              <a:t>memahami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 yang </a:t>
            </a:r>
            <a:r>
              <a:rPr lang="en-ID" sz="1400" dirty="0" err="1">
                <a:solidFill>
                  <a:srgbClr val="FF0000"/>
                </a:solidFill>
              </a:rPr>
              <a:t>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dipilih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dijalankan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menggambarkan</a:t>
            </a:r>
            <a:r>
              <a:rPr lang="en-ID" sz="1400" dirty="0">
                <a:solidFill>
                  <a:srgbClr val="FF0000"/>
                </a:solidFill>
              </a:rPr>
              <a:t> mind-map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tersebut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setidaknya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hingga</a:t>
            </a:r>
            <a:r>
              <a:rPr lang="en-ID" sz="1400" dirty="0">
                <a:solidFill>
                  <a:srgbClr val="FF0000"/>
                </a:solidFill>
              </a:rPr>
              <a:t> 2 </a:t>
            </a:r>
            <a:r>
              <a:rPr lang="en-ID" sz="1400" dirty="0" err="1">
                <a:solidFill>
                  <a:srgbClr val="FF0000"/>
                </a:solidFill>
              </a:rPr>
              <a:t>cabang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utama</a:t>
            </a:r>
            <a:endParaRPr lang="en-ID" sz="14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3 (</a:t>
            </a:r>
            <a:r>
              <a:rPr lang="en-ID" sz="1400" dirty="0" err="1">
                <a:solidFill>
                  <a:srgbClr val="FF0000"/>
                </a:solidFill>
              </a:rPr>
              <a:t>cukup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Mempunyai</a:t>
            </a:r>
            <a:r>
              <a:rPr lang="en-ID" sz="1400" dirty="0">
                <a:solidFill>
                  <a:srgbClr val="FF0000"/>
                </a:solidFill>
              </a:rPr>
              <a:t> Satu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, </a:t>
            </a:r>
            <a:r>
              <a:rPr lang="en-ID" sz="1400" dirty="0" err="1">
                <a:solidFill>
                  <a:srgbClr val="FF0000"/>
                </a:solidFill>
              </a:rPr>
              <a:t>memahami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 yang </a:t>
            </a:r>
            <a:r>
              <a:rPr lang="en-ID" sz="1400" dirty="0" err="1">
                <a:solidFill>
                  <a:srgbClr val="FF0000"/>
                </a:solidFill>
              </a:rPr>
              <a:t>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dipilih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dijalankan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menggambarkan</a:t>
            </a:r>
            <a:r>
              <a:rPr lang="en-ID" sz="1400" dirty="0">
                <a:solidFill>
                  <a:srgbClr val="FF0000"/>
                </a:solidFill>
              </a:rPr>
              <a:t> mind-map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tersebut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setidaknya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hingga</a:t>
            </a:r>
            <a:r>
              <a:rPr lang="en-ID" sz="1400" dirty="0">
                <a:solidFill>
                  <a:srgbClr val="FF0000"/>
                </a:solidFill>
              </a:rPr>
              <a:t> 4 </a:t>
            </a:r>
            <a:r>
              <a:rPr lang="en-ID" sz="1400" dirty="0" err="1">
                <a:solidFill>
                  <a:srgbClr val="FF0000"/>
                </a:solidFill>
              </a:rPr>
              <a:t>cabang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utama</a:t>
            </a:r>
            <a:endParaRPr lang="en-ID" sz="14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4 (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Mempunyai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lebih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dua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, </a:t>
            </a:r>
            <a:r>
              <a:rPr lang="en-ID" sz="1400" dirty="0" err="1">
                <a:solidFill>
                  <a:srgbClr val="FF0000"/>
                </a:solidFill>
              </a:rPr>
              <a:t>memahami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 yang </a:t>
            </a:r>
            <a:r>
              <a:rPr lang="en-ID" sz="1400" dirty="0" err="1">
                <a:solidFill>
                  <a:srgbClr val="FF0000"/>
                </a:solidFill>
              </a:rPr>
              <a:t>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dipilih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dijalankan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menggambarkan</a:t>
            </a:r>
            <a:r>
              <a:rPr lang="en-ID" sz="1400" dirty="0">
                <a:solidFill>
                  <a:srgbClr val="FF0000"/>
                </a:solidFill>
              </a:rPr>
              <a:t> mind-map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tersebut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setidaknya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hingga</a:t>
            </a:r>
            <a:r>
              <a:rPr lang="en-ID" sz="1400" dirty="0">
                <a:solidFill>
                  <a:srgbClr val="FF0000"/>
                </a:solidFill>
              </a:rPr>
              <a:t> 2 </a:t>
            </a:r>
            <a:r>
              <a:rPr lang="en-ID" sz="1400" dirty="0" err="1">
                <a:solidFill>
                  <a:srgbClr val="FF0000"/>
                </a:solidFill>
              </a:rPr>
              <a:t>cabang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utama</a:t>
            </a:r>
            <a:endParaRPr lang="en-ID" sz="14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rgbClr val="FF0000"/>
                </a:solidFill>
              </a:rPr>
              <a:t>Poin</a:t>
            </a:r>
            <a:r>
              <a:rPr lang="en-ID" sz="1400" dirty="0">
                <a:solidFill>
                  <a:srgbClr val="FF0000"/>
                </a:solidFill>
              </a:rPr>
              <a:t> 5 (</a:t>
            </a:r>
            <a:r>
              <a:rPr lang="en-ID" sz="1400" dirty="0" err="1">
                <a:solidFill>
                  <a:srgbClr val="FF0000"/>
                </a:solidFill>
              </a:rPr>
              <a:t>sangat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baik</a:t>
            </a:r>
            <a:r>
              <a:rPr lang="en-ID" sz="1400" dirty="0">
                <a:solidFill>
                  <a:srgbClr val="FF0000"/>
                </a:solidFill>
              </a:rPr>
              <a:t>) : </a:t>
            </a:r>
            <a:r>
              <a:rPr lang="en-ID" sz="1400" dirty="0" err="1">
                <a:solidFill>
                  <a:srgbClr val="FF0000"/>
                </a:solidFill>
              </a:rPr>
              <a:t>Mempunyai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lebih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dua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, </a:t>
            </a:r>
            <a:r>
              <a:rPr lang="en-ID" sz="1400" dirty="0" err="1">
                <a:solidFill>
                  <a:srgbClr val="FF0000"/>
                </a:solidFill>
              </a:rPr>
              <a:t>memahami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 yang </a:t>
            </a:r>
            <a:r>
              <a:rPr lang="en-ID" sz="1400" dirty="0" err="1">
                <a:solidFill>
                  <a:srgbClr val="FF0000"/>
                </a:solidFill>
              </a:rPr>
              <a:t>akan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dipilih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untuk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dijalankan</a:t>
            </a:r>
            <a:r>
              <a:rPr lang="en-ID" sz="1400" dirty="0">
                <a:solidFill>
                  <a:srgbClr val="FF0000"/>
                </a:solidFill>
              </a:rPr>
              <a:t>, dan </a:t>
            </a:r>
            <a:r>
              <a:rPr lang="en-ID" sz="1400" dirty="0" err="1">
                <a:solidFill>
                  <a:srgbClr val="FF0000"/>
                </a:solidFill>
              </a:rPr>
              <a:t>mampu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menggambarkan</a:t>
            </a:r>
            <a:r>
              <a:rPr lang="en-ID" sz="1400" dirty="0">
                <a:solidFill>
                  <a:srgbClr val="FF0000"/>
                </a:solidFill>
              </a:rPr>
              <a:t> mind-map </a:t>
            </a:r>
            <a:r>
              <a:rPr lang="en-ID" sz="1400" dirty="0" err="1">
                <a:solidFill>
                  <a:srgbClr val="FF0000"/>
                </a:solidFill>
              </a:rPr>
              <a:t>dari</a:t>
            </a:r>
            <a:r>
              <a:rPr lang="en-ID" sz="1400" dirty="0">
                <a:solidFill>
                  <a:srgbClr val="FF0000"/>
                </a:solidFill>
              </a:rPr>
              <a:t> ide </a:t>
            </a:r>
            <a:r>
              <a:rPr lang="en-ID" sz="1400" dirty="0" err="1">
                <a:solidFill>
                  <a:srgbClr val="FF0000"/>
                </a:solidFill>
              </a:rPr>
              <a:t>bisnis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tersebut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setidaknya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hingga</a:t>
            </a:r>
            <a:r>
              <a:rPr lang="en-ID" sz="1400" dirty="0">
                <a:solidFill>
                  <a:srgbClr val="FF0000"/>
                </a:solidFill>
              </a:rPr>
              <a:t> 4 </a:t>
            </a:r>
            <a:r>
              <a:rPr lang="en-ID" sz="1400" dirty="0" err="1">
                <a:solidFill>
                  <a:srgbClr val="FF0000"/>
                </a:solidFill>
              </a:rPr>
              <a:t>cabang</a:t>
            </a:r>
            <a:r>
              <a:rPr lang="en-ID" sz="1400" dirty="0">
                <a:solidFill>
                  <a:srgbClr val="FF0000"/>
                </a:solidFill>
              </a:rPr>
              <a:t> </a:t>
            </a:r>
            <a:r>
              <a:rPr lang="en-ID" sz="1400" dirty="0" err="1">
                <a:solidFill>
                  <a:srgbClr val="FF0000"/>
                </a:solidFill>
              </a:rPr>
              <a:t>utama</a:t>
            </a:r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96EB0-8346-4B47-91B6-9CDC29D0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455" y="185888"/>
            <a:ext cx="4328341" cy="6502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8149B-EC3C-4BD0-8220-38AA60EA645C}"/>
              </a:ext>
            </a:extLst>
          </p:cNvPr>
          <p:cNvSpPr txBox="1"/>
          <p:nvPr/>
        </p:nvSpPr>
        <p:spPr>
          <a:xfrm>
            <a:off x="914400" y="152817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1.2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179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26926" y="1910034"/>
            <a:ext cx="618785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kegiatan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validasi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prototytpe</a:t>
            </a:r>
            <a:r>
              <a:rPr lang="en-ID" sz="1500" dirty="0">
                <a:solidFill>
                  <a:srgbClr val="FF0000"/>
                </a:solidFill>
              </a:rPr>
              <a:t> pada partners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>
                <a:solidFill>
                  <a:srgbClr val="FF0000"/>
                </a:solidFill>
              </a:rPr>
              <a:t>user persona assumption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Hanya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membuat</a:t>
            </a:r>
            <a:r>
              <a:rPr lang="en-ID" sz="1500" dirty="0">
                <a:solidFill>
                  <a:srgbClr val="FF0000"/>
                </a:solidFill>
              </a:rPr>
              <a:t> user persona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sv-SE" sz="1500" dirty="0">
                <a:solidFill>
                  <a:srgbClr val="FF0000"/>
                </a:solidFill>
              </a:rPr>
              <a:t>Mempunyai 1 list potential pengguna dengan jumlah 7&gt;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Mempunyai 1 list potential pengguna dengan jumlah 10&lt;x&lt;7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Mempunyai</a:t>
            </a:r>
            <a:r>
              <a:rPr lang="en-ID" sz="1500" dirty="0">
                <a:solidFill>
                  <a:srgbClr val="FF0000"/>
                </a:solidFill>
              </a:rPr>
              <a:t> 1 list </a:t>
            </a:r>
            <a:r>
              <a:rPr lang="en-ID" sz="1500" dirty="0" err="1">
                <a:solidFill>
                  <a:srgbClr val="FF0000"/>
                </a:solidFill>
              </a:rPr>
              <a:t>pengguna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berjumlah</a:t>
            </a:r>
            <a:r>
              <a:rPr lang="en-ID" sz="1500" dirty="0">
                <a:solidFill>
                  <a:srgbClr val="FF0000"/>
                </a:solidFill>
              </a:rPr>
              <a:t> minimal 20 orang </a:t>
            </a:r>
            <a:r>
              <a:rPr lang="en-ID" sz="1500" dirty="0" err="1">
                <a:solidFill>
                  <a:srgbClr val="FF0000"/>
                </a:solidFill>
              </a:rPr>
              <a:t>berdasarkan</a:t>
            </a:r>
            <a:r>
              <a:rPr lang="en-ID" sz="1500" dirty="0">
                <a:solidFill>
                  <a:srgbClr val="FF0000"/>
                </a:solidFill>
              </a:rPr>
              <a:t>  1 user persona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Mempunyai</a:t>
            </a:r>
            <a:r>
              <a:rPr lang="en-ID" sz="1500" dirty="0">
                <a:solidFill>
                  <a:srgbClr val="FF0000"/>
                </a:solidFill>
              </a:rPr>
              <a:t> 1 list </a:t>
            </a:r>
            <a:r>
              <a:rPr lang="en-ID" sz="1500" dirty="0" err="1">
                <a:solidFill>
                  <a:srgbClr val="FF0000"/>
                </a:solidFill>
              </a:rPr>
              <a:t>pengguna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berjumlah</a:t>
            </a:r>
            <a:r>
              <a:rPr lang="en-ID" sz="1500" dirty="0">
                <a:solidFill>
                  <a:srgbClr val="FF0000"/>
                </a:solidFill>
              </a:rPr>
              <a:t> minimal 20 orang </a:t>
            </a:r>
            <a:r>
              <a:rPr lang="en-ID" sz="1500" dirty="0" err="1">
                <a:solidFill>
                  <a:srgbClr val="FF0000"/>
                </a:solidFill>
              </a:rPr>
              <a:t>berdasarkan</a:t>
            </a:r>
            <a:r>
              <a:rPr lang="en-ID" sz="1500" dirty="0">
                <a:solidFill>
                  <a:srgbClr val="FF0000"/>
                </a:solidFill>
              </a:rPr>
              <a:t>  1 user persona, </a:t>
            </a:r>
            <a:r>
              <a:rPr lang="en-ID" sz="1500" dirty="0" err="1">
                <a:solidFill>
                  <a:srgbClr val="FF0000"/>
                </a:solidFill>
              </a:rPr>
              <a:t>atau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dua</a:t>
            </a:r>
            <a:r>
              <a:rPr lang="en-ID" sz="1500" dirty="0">
                <a:solidFill>
                  <a:srgbClr val="FF0000"/>
                </a:solidFill>
              </a:rPr>
              <a:t> list </a:t>
            </a:r>
            <a:r>
              <a:rPr lang="en-ID" sz="1500" dirty="0" err="1">
                <a:solidFill>
                  <a:srgbClr val="FF0000"/>
                </a:solidFill>
              </a:rPr>
              <a:t>pengguna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berjumlah</a:t>
            </a:r>
            <a:r>
              <a:rPr lang="en-ID" sz="1500" dirty="0">
                <a:solidFill>
                  <a:srgbClr val="FF0000"/>
                </a:solidFill>
              </a:rPr>
              <a:t> minimal 10 orang </a:t>
            </a:r>
            <a:r>
              <a:rPr lang="en-ID" sz="1500" dirty="0" err="1">
                <a:solidFill>
                  <a:srgbClr val="FF0000"/>
                </a:solidFill>
              </a:rPr>
              <a:t>berdasar</a:t>
            </a:r>
            <a:r>
              <a:rPr lang="en-ID" sz="1500" dirty="0">
                <a:solidFill>
                  <a:srgbClr val="FF0000"/>
                </a:solidFill>
              </a:rPr>
              <a:t> 2 user persona</a:t>
            </a:r>
            <a:endParaRPr lang="en-ID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14400" y="162838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1.3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85832-5150-476B-8F87-848A4DC0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93" y="1015928"/>
            <a:ext cx="4760868" cy="40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FA0-C54E-45A5-B90F-B060393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8276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D" dirty="0"/>
              <a:t>Form </a:t>
            </a:r>
            <a:r>
              <a:rPr lang="en-ID" dirty="0" err="1"/>
              <a:t>form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SRL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5C2D5-011E-4106-8920-14A9C30B472F}"/>
              </a:ext>
            </a:extLst>
          </p:cNvPr>
          <p:cNvSpPr txBox="1"/>
          <p:nvPr/>
        </p:nvSpPr>
        <p:spPr>
          <a:xfrm>
            <a:off x="926926" y="1910034"/>
            <a:ext cx="618785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membutuhkan</a:t>
            </a:r>
            <a:r>
              <a:rPr lang="en-ID" sz="1500" dirty="0"/>
              <a:t> </a:t>
            </a:r>
            <a:r>
              <a:rPr lang="en-ID" sz="1500" dirty="0" err="1"/>
              <a:t>isian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 err="1">
                <a:solidFill>
                  <a:srgbClr val="FF0000"/>
                </a:solidFill>
              </a:rPr>
              <a:t>identifikasi</a:t>
            </a:r>
            <a:r>
              <a:rPr lang="en-ID" sz="1500" dirty="0">
                <a:solidFill>
                  <a:srgbClr val="FF0000"/>
                </a:solidFill>
              </a:rPr>
              <a:t>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berupa</a:t>
            </a:r>
            <a:r>
              <a:rPr lang="en-ID" sz="1500" dirty="0"/>
              <a:t> </a:t>
            </a:r>
            <a:r>
              <a:rPr lang="en-ID" sz="1500" dirty="0">
                <a:solidFill>
                  <a:srgbClr val="FF0000"/>
                </a:solidFill>
              </a:rPr>
              <a:t>user personal assumption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/>
              <a:t>Coach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 </a:t>
            </a:r>
            <a:r>
              <a:rPr lang="en-ID" sz="1500" dirty="0" err="1"/>
              <a:t>terkait</a:t>
            </a:r>
            <a:r>
              <a:rPr lang="en-ID" sz="1500" dirty="0"/>
              <a:t> </a:t>
            </a:r>
            <a:r>
              <a:rPr lang="en-ID" sz="1500" dirty="0" err="1"/>
              <a:t>bukti</a:t>
            </a:r>
            <a:r>
              <a:rPr lang="en-ID" sz="1500" dirty="0"/>
              <a:t> ,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poin</a:t>
            </a:r>
            <a:r>
              <a:rPr lang="en-ID" sz="1500" dirty="0"/>
              <a:t> dan </a:t>
            </a:r>
            <a:r>
              <a:rPr lang="en-ID" sz="1500" dirty="0" err="1"/>
              <a:t>memvalidasi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memberikan</a:t>
            </a:r>
            <a:r>
              <a:rPr lang="en-ID" sz="1500" dirty="0"/>
              <a:t> </a:t>
            </a:r>
            <a:r>
              <a:rPr lang="en-ID" sz="1500" dirty="0" err="1"/>
              <a:t>tanda</a:t>
            </a:r>
            <a:r>
              <a:rPr lang="en-ID" sz="1500" dirty="0"/>
              <a:t> </a:t>
            </a:r>
            <a:r>
              <a:rPr lang="en-ID" sz="1500" dirty="0" err="1"/>
              <a:t>tangan</a:t>
            </a:r>
            <a:r>
              <a:rPr lang="en-ID" sz="1500" dirty="0"/>
              <a:t> / </a:t>
            </a:r>
            <a:r>
              <a:rPr lang="en-ID" sz="1500" dirty="0" err="1"/>
              <a:t>paraf</a:t>
            </a:r>
            <a:endParaRPr lang="en-ID" sz="1500" dirty="0"/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ID" sz="1500" dirty="0" err="1"/>
              <a:t>Penilaian</a:t>
            </a:r>
            <a:r>
              <a:rPr lang="en-ID" sz="1500" dirty="0"/>
              <a:t> pada form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berikut</a:t>
            </a:r>
            <a:r>
              <a:rPr lang="en-ID" sz="1500" dirty="0"/>
              <a:t>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1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Tidak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mengidentifikasi</a:t>
            </a:r>
            <a:r>
              <a:rPr lang="en-ID" sz="1500" dirty="0">
                <a:solidFill>
                  <a:srgbClr val="FF0000"/>
                </a:solidFill>
              </a:rPr>
              <a:t> segment 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2 (</a:t>
            </a:r>
            <a:r>
              <a:rPr lang="en-ID" sz="1500" dirty="0" err="1">
                <a:solidFill>
                  <a:srgbClr val="FF0000"/>
                </a:solidFill>
              </a:rPr>
              <a:t>kurang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sv-SE" sz="1500" dirty="0">
                <a:solidFill>
                  <a:srgbClr val="FF0000"/>
                </a:solidFill>
              </a:rPr>
              <a:t>Mampu menentukan 1 segment pelanggan tapi tidak mampu menyebutkan alasannya</a:t>
            </a:r>
            <a:endParaRPr lang="en-ID" sz="1500" dirty="0">
              <a:solidFill>
                <a:srgbClr val="FF0000"/>
              </a:solidFill>
            </a:endParaRP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3 (</a:t>
            </a:r>
            <a:r>
              <a:rPr lang="en-ID" sz="1500" dirty="0" err="1">
                <a:solidFill>
                  <a:srgbClr val="FF0000"/>
                </a:solidFill>
              </a:rPr>
              <a:t>cukup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sv-SE" sz="1500" dirty="0">
                <a:solidFill>
                  <a:srgbClr val="FF0000"/>
                </a:solidFill>
              </a:rPr>
              <a:t>Mampu menentukan setidaknya satu segment pelanggan berdasarkan asumsi (tidak menggunakan tools)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4 (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 :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menentukan</a:t>
            </a:r>
            <a:r>
              <a:rPr lang="en-ID" sz="1500" dirty="0">
                <a:solidFill>
                  <a:srgbClr val="FF0000"/>
                </a:solidFill>
              </a:rPr>
              <a:t> 1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menggunakan</a:t>
            </a:r>
            <a:r>
              <a:rPr lang="en-ID" sz="1500" dirty="0">
                <a:solidFill>
                  <a:srgbClr val="FF0000"/>
                </a:solidFill>
              </a:rPr>
              <a:t>  tools 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ID" sz="1500" dirty="0" err="1">
                <a:solidFill>
                  <a:srgbClr val="FF0000"/>
                </a:solidFill>
              </a:rPr>
              <a:t>Poin</a:t>
            </a:r>
            <a:r>
              <a:rPr lang="en-ID" sz="1500" dirty="0">
                <a:solidFill>
                  <a:srgbClr val="FF0000"/>
                </a:solidFill>
              </a:rPr>
              <a:t> 5 (</a:t>
            </a:r>
            <a:r>
              <a:rPr lang="en-ID" sz="1500" dirty="0" err="1">
                <a:solidFill>
                  <a:srgbClr val="FF0000"/>
                </a:solidFill>
              </a:rPr>
              <a:t>sangat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baik</a:t>
            </a:r>
            <a:r>
              <a:rPr lang="en-ID" sz="1500" dirty="0">
                <a:solidFill>
                  <a:srgbClr val="FF0000"/>
                </a:solidFill>
              </a:rPr>
              <a:t>): </a:t>
            </a:r>
            <a:r>
              <a:rPr lang="en-ID" sz="1500" dirty="0" err="1">
                <a:solidFill>
                  <a:srgbClr val="FF0000"/>
                </a:solidFill>
              </a:rPr>
              <a:t>Mampu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menentukan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setidaknya</a:t>
            </a:r>
            <a:r>
              <a:rPr lang="en-ID" sz="1500" dirty="0">
                <a:solidFill>
                  <a:srgbClr val="FF0000"/>
                </a:solidFill>
              </a:rPr>
              <a:t> minimal 2 segment </a:t>
            </a:r>
            <a:r>
              <a:rPr lang="en-ID" sz="1500" dirty="0" err="1">
                <a:solidFill>
                  <a:srgbClr val="FF0000"/>
                </a:solidFill>
              </a:rPr>
              <a:t>pelanggan</a:t>
            </a:r>
            <a:r>
              <a:rPr lang="en-ID" sz="1500" dirty="0">
                <a:solidFill>
                  <a:srgbClr val="FF0000"/>
                </a:solidFill>
              </a:rPr>
              <a:t> </a:t>
            </a:r>
            <a:r>
              <a:rPr lang="en-ID" sz="1500" dirty="0" err="1">
                <a:solidFill>
                  <a:srgbClr val="FF0000"/>
                </a:solidFill>
              </a:rPr>
              <a:t>menggunakan</a:t>
            </a:r>
            <a:r>
              <a:rPr lang="en-ID" sz="1500" dirty="0">
                <a:solidFill>
                  <a:srgbClr val="FF0000"/>
                </a:solidFill>
              </a:rPr>
              <a:t>  tools</a:t>
            </a:r>
            <a:endParaRPr lang="en-ID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6224D-846D-43BA-A89F-CB5C87633ACD}"/>
              </a:ext>
            </a:extLst>
          </p:cNvPr>
          <p:cNvSpPr txBox="1"/>
          <p:nvPr/>
        </p:nvSpPr>
        <p:spPr>
          <a:xfrm>
            <a:off x="914400" y="1628384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ASSESMENT POINT 1.4 – 1 (form 1.1) 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E32D25-F571-410E-9E2B-CA352A6C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84" y="1076842"/>
            <a:ext cx="4896987" cy="41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4937</TotalTime>
  <Words>1445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Tw Cen MT</vt:lpstr>
      <vt:lpstr>Tw Cen MT Condensed</vt:lpstr>
      <vt:lpstr>Wingdings 3</vt:lpstr>
      <vt:lpstr>Integral</vt:lpstr>
      <vt:lpstr>SRL 1 </vt:lpstr>
      <vt:lpstr>SRL 1 – STUDENTS WITH IDEA</vt:lpstr>
      <vt:lpstr>Komponen Penilaian SRL 1</vt:lpstr>
      <vt:lpstr>Penilaian SRL 1</vt:lpstr>
      <vt:lpstr>Penilaian SRL 1</vt:lpstr>
      <vt:lpstr>Form form Penilaian SRL 1</vt:lpstr>
      <vt:lpstr>Form Penilaian SRL 1</vt:lpstr>
      <vt:lpstr>Form form Penilaian SRL 1</vt:lpstr>
      <vt:lpstr>Form form Penilaian SRL 1</vt:lpstr>
      <vt:lpstr>Form form Penilaian SRL 1</vt:lpstr>
      <vt:lpstr>Form form Penilaian SRL 1</vt:lpstr>
      <vt:lpstr>Form form Penilaian SRL 1</vt:lpstr>
      <vt:lpstr>Form form Penilaian SRL 1</vt:lpstr>
      <vt:lpstr>Contoh - Technopreneurship</vt:lpstr>
      <vt:lpstr>Contoh – Local Business</vt:lpstr>
      <vt:lpstr>Contoh Activity Report – PesanLapangan.com</vt:lpstr>
      <vt:lpstr>Contoh Activity Report - Lelelo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SRL 7</dc:title>
  <dc:creator>Aloysius Bernanda Gunawan</dc:creator>
  <cp:lastModifiedBy>Asus</cp:lastModifiedBy>
  <cp:revision>52</cp:revision>
  <dcterms:created xsi:type="dcterms:W3CDTF">2020-01-05T08:34:17Z</dcterms:created>
  <dcterms:modified xsi:type="dcterms:W3CDTF">2020-01-13T06:41:34Z</dcterms:modified>
</cp:coreProperties>
</file>