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75" r:id="rId11"/>
    <p:sldId id="276" r:id="rId12"/>
    <p:sldId id="277" r:id="rId13"/>
    <p:sldId id="266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4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135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837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15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82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122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179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840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905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46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60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9268-4910-4E7A-BD9C-2CE660959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SRL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B1AB-3F0F-4102-8736-0B84F34EA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ANALYZED I</a:t>
            </a:r>
            <a:r>
              <a:rPr lang="en-ID" dirty="0"/>
              <a:t>DEA</a:t>
            </a:r>
          </a:p>
        </p:txBody>
      </p:sp>
    </p:spTree>
    <p:extLst>
      <p:ext uri="{BB962C8B-B14F-4D97-AF65-F5344CB8AC3E}">
        <p14:creationId xmlns:p14="http://schemas.microsoft.com/office/powerpoint/2010/main" val="348153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82760"/>
            <a:ext cx="4560517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5C2D5-011E-4106-8920-14A9C30B472F}"/>
              </a:ext>
            </a:extLst>
          </p:cNvPr>
          <p:cNvSpPr txBox="1"/>
          <p:nvPr/>
        </p:nvSpPr>
        <p:spPr>
          <a:xfrm>
            <a:off x="926926" y="1910034"/>
            <a:ext cx="60124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/>
              <a:t>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membutuhkan</a:t>
            </a:r>
            <a:r>
              <a:rPr lang="en-ID" sz="1500" dirty="0"/>
              <a:t> </a:t>
            </a:r>
            <a:r>
              <a:rPr lang="en-ID" sz="1500" dirty="0" err="1"/>
              <a:t>isian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dirty="0" err="1">
                <a:solidFill>
                  <a:srgbClr val="FF0000"/>
                </a:solidFill>
              </a:rPr>
              <a:t>hasil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wawancara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dengan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pelanggan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potensial</a:t>
            </a:r>
            <a:endParaRPr lang="en-ID" sz="1500" dirty="0">
              <a:solidFill>
                <a:srgbClr val="FF0000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dirty="0" err="1">
                <a:solidFill>
                  <a:srgbClr val="FF0000"/>
                </a:solidFill>
              </a:rPr>
              <a:t>transkrip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hasil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wawancara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dengan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pelanggan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potensial</a:t>
            </a:r>
            <a:endParaRPr lang="en-ID" sz="1500" dirty="0">
              <a:solidFill>
                <a:srgbClr val="FF0000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/>
              <a:t>Coach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komentar</a:t>
            </a:r>
            <a:r>
              <a:rPr lang="en-ID" sz="1500" dirty="0"/>
              <a:t> </a:t>
            </a:r>
            <a:r>
              <a:rPr lang="en-ID" sz="1500" dirty="0" err="1"/>
              <a:t>terkait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,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poin</a:t>
            </a:r>
            <a:r>
              <a:rPr lang="en-ID" sz="1500" dirty="0"/>
              <a:t> dan </a:t>
            </a:r>
            <a:r>
              <a:rPr lang="en-ID" sz="1500" dirty="0" err="1"/>
              <a:t>memvalidasi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tanda</a:t>
            </a:r>
            <a:r>
              <a:rPr lang="en-ID" sz="1500" dirty="0"/>
              <a:t> </a:t>
            </a:r>
            <a:r>
              <a:rPr lang="en-ID" sz="1500" dirty="0" err="1"/>
              <a:t>tangan</a:t>
            </a:r>
            <a:r>
              <a:rPr lang="en-ID" sz="1500" dirty="0"/>
              <a:t> / </a:t>
            </a:r>
            <a:r>
              <a:rPr lang="en-ID" sz="1500" dirty="0" err="1"/>
              <a:t>paraf</a:t>
            </a:r>
            <a:endParaRPr lang="en-ID" sz="15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 err="1"/>
              <a:t>Penilaian</a:t>
            </a:r>
            <a:r>
              <a:rPr lang="en-ID" sz="1500" dirty="0"/>
              <a:t> pada 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sebagai</a:t>
            </a:r>
            <a:r>
              <a:rPr lang="en-ID" sz="1500" dirty="0"/>
              <a:t> </a:t>
            </a:r>
            <a:r>
              <a:rPr lang="en-ID" sz="1500" dirty="0" err="1"/>
              <a:t>berikut</a:t>
            </a:r>
            <a:r>
              <a:rPr lang="en-ID" sz="1500" dirty="0"/>
              <a:t>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1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en-ID" sz="1500" dirty="0" err="1">
                <a:solidFill>
                  <a:srgbClr val="FF0000"/>
                </a:solidFill>
              </a:rPr>
              <a:t>tidak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melakukan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wawancara</a:t>
            </a:r>
            <a:endParaRPr lang="en-ID" sz="15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2 (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sv-SE" sz="1500" dirty="0">
                <a:solidFill>
                  <a:srgbClr val="FF0000"/>
                </a:solidFill>
              </a:rPr>
              <a:t>Data hasil wawancara dengan  10 calon kurang pengguna didukung salah satu dokumen (10 transkrip atau 10 video/audio)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3 (</a:t>
            </a:r>
            <a:r>
              <a:rPr lang="en-ID" sz="1500" dirty="0" err="1">
                <a:solidFill>
                  <a:srgbClr val="FF0000"/>
                </a:solidFill>
              </a:rPr>
              <a:t>cukup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sv-SE" sz="1500" dirty="0">
                <a:solidFill>
                  <a:srgbClr val="FF0000"/>
                </a:solidFill>
              </a:rPr>
              <a:t>Data hasil wawancara dengan  10 calon pengguna didukung salah satu dokumen (10 transkrip atau 10 video/audio)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4 (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 : Data </a:t>
            </a:r>
            <a:r>
              <a:rPr lang="en-ID" sz="1500" dirty="0" err="1">
                <a:solidFill>
                  <a:srgbClr val="FF0000"/>
                </a:solidFill>
              </a:rPr>
              <a:t>hasil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wawancara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dengan</a:t>
            </a:r>
            <a:r>
              <a:rPr lang="en-ID" sz="1500" dirty="0">
                <a:solidFill>
                  <a:srgbClr val="FF0000"/>
                </a:solidFill>
              </a:rPr>
              <a:t> minimal  10 </a:t>
            </a:r>
            <a:r>
              <a:rPr lang="en-ID" sz="1500" dirty="0" err="1">
                <a:solidFill>
                  <a:srgbClr val="FF0000"/>
                </a:solidFill>
              </a:rPr>
              <a:t>calon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pengguna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didukung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dokumen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lengkap</a:t>
            </a:r>
            <a:r>
              <a:rPr lang="en-ID" sz="1500" dirty="0">
                <a:solidFill>
                  <a:srgbClr val="FF0000"/>
                </a:solidFill>
              </a:rPr>
              <a:t> (10 </a:t>
            </a:r>
            <a:r>
              <a:rPr lang="en-ID" sz="1500" dirty="0" err="1">
                <a:solidFill>
                  <a:srgbClr val="FF0000"/>
                </a:solidFill>
              </a:rPr>
              <a:t>transkrip</a:t>
            </a:r>
            <a:r>
              <a:rPr lang="en-ID" sz="1500" dirty="0">
                <a:solidFill>
                  <a:srgbClr val="FF0000"/>
                </a:solidFill>
              </a:rPr>
              <a:t> + 10 video/audio)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5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): Data </a:t>
            </a:r>
            <a:r>
              <a:rPr lang="en-ID" sz="1500" dirty="0" err="1">
                <a:solidFill>
                  <a:srgbClr val="FF0000"/>
                </a:solidFill>
              </a:rPr>
              <a:t>hasil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wawancara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dengan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lebih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dari</a:t>
            </a:r>
            <a:r>
              <a:rPr lang="en-ID" sz="1500" dirty="0">
                <a:solidFill>
                  <a:srgbClr val="FF0000"/>
                </a:solidFill>
              </a:rPr>
              <a:t>  10 </a:t>
            </a:r>
            <a:r>
              <a:rPr lang="en-ID" sz="1500" dirty="0" err="1">
                <a:solidFill>
                  <a:srgbClr val="FF0000"/>
                </a:solidFill>
              </a:rPr>
              <a:t>calon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pengguna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didukung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dokumen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lengkap</a:t>
            </a:r>
            <a:r>
              <a:rPr lang="en-ID" sz="1500" dirty="0">
                <a:solidFill>
                  <a:srgbClr val="FF0000"/>
                </a:solidFill>
              </a:rPr>
              <a:t> (10 </a:t>
            </a:r>
            <a:r>
              <a:rPr lang="en-ID" sz="1500" dirty="0" err="1">
                <a:solidFill>
                  <a:srgbClr val="FF0000"/>
                </a:solidFill>
              </a:rPr>
              <a:t>transkrip</a:t>
            </a:r>
            <a:r>
              <a:rPr lang="en-ID" sz="1500" dirty="0">
                <a:solidFill>
                  <a:srgbClr val="FF0000"/>
                </a:solidFill>
              </a:rPr>
              <a:t> + 10 video/audio)</a:t>
            </a:r>
            <a:endParaRPr lang="en-ID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6224D-846D-43BA-A89F-CB5C87633ACD}"/>
              </a:ext>
            </a:extLst>
          </p:cNvPr>
          <p:cNvSpPr txBox="1"/>
          <p:nvPr/>
        </p:nvSpPr>
        <p:spPr>
          <a:xfrm>
            <a:off x="914400" y="162838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ASSESMENT POINT 2.4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249B9-3F12-4876-812F-B56A831B0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099" y="463463"/>
            <a:ext cx="4887323" cy="60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6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8276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5C2D5-011E-4106-8920-14A9C30B472F}"/>
              </a:ext>
            </a:extLst>
          </p:cNvPr>
          <p:cNvSpPr txBox="1"/>
          <p:nvPr/>
        </p:nvSpPr>
        <p:spPr>
          <a:xfrm>
            <a:off x="914399" y="1910034"/>
            <a:ext cx="68016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/>
              <a:t>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>
                <a:solidFill>
                  <a:srgbClr val="FF0000"/>
                </a:solidFill>
              </a:rPr>
              <a:t>Value </a:t>
            </a:r>
            <a:r>
              <a:rPr lang="en-ID" sz="1600" dirty="0" err="1">
                <a:solidFill>
                  <a:srgbClr val="FF0000"/>
                </a:solidFill>
              </a:rPr>
              <a:t>Propositon</a:t>
            </a:r>
            <a:r>
              <a:rPr lang="en-ID" sz="1600" dirty="0">
                <a:solidFill>
                  <a:srgbClr val="FF0000"/>
                </a:solidFill>
              </a:rPr>
              <a:t> Canvas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>
                <a:solidFill>
                  <a:srgbClr val="FF0000"/>
                </a:solidFill>
              </a:rPr>
              <a:t>Value Proposition Canvas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):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mampu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mengenali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permasalahan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terjadi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):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permasalahan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berdasarkan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tinjauan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salah </a:t>
            </a:r>
            <a:r>
              <a:rPr lang="en-ID" sz="1600" dirty="0" err="1">
                <a:solidFill>
                  <a:srgbClr val="FF0000"/>
                </a:solidFill>
              </a:rPr>
              <a:t>satu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tiga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aspek</a:t>
            </a:r>
            <a:r>
              <a:rPr lang="en-ID" sz="1600" dirty="0">
                <a:solidFill>
                  <a:srgbClr val="FF0000"/>
                </a:solidFill>
              </a:rPr>
              <a:t> pada customer profile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): </a:t>
            </a:r>
            <a:r>
              <a:rPr lang="sv-SE" sz="1600" dirty="0">
                <a:solidFill>
                  <a:srgbClr val="FF0000"/>
                </a:solidFill>
              </a:rPr>
              <a:t>Dapat menjelaskan permasalahan di lapangan sekurangnya berdasarkan satu aspek pada customer profle (pains, gains,dan jobs)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): </a:t>
            </a:r>
            <a:r>
              <a:rPr lang="sv-SE" sz="1600" dirty="0">
                <a:solidFill>
                  <a:srgbClr val="FF0000"/>
                </a:solidFill>
              </a:rPr>
              <a:t>Dapat menjelaskan permasalahan di lapangan sekurangnya berdasarkan dua aspek pada customer profle (pains, gains,dan jobs)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permasalahan</a:t>
            </a:r>
            <a:r>
              <a:rPr lang="en-ID" sz="1600" dirty="0">
                <a:solidFill>
                  <a:srgbClr val="FF0000"/>
                </a:solidFill>
              </a:rPr>
              <a:t> di </a:t>
            </a:r>
            <a:r>
              <a:rPr lang="en-ID" sz="1600" dirty="0" err="1">
                <a:solidFill>
                  <a:srgbClr val="FF0000"/>
                </a:solidFill>
              </a:rPr>
              <a:t>lapangan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berdasarkan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tiga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aspek</a:t>
            </a:r>
            <a:r>
              <a:rPr lang="en-ID" sz="1600" dirty="0">
                <a:solidFill>
                  <a:srgbClr val="FF0000"/>
                </a:solidFill>
              </a:rPr>
              <a:t> pada customer </a:t>
            </a:r>
            <a:r>
              <a:rPr lang="en-ID" sz="1600" dirty="0" err="1">
                <a:solidFill>
                  <a:srgbClr val="FF0000"/>
                </a:solidFill>
              </a:rPr>
              <a:t>profle</a:t>
            </a:r>
            <a:r>
              <a:rPr lang="en-ID" sz="1600" dirty="0">
                <a:solidFill>
                  <a:srgbClr val="FF0000"/>
                </a:solidFill>
              </a:rPr>
              <a:t> (pains, </a:t>
            </a:r>
            <a:r>
              <a:rPr lang="en-ID" sz="1600" dirty="0" err="1">
                <a:solidFill>
                  <a:srgbClr val="FF0000"/>
                </a:solidFill>
              </a:rPr>
              <a:t>gains,dan</a:t>
            </a:r>
            <a:r>
              <a:rPr lang="en-ID" sz="1600" dirty="0">
                <a:solidFill>
                  <a:srgbClr val="FF0000"/>
                </a:solidFill>
              </a:rPr>
              <a:t> jobs)</a:t>
            </a:r>
            <a:endParaRPr lang="en-ID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6224D-846D-43BA-A89F-CB5C87633ACD}"/>
              </a:ext>
            </a:extLst>
          </p:cNvPr>
          <p:cNvSpPr txBox="1"/>
          <p:nvPr/>
        </p:nvSpPr>
        <p:spPr>
          <a:xfrm>
            <a:off x="901874" y="162838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ASSESMENT POINT 2.5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91E48-DF83-4CB9-B8FE-68B689E3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704" y="256783"/>
            <a:ext cx="4025808" cy="63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8276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5C2D5-011E-4106-8920-14A9C30B472F}"/>
              </a:ext>
            </a:extLst>
          </p:cNvPr>
          <p:cNvSpPr txBox="1"/>
          <p:nvPr/>
        </p:nvSpPr>
        <p:spPr>
          <a:xfrm>
            <a:off x="914399" y="1910034"/>
            <a:ext cx="68016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/>
              <a:t>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>
                <a:solidFill>
                  <a:srgbClr val="FF0000"/>
                </a:solidFill>
              </a:rPr>
              <a:t>Business Process Flow Chart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>
                <a:solidFill>
                  <a:srgbClr val="FF0000"/>
                </a:solidFill>
              </a:rPr>
              <a:t>Flow Chart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bisnis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dikembangkan</a:t>
            </a:r>
            <a:endParaRPr lang="en-ID" sz="1600" dirty="0">
              <a:solidFill>
                <a:srgbClr val="FF0000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):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mampu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proses </a:t>
            </a:r>
            <a:r>
              <a:rPr lang="en-ID" sz="1600" dirty="0" err="1">
                <a:solidFill>
                  <a:srgbClr val="FF0000"/>
                </a:solidFill>
              </a:rPr>
              <a:t>bisnis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): </a:t>
            </a:r>
            <a:r>
              <a:rPr lang="en-ID" sz="1600" dirty="0" err="1">
                <a:solidFill>
                  <a:srgbClr val="FF0000"/>
                </a:solidFill>
              </a:rPr>
              <a:t>hanya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mampu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proses </a:t>
            </a:r>
            <a:r>
              <a:rPr lang="en-ID" sz="1600" dirty="0" err="1">
                <a:solidFill>
                  <a:srgbClr val="FF0000"/>
                </a:solidFill>
              </a:rPr>
              <a:t>bisnis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dijalani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menggambarkan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5 </a:t>
            </a:r>
            <a:r>
              <a:rPr lang="en-ID" sz="1600" dirty="0" err="1">
                <a:solidFill>
                  <a:srgbClr val="FF0000"/>
                </a:solidFill>
              </a:rPr>
              <a:t>faktor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terlibat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dalam</a:t>
            </a:r>
            <a:r>
              <a:rPr lang="en-ID" sz="1600" dirty="0">
                <a:solidFill>
                  <a:srgbClr val="FF0000"/>
                </a:solidFill>
              </a:rPr>
              <a:t> proses </a:t>
            </a:r>
            <a:r>
              <a:rPr lang="en-ID" sz="1600" dirty="0" err="1">
                <a:solidFill>
                  <a:srgbClr val="FF0000"/>
                </a:solidFill>
              </a:rPr>
              <a:t>bisnis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tersebut</a:t>
            </a:r>
            <a:r>
              <a:rPr lang="en-ID" sz="1600" dirty="0">
                <a:solidFill>
                  <a:srgbClr val="FF0000"/>
                </a:solidFill>
              </a:rPr>
              <a:t>.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proses </a:t>
            </a:r>
            <a:r>
              <a:rPr lang="en-ID" sz="1600" dirty="0" err="1">
                <a:solidFill>
                  <a:srgbClr val="FF0000"/>
                </a:solidFill>
              </a:rPr>
              <a:t>bisnis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dijalani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menggambarkan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setidaknya</a:t>
            </a:r>
            <a:r>
              <a:rPr lang="en-ID" sz="1600" dirty="0">
                <a:solidFill>
                  <a:srgbClr val="FF0000"/>
                </a:solidFill>
              </a:rPr>
              <a:t> 5 </a:t>
            </a:r>
            <a:r>
              <a:rPr lang="en-ID" sz="1600" dirty="0" err="1">
                <a:solidFill>
                  <a:srgbClr val="FF0000"/>
                </a:solidFill>
              </a:rPr>
              <a:t>faktor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terlibat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dalam</a:t>
            </a:r>
            <a:r>
              <a:rPr lang="en-ID" sz="1600" dirty="0">
                <a:solidFill>
                  <a:srgbClr val="FF0000"/>
                </a:solidFill>
              </a:rPr>
              <a:t> proses </a:t>
            </a:r>
            <a:r>
              <a:rPr lang="en-ID" sz="1600" dirty="0" err="1">
                <a:solidFill>
                  <a:srgbClr val="FF0000"/>
                </a:solidFill>
              </a:rPr>
              <a:t>bisnis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tersebut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proses </a:t>
            </a:r>
            <a:r>
              <a:rPr lang="en-ID" sz="1600" dirty="0" err="1">
                <a:solidFill>
                  <a:srgbClr val="FF0000"/>
                </a:solidFill>
              </a:rPr>
              <a:t>bisnis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dijalani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menggambarkan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setidaknya</a:t>
            </a:r>
            <a:r>
              <a:rPr lang="en-ID" sz="1600" dirty="0">
                <a:solidFill>
                  <a:srgbClr val="FF0000"/>
                </a:solidFill>
              </a:rPr>
              <a:t> 6 </a:t>
            </a:r>
            <a:r>
              <a:rPr lang="en-ID" sz="1600" dirty="0" err="1">
                <a:solidFill>
                  <a:srgbClr val="FF0000"/>
                </a:solidFill>
              </a:rPr>
              <a:t>faktor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terlibat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dalam</a:t>
            </a:r>
            <a:r>
              <a:rPr lang="en-ID" sz="1600" dirty="0">
                <a:solidFill>
                  <a:srgbClr val="FF0000"/>
                </a:solidFill>
              </a:rPr>
              <a:t> proses </a:t>
            </a:r>
            <a:r>
              <a:rPr lang="en-ID" sz="1600" dirty="0" err="1">
                <a:solidFill>
                  <a:srgbClr val="FF0000"/>
                </a:solidFill>
              </a:rPr>
              <a:t>bisnis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tersebut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proses </a:t>
            </a:r>
            <a:r>
              <a:rPr lang="en-ID" sz="1600" dirty="0" err="1">
                <a:solidFill>
                  <a:srgbClr val="FF0000"/>
                </a:solidFill>
              </a:rPr>
              <a:t>bisnis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dijalani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menggambarkan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setidaknya</a:t>
            </a:r>
            <a:r>
              <a:rPr lang="en-ID" sz="1600" dirty="0">
                <a:solidFill>
                  <a:srgbClr val="FF0000"/>
                </a:solidFill>
              </a:rPr>
              <a:t> 7 </a:t>
            </a:r>
            <a:r>
              <a:rPr lang="en-ID" sz="1600" dirty="0" err="1">
                <a:solidFill>
                  <a:srgbClr val="FF0000"/>
                </a:solidFill>
              </a:rPr>
              <a:t>faktor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terlibat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dalam</a:t>
            </a:r>
            <a:r>
              <a:rPr lang="en-ID" sz="1600" dirty="0">
                <a:solidFill>
                  <a:srgbClr val="FF0000"/>
                </a:solidFill>
              </a:rPr>
              <a:t> proses </a:t>
            </a:r>
            <a:r>
              <a:rPr lang="en-ID" sz="1600" dirty="0" err="1">
                <a:solidFill>
                  <a:srgbClr val="FF0000"/>
                </a:solidFill>
              </a:rPr>
              <a:t>bisnis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tersebut</a:t>
            </a:r>
            <a:endParaRPr lang="en-ID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6224D-846D-43BA-A89F-CB5C87633ACD}"/>
              </a:ext>
            </a:extLst>
          </p:cNvPr>
          <p:cNvSpPr txBox="1"/>
          <p:nvPr/>
        </p:nvSpPr>
        <p:spPr>
          <a:xfrm>
            <a:off x="901874" y="162838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ASSESMENT POINT 2.6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C485C-7B97-418E-988C-F70EC950D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817" y="331939"/>
            <a:ext cx="4029347" cy="61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2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D5D-C96E-464A-9CF6-A56B35AC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077"/>
            <a:ext cx="10515600" cy="896145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- </a:t>
            </a:r>
            <a:r>
              <a:rPr lang="en-ID" dirty="0" err="1"/>
              <a:t>Technopreneurship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1C45-0B95-4CC0-84FF-F57F1318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750"/>
            <a:ext cx="10515600" cy="4351338"/>
          </a:xfrm>
        </p:spPr>
        <p:txBody>
          <a:bodyPr>
            <a:normAutofit/>
          </a:bodyPr>
          <a:lstStyle/>
          <a:p>
            <a:r>
              <a:rPr lang="en-ID" dirty="0"/>
              <a:t>Startup PesanLapangan.com di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kuesioner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pelaku</a:t>
            </a:r>
            <a:r>
              <a:rPr lang="en-ID" dirty="0"/>
              <a:t> industry –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sejenis</a:t>
            </a:r>
            <a:r>
              <a:rPr lang="en-ID" dirty="0"/>
              <a:t> dan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lapangan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kuesioner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potensial</a:t>
            </a:r>
            <a:r>
              <a:rPr lang="en-ID" dirty="0"/>
              <a:t> –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lapangan</a:t>
            </a:r>
            <a:r>
              <a:rPr lang="en-ID" dirty="0"/>
              <a:t> </a:t>
            </a:r>
            <a:r>
              <a:rPr lang="en-ID" dirty="0" err="1"/>
              <a:t>olahraga</a:t>
            </a:r>
            <a:endParaRPr lang="en-ID" dirty="0"/>
          </a:p>
          <a:p>
            <a:pPr lvl="1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pelaku</a:t>
            </a:r>
            <a:r>
              <a:rPr lang="en-ID" dirty="0"/>
              <a:t> industry –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transkrip</a:t>
            </a:r>
            <a:r>
              <a:rPr lang="en-ID" dirty="0"/>
              <a:t> </a:t>
            </a:r>
            <a:r>
              <a:rPr lang="en-ID" dirty="0" err="1"/>
              <a:t>laporannya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potensial</a:t>
            </a:r>
            <a:r>
              <a:rPr lang="en-ID" dirty="0"/>
              <a:t> –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transkrip</a:t>
            </a:r>
            <a:r>
              <a:rPr lang="en-ID" dirty="0"/>
              <a:t> </a:t>
            </a:r>
            <a:r>
              <a:rPr lang="en-ID" dirty="0" err="1"/>
              <a:t>laporannya</a:t>
            </a:r>
            <a:r>
              <a:rPr lang="en-ID" dirty="0"/>
              <a:t>.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Value Proposition Canvas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endParaRPr lang="en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Business Flow Chart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397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9D6D-2DD9-4338-ADDB-75D0C4E6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822"/>
            <a:ext cx="10515600" cy="802493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– Local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D570-2D17-4DD0-9681-0D84A467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9315"/>
            <a:ext cx="10515600" cy="4351338"/>
          </a:xfrm>
        </p:spPr>
        <p:txBody>
          <a:bodyPr>
            <a:normAutofit/>
          </a:bodyPr>
          <a:lstStyle/>
          <a:p>
            <a:r>
              <a:rPr lang="en-ID" dirty="0"/>
              <a:t>Tim </a:t>
            </a:r>
            <a:r>
              <a:rPr lang="en-ID" dirty="0" err="1"/>
              <a:t>LeLeLo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kuesioner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pelaku</a:t>
            </a:r>
            <a:r>
              <a:rPr lang="en-ID" dirty="0"/>
              <a:t> industry – </a:t>
            </a:r>
            <a:r>
              <a:rPr lang="en-ID" dirty="0" err="1"/>
              <a:t>hulu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hilir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kuesioner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potensial</a:t>
            </a:r>
            <a:r>
              <a:rPr lang="en-ID" dirty="0"/>
              <a:t> – </a:t>
            </a:r>
            <a:r>
              <a:rPr lang="en-ID" dirty="0" err="1"/>
              <a:t>hulu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hilir</a:t>
            </a:r>
            <a:endParaRPr lang="en-ID" dirty="0"/>
          </a:p>
          <a:p>
            <a:pPr lvl="1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pelaku</a:t>
            </a:r>
            <a:r>
              <a:rPr lang="en-ID" dirty="0"/>
              <a:t> industry –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transkrip</a:t>
            </a:r>
            <a:r>
              <a:rPr lang="en-ID" dirty="0"/>
              <a:t> </a:t>
            </a:r>
            <a:r>
              <a:rPr lang="en-ID" dirty="0" err="1"/>
              <a:t>laporannya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potensial</a:t>
            </a:r>
            <a:r>
              <a:rPr lang="en-ID" dirty="0"/>
              <a:t> –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transkrip</a:t>
            </a:r>
            <a:r>
              <a:rPr lang="en-ID" dirty="0"/>
              <a:t> </a:t>
            </a:r>
            <a:r>
              <a:rPr lang="en-ID" dirty="0" err="1"/>
              <a:t>laporannya</a:t>
            </a:r>
            <a:r>
              <a:rPr lang="en-ID" dirty="0"/>
              <a:t>.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Value Proposition Canvas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endParaRPr lang="en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Business Flow Chart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endParaRPr lang="en-ID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307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862-901F-42B1-9CBD-BBA7EC5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482"/>
            <a:ext cx="10515600" cy="858764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Activity Report – PesanLapangan.com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1B99CB-0BB1-4751-A3D4-FBE4B3FDF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415756"/>
              </p:ext>
            </p:extLst>
          </p:nvPr>
        </p:nvGraphicFramePr>
        <p:xfrm>
          <a:off x="263047" y="2341017"/>
          <a:ext cx="11661727" cy="3142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57">
                  <a:extLst>
                    <a:ext uri="{9D8B030D-6E8A-4147-A177-3AD203B41FA5}">
                      <a16:colId xmlns:a16="http://schemas.microsoft.com/office/drawing/2014/main" val="550748797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55705022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637558135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95006528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316689528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21987555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92526442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539732692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692489764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87545414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474605797"/>
                    </a:ext>
                  </a:extLst>
                </a:gridCol>
              </a:tblGrid>
              <a:tr h="399082"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Day &amp; 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Topics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Result &amp; Follow Up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Coach Name &amp; Signature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Activity 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96258"/>
                  </a:ext>
                </a:extLst>
              </a:tr>
              <a:tr h="5434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Grup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71930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Senin</a:t>
                      </a:r>
                      <a:r>
                        <a:rPr lang="en-ID" sz="1200" dirty="0"/>
                        <a:t>, 3/3/20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  <a:r>
                        <a:rPr lang="en-ID" sz="1200" dirty="0"/>
                        <a:t>raft </a:t>
                      </a:r>
                      <a:r>
                        <a:rPr lang="en-ID" sz="1200" dirty="0" err="1"/>
                        <a:t>Kuesioner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ke</a:t>
                      </a:r>
                      <a:r>
                        <a:rPr lang="en-ID" sz="1200" dirty="0"/>
                        <a:t> partner dan </a:t>
                      </a:r>
                      <a:r>
                        <a:rPr lang="en-ID" sz="1200" dirty="0" err="1"/>
                        <a:t>konsumen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Finalisasi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Kuesioner</a:t>
                      </a:r>
                      <a:r>
                        <a:rPr lang="en-US" sz="1200" dirty="0"/>
                        <a:t> – Interview </a:t>
                      </a:r>
                      <a:r>
                        <a:rPr lang="en-US" sz="1200" dirty="0" err="1"/>
                        <a:t>ke</a:t>
                      </a:r>
                      <a:r>
                        <a:rPr lang="en-US" sz="1200" dirty="0"/>
                        <a:t> 5 </a:t>
                      </a:r>
                      <a:r>
                        <a:rPr lang="en-US" sz="1200" dirty="0" err="1"/>
                        <a:t>potensial</a:t>
                      </a:r>
                      <a:r>
                        <a:rPr lang="en-US" sz="1200" dirty="0"/>
                        <a:t> partner dan user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123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Rabu, </a:t>
                      </a:r>
                    </a:p>
                    <a:p>
                      <a:pPr algn="ctr"/>
                      <a:r>
                        <a:rPr lang="en-ID" sz="1200" dirty="0"/>
                        <a:t>5/3/20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Interview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Interview ke5 </a:t>
                      </a:r>
                      <a:r>
                        <a:rPr lang="en-US" sz="1200" dirty="0" err="1"/>
                        <a:t>potensial</a:t>
                      </a:r>
                      <a:r>
                        <a:rPr lang="en-US" sz="1200" dirty="0"/>
                        <a:t> partner dan user lain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26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862-901F-42B1-9CBD-BBA7EC5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82" y="989556"/>
            <a:ext cx="10515600" cy="590843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Contoh</a:t>
            </a:r>
            <a:r>
              <a:rPr lang="en-ID" dirty="0"/>
              <a:t> Activity Report - </a:t>
            </a:r>
            <a:r>
              <a:rPr lang="en-ID" dirty="0" err="1"/>
              <a:t>Lelelo</a:t>
            </a:r>
            <a:endParaRPr lang="en-ID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28DC084-7E93-4308-B8A4-EEAAEF765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213762"/>
              </p:ext>
            </p:extLst>
          </p:nvPr>
        </p:nvGraphicFramePr>
        <p:xfrm>
          <a:off x="263047" y="2341017"/>
          <a:ext cx="11661727" cy="3142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57">
                  <a:extLst>
                    <a:ext uri="{9D8B030D-6E8A-4147-A177-3AD203B41FA5}">
                      <a16:colId xmlns:a16="http://schemas.microsoft.com/office/drawing/2014/main" val="550748797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55705022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637558135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95006528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316689528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21987555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92526442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539732692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692489764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87545414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474605797"/>
                    </a:ext>
                  </a:extLst>
                </a:gridCol>
              </a:tblGrid>
              <a:tr h="399082"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Day &amp; 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Topics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Result &amp; Follow Up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Coach Name &amp; Signature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Activity 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96258"/>
                  </a:ext>
                </a:extLst>
              </a:tr>
              <a:tr h="5434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Grup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71930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Senin</a:t>
                      </a:r>
                      <a:r>
                        <a:rPr lang="en-ID" sz="1200" dirty="0"/>
                        <a:t>, 3/3/20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  <a:r>
                        <a:rPr lang="en-ID" sz="1200" dirty="0"/>
                        <a:t>raft </a:t>
                      </a:r>
                      <a:r>
                        <a:rPr lang="en-ID" sz="1200" dirty="0" err="1"/>
                        <a:t>Kuesioner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ke</a:t>
                      </a:r>
                      <a:r>
                        <a:rPr lang="en-ID" sz="1200" dirty="0"/>
                        <a:t> partner dan </a:t>
                      </a:r>
                      <a:r>
                        <a:rPr lang="en-ID" sz="1200" dirty="0" err="1"/>
                        <a:t>konsumen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Finalisasi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Kuesioner</a:t>
                      </a:r>
                      <a:r>
                        <a:rPr lang="en-US" sz="1200" dirty="0"/>
                        <a:t> – Interview </a:t>
                      </a:r>
                      <a:r>
                        <a:rPr lang="en-US" sz="1200" dirty="0" err="1"/>
                        <a:t>ke</a:t>
                      </a:r>
                      <a:r>
                        <a:rPr lang="en-US" sz="1200" dirty="0"/>
                        <a:t> 5 </a:t>
                      </a:r>
                      <a:r>
                        <a:rPr lang="en-US" sz="1200" dirty="0" err="1"/>
                        <a:t>potensial</a:t>
                      </a:r>
                      <a:r>
                        <a:rPr lang="en-US" sz="1200" dirty="0"/>
                        <a:t> partner dan user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123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Selasa</a:t>
                      </a:r>
                      <a:r>
                        <a:rPr lang="en-ID" sz="1200"/>
                        <a:t>, 5/3/20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Interview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Interview ke5 </a:t>
                      </a:r>
                      <a:r>
                        <a:rPr lang="en-US" sz="1200" dirty="0" err="1"/>
                        <a:t>potensial</a:t>
                      </a:r>
                      <a:r>
                        <a:rPr lang="en-US" sz="1200" dirty="0"/>
                        <a:t> partner dan user lain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9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ACE6-A3FB-4A8B-8244-DB7E5D0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SRL 2 – </a:t>
            </a:r>
            <a:r>
              <a:rPr lang="en-ID" dirty="0" err="1"/>
              <a:t>Analyzed</a:t>
            </a:r>
            <a:r>
              <a:rPr lang="en-ID" dirty="0"/>
              <a:t>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0E48-A265-41E4-8B43-09F8FFE4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Setelah ide </a:t>
            </a:r>
            <a:r>
              <a:rPr lang="en-US" dirty="0" err="1">
                <a:solidFill>
                  <a:srgbClr val="FF0000"/>
                </a:solidFill>
              </a:rPr>
              <a:t>bisnis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dasar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diformulasikan</a:t>
            </a:r>
            <a:r>
              <a:rPr lang="en-US" dirty="0">
                <a:solidFill>
                  <a:srgbClr val="FF0000"/>
                </a:solidFill>
              </a:rPr>
              <a:t>, ide </a:t>
            </a:r>
            <a:r>
              <a:rPr lang="en-US" dirty="0" err="1">
                <a:solidFill>
                  <a:srgbClr val="FF0000"/>
                </a:solidFill>
              </a:rPr>
              <a:t>tersebut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kemudian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dianalisis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peluang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bisnisnya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26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44CB05-2BA5-4B73-8A5B-486378BB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82" y="585216"/>
            <a:ext cx="9720072" cy="1499616"/>
          </a:xfrm>
        </p:spPr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08BA02-18F6-43E6-BB18-BE1FA751DEF6}"/>
              </a:ext>
            </a:extLst>
          </p:cNvPr>
          <p:cNvGrpSpPr/>
          <p:nvPr/>
        </p:nvGrpSpPr>
        <p:grpSpPr>
          <a:xfrm>
            <a:off x="1504395" y="2105664"/>
            <a:ext cx="8051798" cy="3953800"/>
            <a:chOff x="1504395" y="2230924"/>
            <a:chExt cx="8051798" cy="39538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9B72FC-4089-4A84-953C-1843B7E1227F}"/>
                </a:ext>
              </a:extLst>
            </p:cNvPr>
            <p:cNvGrpSpPr/>
            <p:nvPr/>
          </p:nvGrpSpPr>
          <p:grpSpPr>
            <a:xfrm>
              <a:off x="1504395" y="2302176"/>
              <a:ext cx="1600182" cy="3614043"/>
              <a:chOff x="959432" y="2171548"/>
              <a:chExt cx="1600182" cy="361404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4968C-EF6E-43B0-8FEB-99984D85AC65}"/>
                  </a:ext>
                </a:extLst>
              </p:cNvPr>
              <p:cNvSpPr txBox="1"/>
              <p:nvPr/>
            </p:nvSpPr>
            <p:spPr>
              <a:xfrm>
                <a:off x="959432" y="4862261"/>
                <a:ext cx="16001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MEMBUAT </a:t>
                </a:r>
              </a:p>
              <a:p>
                <a:pPr algn="ctr"/>
                <a:r>
                  <a:rPr lang="en-US" dirty="0">
                    <a:latin typeface="+mj-lt"/>
                  </a:rPr>
                  <a:t>DAFTAR PERTANYAAN</a:t>
                </a:r>
              </a:p>
              <a:p>
                <a:pPr algn="ctr"/>
                <a:r>
                  <a:rPr lang="en-US" dirty="0">
                    <a:latin typeface="+mj-lt"/>
                  </a:rPr>
                  <a:t>UNTUK INDUSTRI</a:t>
                </a:r>
                <a:endParaRPr lang="en-ID" dirty="0">
                  <a:latin typeface="+mj-lt"/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AC89BDD-EBF9-4D41-A3AD-90DB5095CA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5009" y="3181594"/>
                <a:ext cx="1103418" cy="163268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153871-AA33-4374-AAC2-45F95DE576E7}"/>
                  </a:ext>
                </a:extLst>
              </p:cNvPr>
              <p:cNvSpPr txBox="1"/>
              <p:nvPr/>
            </p:nvSpPr>
            <p:spPr>
              <a:xfrm>
                <a:off x="959432" y="2171548"/>
                <a:ext cx="16001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MEMBUAT </a:t>
                </a:r>
              </a:p>
              <a:p>
                <a:pPr algn="ctr"/>
                <a:r>
                  <a:rPr lang="en-US" dirty="0">
                    <a:latin typeface="+mj-lt"/>
                  </a:rPr>
                  <a:t>DAFTAR PERTANYAAN</a:t>
                </a:r>
              </a:p>
              <a:p>
                <a:pPr algn="ctr"/>
                <a:r>
                  <a:rPr lang="en-US" dirty="0">
                    <a:latin typeface="+mj-lt"/>
                  </a:rPr>
                  <a:t>UNTUK CUSTOMER</a:t>
                </a:r>
                <a:endParaRPr lang="en-ID" dirty="0">
                  <a:latin typeface="+mj-lt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37D179-3CBA-471A-9B97-FB2A25C33071}"/>
                </a:ext>
              </a:extLst>
            </p:cNvPr>
            <p:cNvGrpSpPr/>
            <p:nvPr/>
          </p:nvGrpSpPr>
          <p:grpSpPr>
            <a:xfrm>
              <a:off x="3572439" y="2230924"/>
              <a:ext cx="1978427" cy="3752542"/>
              <a:chOff x="3138909" y="2171548"/>
              <a:chExt cx="1978427" cy="375254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3A20AF-5134-462A-BFDE-C2EAFC92962E}"/>
                  </a:ext>
                </a:extLst>
              </p:cNvPr>
              <p:cNvSpPr txBox="1"/>
              <p:nvPr/>
            </p:nvSpPr>
            <p:spPr>
              <a:xfrm>
                <a:off x="3138909" y="5000760"/>
                <a:ext cx="19784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>
                    <a:latin typeface="+mj-lt"/>
                  </a:rPr>
                  <a:t>GOoB</a:t>
                </a:r>
                <a:r>
                  <a:rPr lang="en-US" dirty="0">
                    <a:latin typeface="+mj-lt"/>
                  </a:rPr>
                  <a:t>:</a:t>
                </a:r>
              </a:p>
              <a:p>
                <a:pPr algn="ctr"/>
                <a:r>
                  <a:rPr lang="en-US" dirty="0">
                    <a:latin typeface="+mj-lt"/>
                  </a:rPr>
                  <a:t>WAWANCARA</a:t>
                </a:r>
              </a:p>
              <a:p>
                <a:pPr algn="ctr"/>
                <a:r>
                  <a:rPr lang="en-US" dirty="0">
                    <a:latin typeface="+mj-lt"/>
                  </a:rPr>
                  <a:t>DENGAN PELAKU INDUSTRI</a:t>
                </a:r>
                <a:endParaRPr lang="en-ID" dirty="0">
                  <a:latin typeface="+mj-lt"/>
                </a:endParaRP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EE98BF1-0A6E-4876-A124-830D93C39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346" y="3169719"/>
                <a:ext cx="1624359" cy="194923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291836-902E-4D6E-BABA-897B8E63E44B}"/>
                  </a:ext>
                </a:extLst>
              </p:cNvPr>
              <p:cNvSpPr txBox="1"/>
              <p:nvPr/>
            </p:nvSpPr>
            <p:spPr>
              <a:xfrm>
                <a:off x="3330846" y="2171548"/>
                <a:ext cx="149175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>
                    <a:latin typeface="+mj-lt"/>
                  </a:rPr>
                  <a:t>GOoB</a:t>
                </a:r>
                <a:r>
                  <a:rPr lang="en-US" dirty="0">
                    <a:latin typeface="+mj-lt"/>
                  </a:rPr>
                  <a:t>:</a:t>
                </a:r>
              </a:p>
              <a:p>
                <a:pPr algn="ctr"/>
                <a:r>
                  <a:rPr lang="en-US" dirty="0">
                    <a:latin typeface="+mj-lt"/>
                  </a:rPr>
                  <a:t>WAWANCARA</a:t>
                </a:r>
              </a:p>
              <a:p>
                <a:pPr algn="ctr"/>
                <a:r>
                  <a:rPr lang="en-US" dirty="0">
                    <a:latin typeface="+mj-lt"/>
                  </a:rPr>
                  <a:t>DENGAN CUSTOMER</a:t>
                </a:r>
                <a:endParaRPr lang="en-ID" dirty="0">
                  <a:latin typeface="+mj-lt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EA1549-3962-40C9-A9F9-14FF404F03C6}"/>
                </a:ext>
              </a:extLst>
            </p:cNvPr>
            <p:cNvGrpSpPr/>
            <p:nvPr/>
          </p:nvGrpSpPr>
          <p:grpSpPr>
            <a:xfrm>
              <a:off x="5794953" y="3211176"/>
              <a:ext cx="1865380" cy="2760837"/>
              <a:chOff x="6483883" y="3085916"/>
              <a:chExt cx="1865380" cy="276083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A1DCB9-7A4B-43D7-A534-B54AC2F2B4C8}"/>
                  </a:ext>
                </a:extLst>
              </p:cNvPr>
              <p:cNvSpPr txBox="1"/>
              <p:nvPr/>
            </p:nvSpPr>
            <p:spPr>
              <a:xfrm>
                <a:off x="6911184" y="4923423"/>
                <a:ext cx="96327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MAMPU</a:t>
                </a:r>
              </a:p>
              <a:p>
                <a:pPr algn="ctr"/>
                <a:r>
                  <a:rPr lang="en-US" dirty="0">
                    <a:latin typeface="+mj-lt"/>
                  </a:rPr>
                  <a:t>MENGENALI</a:t>
                </a:r>
              </a:p>
              <a:p>
                <a:pPr algn="ctr"/>
                <a:r>
                  <a:rPr lang="en-US" dirty="0">
                    <a:latin typeface="+mj-lt"/>
                  </a:rPr>
                  <a:t>MASALAH</a:t>
                </a:r>
                <a:endParaRPr lang="en-ID" dirty="0">
                  <a:latin typeface="+mj-lt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1A9E03B-C661-42AF-AAC5-ECB9BA6D5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3883" y="3085916"/>
                <a:ext cx="1865380" cy="1865380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54D9B06-AF1C-4B4D-81CA-88DAD54158D6}"/>
                </a:ext>
              </a:extLst>
            </p:cNvPr>
            <p:cNvGrpSpPr/>
            <p:nvPr/>
          </p:nvGrpSpPr>
          <p:grpSpPr>
            <a:xfrm>
              <a:off x="7879645" y="3312683"/>
              <a:ext cx="1676548" cy="2872041"/>
              <a:chOff x="9019511" y="3062163"/>
              <a:chExt cx="1676548" cy="28720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7612D0-E814-4CF1-949E-6F8EF411B7B1}"/>
                  </a:ext>
                </a:extLst>
              </p:cNvPr>
              <p:cNvSpPr txBox="1"/>
              <p:nvPr/>
            </p:nvSpPr>
            <p:spPr>
              <a:xfrm>
                <a:off x="9019511" y="4733875"/>
                <a:ext cx="167654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MENJELASKAN</a:t>
                </a:r>
              </a:p>
              <a:p>
                <a:pPr algn="ctr"/>
                <a:r>
                  <a:rPr lang="en-US" dirty="0">
                    <a:latin typeface="+mj-lt"/>
                  </a:rPr>
                  <a:t>PROSES HULU-HILIR</a:t>
                </a:r>
              </a:p>
              <a:p>
                <a:pPr algn="ctr"/>
                <a:r>
                  <a:rPr lang="en-US" dirty="0">
                    <a:latin typeface="+mj-lt"/>
                  </a:rPr>
                  <a:t>BESERTA FAKTOR</a:t>
                </a:r>
              </a:p>
              <a:p>
                <a:pPr algn="ctr"/>
                <a:r>
                  <a:rPr lang="en-US" dirty="0">
                    <a:latin typeface="+mj-lt"/>
                  </a:rPr>
                  <a:t>YANG MEMPENGARUHI</a:t>
                </a:r>
                <a:endParaRPr lang="en-ID" dirty="0">
                  <a:latin typeface="+mj-lt"/>
                </a:endParaRP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F40B6E2-7793-4F67-A05F-27FAE2C31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3253" y="3062163"/>
                <a:ext cx="1616371" cy="16163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9124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DA26-EE94-4532-BD70-F33F50BB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F38CF-8A52-458A-B7D6-A30E49E0E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65" y="2071933"/>
            <a:ext cx="8059670" cy="27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9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CD1-83C0-4B16-8AE7-341425E3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333"/>
            <a:ext cx="10515600" cy="830629"/>
          </a:xfrm>
        </p:spPr>
        <p:txBody>
          <a:bodyPr/>
          <a:lstStyle/>
          <a:p>
            <a:r>
              <a:rPr lang="en-ID" dirty="0" err="1"/>
              <a:t>Penilaian</a:t>
            </a:r>
            <a:r>
              <a:rPr lang="en-ID" dirty="0"/>
              <a:t> SRL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69BAE-A9CC-4AF8-AD9B-5E9DF68A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84" y="1556858"/>
            <a:ext cx="10378716" cy="47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BC9A-1E57-4DF4-B306-24EC5685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Penilaian</a:t>
            </a:r>
            <a:r>
              <a:rPr lang="en-ID" dirty="0"/>
              <a:t> SRL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119B9-241C-42B8-AA33-9D50A39E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88" y="1632015"/>
            <a:ext cx="9860990" cy="465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7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67" y="907604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58518-29C8-4021-BD4D-74E2298E4C56}"/>
              </a:ext>
            </a:extLst>
          </p:cNvPr>
          <p:cNvSpPr txBox="1"/>
          <p:nvPr/>
        </p:nvSpPr>
        <p:spPr>
          <a:xfrm>
            <a:off x="972970" y="1836942"/>
            <a:ext cx="63547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/>
              <a:t>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kuesioer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untuk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perusahaan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pelaku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bisnis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sejenis</a:t>
            </a:r>
            <a:r>
              <a:rPr lang="en-ID" sz="1600" dirty="0">
                <a:solidFill>
                  <a:srgbClr val="FF0000"/>
                </a:solidFill>
              </a:rPr>
              <a:t>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yang </a:t>
            </a:r>
            <a:r>
              <a:rPr lang="en-ID" sz="1600" dirty="0" err="1"/>
              <a:t>diminta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>
                <a:solidFill>
                  <a:srgbClr val="FF0000"/>
                </a:solidFill>
              </a:rPr>
              <a:t>Daftar </a:t>
            </a:r>
            <a:r>
              <a:rPr lang="en-ID" sz="1600" dirty="0" err="1">
                <a:solidFill>
                  <a:srgbClr val="FF0000"/>
                </a:solidFill>
              </a:rPr>
              <a:t>Pertanyaan</a:t>
            </a:r>
            <a:r>
              <a:rPr lang="en-ID" sz="1600" dirty="0">
                <a:solidFill>
                  <a:srgbClr val="FF0000"/>
                </a:solidFill>
              </a:rPr>
              <a:t> (</a:t>
            </a:r>
            <a:r>
              <a:rPr lang="en-ID" sz="1600" dirty="0" err="1">
                <a:solidFill>
                  <a:srgbClr val="FF0000"/>
                </a:solidFill>
              </a:rPr>
              <a:t>Kuesioner</a:t>
            </a:r>
            <a:r>
              <a:rPr lang="en-ID" sz="1600" dirty="0">
                <a:solidFill>
                  <a:srgbClr val="FF0000"/>
                </a:solidFill>
              </a:rPr>
              <a:t>) </a:t>
            </a:r>
            <a:r>
              <a:rPr lang="en-ID" sz="1600" dirty="0" err="1">
                <a:solidFill>
                  <a:srgbClr val="FF0000"/>
                </a:solidFill>
              </a:rPr>
              <a:t>untuk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perusahaan</a:t>
            </a:r>
            <a:r>
              <a:rPr lang="en-ID" sz="1600" dirty="0">
                <a:solidFill>
                  <a:srgbClr val="FF0000"/>
                </a:solidFill>
              </a:rPr>
              <a:t>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poin</a:t>
            </a:r>
            <a:r>
              <a:rPr lang="en-ID" sz="1600" dirty="0"/>
              <a:t>,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: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):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mampu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daftar </a:t>
            </a:r>
            <a:r>
              <a:rPr lang="en-ID" sz="1600" dirty="0" err="1">
                <a:solidFill>
                  <a:srgbClr val="FF0000"/>
                </a:solidFill>
              </a:rPr>
              <a:t>pertanyaan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): </a:t>
            </a:r>
            <a:r>
              <a:rPr lang="en-ID" sz="1600" dirty="0" err="1">
                <a:solidFill>
                  <a:srgbClr val="FF0000"/>
                </a:solidFill>
              </a:rPr>
              <a:t>Hanya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mampu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10 daftar </a:t>
            </a:r>
            <a:r>
              <a:rPr lang="en-ID" sz="1600" dirty="0" err="1">
                <a:solidFill>
                  <a:srgbClr val="FF0000"/>
                </a:solidFill>
              </a:rPr>
              <a:t>pertanyaan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terkait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industri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sejenis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):  </a:t>
            </a:r>
            <a:r>
              <a:rPr lang="en-ID" sz="1600" dirty="0" err="1">
                <a:solidFill>
                  <a:srgbClr val="FF0000"/>
                </a:solidFill>
              </a:rPr>
              <a:t>Mampu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minimal 10 daftar </a:t>
            </a:r>
            <a:r>
              <a:rPr lang="en-ID" sz="1600" dirty="0" err="1">
                <a:solidFill>
                  <a:srgbClr val="FF0000"/>
                </a:solidFill>
              </a:rPr>
              <a:t>pertanyaan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terkait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industri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sejenis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): </a:t>
            </a:r>
            <a:r>
              <a:rPr lang="en-ID" sz="1600" dirty="0" err="1">
                <a:solidFill>
                  <a:srgbClr val="FF0000"/>
                </a:solidFill>
              </a:rPr>
              <a:t>Mampu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minimal 15 daftar </a:t>
            </a:r>
            <a:r>
              <a:rPr lang="en-ID" sz="1600" dirty="0" err="1">
                <a:solidFill>
                  <a:srgbClr val="FF0000"/>
                </a:solidFill>
              </a:rPr>
              <a:t>pertanyaan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terkait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industri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sejenis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): </a:t>
            </a:r>
            <a:r>
              <a:rPr lang="en-ID" sz="1600" dirty="0" err="1">
                <a:solidFill>
                  <a:srgbClr val="FF0000"/>
                </a:solidFill>
              </a:rPr>
              <a:t>Mampu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minimal 20 daftar </a:t>
            </a:r>
            <a:r>
              <a:rPr lang="en-ID" sz="1600" dirty="0" err="1">
                <a:solidFill>
                  <a:srgbClr val="FF0000"/>
                </a:solidFill>
              </a:rPr>
              <a:t>pertanyaan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terkait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industri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sejenis</a:t>
            </a:r>
            <a:endParaRPr lang="en-ID" sz="1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DEC02-A454-4F3A-A101-2B176A6F5CFC}"/>
              </a:ext>
            </a:extLst>
          </p:cNvPr>
          <p:cNvSpPr txBox="1"/>
          <p:nvPr/>
        </p:nvSpPr>
        <p:spPr>
          <a:xfrm>
            <a:off x="1039660" y="155322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ASSESMENT POINT 2.1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9002B-3FF0-4793-A3CD-61D5F37B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963" y="194153"/>
            <a:ext cx="4539347" cy="646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1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111"/>
            <a:ext cx="4861142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8149B-EC3C-4BD0-8220-38AA60EA645C}"/>
              </a:ext>
            </a:extLst>
          </p:cNvPr>
          <p:cNvSpPr txBox="1"/>
          <p:nvPr/>
        </p:nvSpPr>
        <p:spPr>
          <a:xfrm>
            <a:off x="914400" y="152817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ASSESMENT POINT 2.2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A2BAF-E2C0-4F2A-AFB9-D995A8A68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827" y="237994"/>
            <a:ext cx="4477827" cy="6382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4BB475-B65D-4098-8D67-3E55A06B5A6B}"/>
              </a:ext>
            </a:extLst>
          </p:cNvPr>
          <p:cNvSpPr txBox="1"/>
          <p:nvPr/>
        </p:nvSpPr>
        <p:spPr>
          <a:xfrm>
            <a:off x="935392" y="1836942"/>
            <a:ext cx="63547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/>
              <a:t>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kuesioer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untuk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potensial</a:t>
            </a:r>
            <a:r>
              <a:rPr lang="en-ID" sz="1600" dirty="0">
                <a:solidFill>
                  <a:srgbClr val="FF0000"/>
                </a:solidFill>
              </a:rPr>
              <a:t> customer pada </a:t>
            </a:r>
            <a:r>
              <a:rPr lang="en-ID" sz="1600" dirty="0" err="1">
                <a:solidFill>
                  <a:srgbClr val="FF0000"/>
                </a:solidFill>
              </a:rPr>
              <a:t>bisnis</a:t>
            </a:r>
            <a:r>
              <a:rPr lang="en-ID" sz="1600" dirty="0">
                <a:solidFill>
                  <a:srgbClr val="FF0000"/>
                </a:solidFill>
              </a:rPr>
              <a:t>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yang </a:t>
            </a:r>
            <a:r>
              <a:rPr lang="en-ID" sz="1600" dirty="0" err="1"/>
              <a:t>diminta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>
                <a:solidFill>
                  <a:srgbClr val="FF0000"/>
                </a:solidFill>
              </a:rPr>
              <a:t>Daftar </a:t>
            </a:r>
            <a:r>
              <a:rPr lang="en-ID" sz="1600" dirty="0" err="1">
                <a:solidFill>
                  <a:srgbClr val="FF0000"/>
                </a:solidFill>
              </a:rPr>
              <a:t>Pertanyaan</a:t>
            </a:r>
            <a:r>
              <a:rPr lang="en-ID" sz="1600" dirty="0">
                <a:solidFill>
                  <a:srgbClr val="FF0000"/>
                </a:solidFill>
              </a:rPr>
              <a:t> (</a:t>
            </a:r>
            <a:r>
              <a:rPr lang="en-ID" sz="1600" dirty="0" err="1">
                <a:solidFill>
                  <a:srgbClr val="FF0000"/>
                </a:solidFill>
              </a:rPr>
              <a:t>Kuesioner</a:t>
            </a:r>
            <a:r>
              <a:rPr lang="en-ID" sz="1600" dirty="0">
                <a:solidFill>
                  <a:srgbClr val="FF0000"/>
                </a:solidFill>
              </a:rPr>
              <a:t>) </a:t>
            </a:r>
            <a:r>
              <a:rPr lang="en-ID" sz="1600" dirty="0" err="1">
                <a:solidFill>
                  <a:srgbClr val="FF0000"/>
                </a:solidFill>
              </a:rPr>
              <a:t>untuk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pelanggan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potensial</a:t>
            </a:r>
            <a:r>
              <a:rPr lang="en-ID" sz="1600" dirty="0">
                <a:solidFill>
                  <a:srgbClr val="FF0000"/>
                </a:solidFill>
              </a:rPr>
              <a:t>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poin</a:t>
            </a:r>
            <a:r>
              <a:rPr lang="en-ID" sz="1600" dirty="0"/>
              <a:t>,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: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):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mampu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daftar </a:t>
            </a:r>
            <a:r>
              <a:rPr lang="en-ID" sz="1600" dirty="0" err="1">
                <a:solidFill>
                  <a:srgbClr val="FF0000"/>
                </a:solidFill>
              </a:rPr>
              <a:t>pertanyaan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): </a:t>
            </a:r>
            <a:r>
              <a:rPr lang="en-ID" sz="1600" dirty="0" err="1">
                <a:solidFill>
                  <a:srgbClr val="FF0000"/>
                </a:solidFill>
              </a:rPr>
              <a:t>Hanya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mampu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10 daftar </a:t>
            </a:r>
            <a:r>
              <a:rPr lang="en-ID" sz="1600" dirty="0" err="1">
                <a:solidFill>
                  <a:srgbClr val="FF0000"/>
                </a:solidFill>
              </a:rPr>
              <a:t>pertanyaan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terkait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industri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sejenis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):  </a:t>
            </a:r>
            <a:r>
              <a:rPr lang="en-ID" sz="1600" dirty="0" err="1">
                <a:solidFill>
                  <a:srgbClr val="FF0000"/>
                </a:solidFill>
              </a:rPr>
              <a:t>Mampu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minimal 10 daftar </a:t>
            </a:r>
            <a:r>
              <a:rPr lang="en-ID" sz="1600" dirty="0" err="1">
                <a:solidFill>
                  <a:srgbClr val="FF0000"/>
                </a:solidFill>
              </a:rPr>
              <a:t>pertanyaan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terkait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industri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sejenis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): </a:t>
            </a:r>
            <a:r>
              <a:rPr lang="en-ID" sz="1600" dirty="0" err="1">
                <a:solidFill>
                  <a:srgbClr val="FF0000"/>
                </a:solidFill>
              </a:rPr>
              <a:t>Mampu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minimal 15 daftar </a:t>
            </a:r>
            <a:r>
              <a:rPr lang="en-ID" sz="1600" dirty="0" err="1">
                <a:solidFill>
                  <a:srgbClr val="FF0000"/>
                </a:solidFill>
              </a:rPr>
              <a:t>pertanyaan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terkait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industri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sejenis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): </a:t>
            </a:r>
            <a:r>
              <a:rPr lang="en-ID" sz="1600" dirty="0" err="1">
                <a:solidFill>
                  <a:srgbClr val="FF0000"/>
                </a:solidFill>
              </a:rPr>
              <a:t>Mampu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minimal 20 daftar </a:t>
            </a:r>
            <a:r>
              <a:rPr lang="en-ID" sz="1600" dirty="0" err="1">
                <a:solidFill>
                  <a:srgbClr val="FF0000"/>
                </a:solidFill>
              </a:rPr>
              <a:t>pertanyaan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terkait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industri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sejenis</a:t>
            </a:r>
            <a:endParaRPr lang="en-ID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79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82760"/>
            <a:ext cx="4623147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5C2D5-011E-4106-8920-14A9C30B472F}"/>
              </a:ext>
            </a:extLst>
          </p:cNvPr>
          <p:cNvSpPr txBox="1"/>
          <p:nvPr/>
        </p:nvSpPr>
        <p:spPr>
          <a:xfrm>
            <a:off x="926926" y="1910034"/>
            <a:ext cx="601249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/>
              <a:t>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membutuhkan</a:t>
            </a:r>
            <a:r>
              <a:rPr lang="en-ID" sz="1500" dirty="0"/>
              <a:t> </a:t>
            </a:r>
            <a:r>
              <a:rPr lang="en-ID" sz="1500" dirty="0" err="1"/>
              <a:t>isian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dirty="0" err="1">
                <a:solidFill>
                  <a:srgbClr val="FF0000"/>
                </a:solidFill>
              </a:rPr>
              <a:t>hasil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wawancara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dengan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industri</a:t>
            </a:r>
            <a:endParaRPr lang="en-ID" sz="1500" dirty="0">
              <a:solidFill>
                <a:srgbClr val="FF0000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dirty="0" err="1">
                <a:solidFill>
                  <a:srgbClr val="FF0000"/>
                </a:solidFill>
              </a:rPr>
              <a:t>transkrip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hasil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wawancara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dengan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industri</a:t>
            </a:r>
            <a:endParaRPr lang="en-ID" sz="1500" dirty="0">
              <a:solidFill>
                <a:srgbClr val="FF0000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/>
              <a:t>Coach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komentar</a:t>
            </a:r>
            <a:r>
              <a:rPr lang="en-ID" sz="1500" dirty="0"/>
              <a:t> </a:t>
            </a:r>
            <a:r>
              <a:rPr lang="en-ID" sz="1500" dirty="0" err="1"/>
              <a:t>terkait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,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poin</a:t>
            </a:r>
            <a:r>
              <a:rPr lang="en-ID" sz="1500" dirty="0"/>
              <a:t> dan </a:t>
            </a:r>
            <a:r>
              <a:rPr lang="en-ID" sz="1500" dirty="0" err="1"/>
              <a:t>memvalidasi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tanda</a:t>
            </a:r>
            <a:r>
              <a:rPr lang="en-ID" sz="1500" dirty="0"/>
              <a:t> </a:t>
            </a:r>
            <a:r>
              <a:rPr lang="en-ID" sz="1500" dirty="0" err="1"/>
              <a:t>tangan</a:t>
            </a:r>
            <a:r>
              <a:rPr lang="en-ID" sz="1500" dirty="0"/>
              <a:t> / </a:t>
            </a:r>
            <a:r>
              <a:rPr lang="en-ID" sz="1500" dirty="0" err="1"/>
              <a:t>paraf</a:t>
            </a:r>
            <a:endParaRPr lang="en-ID" sz="15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 err="1"/>
              <a:t>Penilaian</a:t>
            </a:r>
            <a:r>
              <a:rPr lang="en-ID" sz="1500" dirty="0"/>
              <a:t> pada 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sebagai</a:t>
            </a:r>
            <a:r>
              <a:rPr lang="en-ID" sz="1500" dirty="0"/>
              <a:t> </a:t>
            </a:r>
            <a:r>
              <a:rPr lang="en-ID" sz="1500" dirty="0" err="1"/>
              <a:t>berikut</a:t>
            </a:r>
            <a:r>
              <a:rPr lang="en-ID" sz="1500" dirty="0"/>
              <a:t>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1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en-ID" sz="1500" dirty="0" err="1">
                <a:solidFill>
                  <a:srgbClr val="FF0000"/>
                </a:solidFill>
              </a:rPr>
              <a:t>tidak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melakukan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wawancara</a:t>
            </a:r>
            <a:endParaRPr lang="en-ID" sz="15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2 (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sv-SE" sz="1500" dirty="0">
                <a:solidFill>
                  <a:srgbClr val="FF0000"/>
                </a:solidFill>
              </a:rPr>
              <a:t>Data hasil wawancara kurang dari 5 pelaku industri sejenis dengan satu jenis dokumen pendukung saja (5 transkrip  atau 5 video/audio), atau bukti tidak sesuai jumlah wawancara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3 (</a:t>
            </a:r>
            <a:r>
              <a:rPr lang="en-ID" sz="1500" dirty="0" err="1">
                <a:solidFill>
                  <a:srgbClr val="FF0000"/>
                </a:solidFill>
              </a:rPr>
              <a:t>cukup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sv-SE" sz="1500" dirty="0">
                <a:solidFill>
                  <a:srgbClr val="FF0000"/>
                </a:solidFill>
              </a:rPr>
              <a:t>Data hasil wawancara minimal dengan 5 pelaku industri sejenis didukung salah satu jenis dokumen saja  (5 transkrip  atau 5 video/audio)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4 (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 : Data </a:t>
            </a:r>
            <a:r>
              <a:rPr lang="en-ID" sz="1500" dirty="0" err="1">
                <a:solidFill>
                  <a:srgbClr val="FF0000"/>
                </a:solidFill>
              </a:rPr>
              <a:t>hasil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wawancara</a:t>
            </a:r>
            <a:r>
              <a:rPr lang="en-ID" sz="1500" dirty="0">
                <a:solidFill>
                  <a:srgbClr val="FF0000"/>
                </a:solidFill>
              </a:rPr>
              <a:t> minimal </a:t>
            </a:r>
            <a:r>
              <a:rPr lang="en-ID" sz="1500" dirty="0" err="1">
                <a:solidFill>
                  <a:srgbClr val="FF0000"/>
                </a:solidFill>
              </a:rPr>
              <a:t>dengan</a:t>
            </a:r>
            <a:r>
              <a:rPr lang="en-ID" sz="1500" dirty="0">
                <a:solidFill>
                  <a:srgbClr val="FF0000"/>
                </a:solidFill>
              </a:rPr>
              <a:t> 5 </a:t>
            </a:r>
            <a:r>
              <a:rPr lang="en-ID" sz="1500" dirty="0" err="1">
                <a:solidFill>
                  <a:srgbClr val="FF0000"/>
                </a:solidFill>
              </a:rPr>
              <a:t>pelaku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industri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sejenis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didukung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dokumen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lengkap</a:t>
            </a:r>
            <a:r>
              <a:rPr lang="en-ID" sz="1500" dirty="0">
                <a:solidFill>
                  <a:srgbClr val="FF0000"/>
                </a:solidFill>
              </a:rPr>
              <a:t> (5 </a:t>
            </a:r>
            <a:r>
              <a:rPr lang="en-ID" sz="1500" dirty="0" err="1">
                <a:solidFill>
                  <a:srgbClr val="FF0000"/>
                </a:solidFill>
              </a:rPr>
              <a:t>transkrip</a:t>
            </a:r>
            <a:r>
              <a:rPr lang="en-ID" sz="1500" dirty="0">
                <a:solidFill>
                  <a:srgbClr val="FF0000"/>
                </a:solidFill>
              </a:rPr>
              <a:t> + 5 video/audio)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5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): Data </a:t>
            </a:r>
            <a:r>
              <a:rPr lang="en-ID" sz="1500" dirty="0" err="1">
                <a:solidFill>
                  <a:srgbClr val="FF0000"/>
                </a:solidFill>
              </a:rPr>
              <a:t>hasil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wawancara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dengan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lebih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dari</a:t>
            </a:r>
            <a:r>
              <a:rPr lang="en-ID" sz="1500" dirty="0">
                <a:solidFill>
                  <a:srgbClr val="FF0000"/>
                </a:solidFill>
              </a:rPr>
              <a:t>  5 </a:t>
            </a:r>
            <a:r>
              <a:rPr lang="en-ID" sz="1500" dirty="0" err="1">
                <a:solidFill>
                  <a:srgbClr val="FF0000"/>
                </a:solidFill>
              </a:rPr>
              <a:t>pelaku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industri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sejenis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didukung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dokumen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lengkap</a:t>
            </a:r>
            <a:r>
              <a:rPr lang="en-ID" sz="1500" dirty="0">
                <a:solidFill>
                  <a:srgbClr val="FF0000"/>
                </a:solidFill>
              </a:rPr>
              <a:t> (5 </a:t>
            </a:r>
            <a:r>
              <a:rPr lang="en-ID" sz="1500" dirty="0" err="1">
                <a:solidFill>
                  <a:srgbClr val="FF0000"/>
                </a:solidFill>
              </a:rPr>
              <a:t>transkrip</a:t>
            </a:r>
            <a:r>
              <a:rPr lang="en-ID" sz="1500" dirty="0">
                <a:solidFill>
                  <a:srgbClr val="FF0000"/>
                </a:solidFill>
              </a:rPr>
              <a:t> + 5 video/audio)</a:t>
            </a:r>
            <a:endParaRPr lang="en-ID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6224D-846D-43BA-A89F-CB5C87633ACD}"/>
              </a:ext>
            </a:extLst>
          </p:cNvPr>
          <p:cNvSpPr txBox="1"/>
          <p:nvPr/>
        </p:nvSpPr>
        <p:spPr>
          <a:xfrm>
            <a:off x="914400" y="162838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ASSESMENT POINT 2.3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54412-D420-422E-B224-D6AA3A32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411" y="391438"/>
            <a:ext cx="4906853" cy="60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9831</TotalTime>
  <Words>1307</Words>
  <Application>Microsoft Office PowerPoint</Application>
  <PresentationFormat>Widescreen</PresentationFormat>
  <Paragraphs>182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Tw Cen MT</vt:lpstr>
      <vt:lpstr>Tw Cen MT Condensed</vt:lpstr>
      <vt:lpstr>Wingdings 3</vt:lpstr>
      <vt:lpstr>Integral</vt:lpstr>
      <vt:lpstr>SRL 2 </vt:lpstr>
      <vt:lpstr>SRL 2 – Analyzed IDEA</vt:lpstr>
      <vt:lpstr>Komponen Penilaian SRL 2</vt:lpstr>
      <vt:lpstr>Komponen Penilaian SRL 2</vt:lpstr>
      <vt:lpstr>Penilaian SRL 2</vt:lpstr>
      <vt:lpstr>Penilaian SRL 2</vt:lpstr>
      <vt:lpstr>Form form Penilaian SRL 2</vt:lpstr>
      <vt:lpstr>Form Penilaian SRL 2</vt:lpstr>
      <vt:lpstr>Form Penilaian SRL 2</vt:lpstr>
      <vt:lpstr>Form Penilaian SRL 2</vt:lpstr>
      <vt:lpstr>Form Penilaian SRL 2</vt:lpstr>
      <vt:lpstr>Form Penilaian SRL 2</vt:lpstr>
      <vt:lpstr>Contoh - Technopreneurship</vt:lpstr>
      <vt:lpstr>Contoh – Local Business</vt:lpstr>
      <vt:lpstr>Contoh Activity Report – PesanLapangan.com</vt:lpstr>
      <vt:lpstr>Contoh Activity Report - Lelelo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SRL 7</dc:title>
  <dc:creator>Aloysius Bernanda Gunawan</dc:creator>
  <cp:lastModifiedBy>Asus</cp:lastModifiedBy>
  <cp:revision>69</cp:revision>
  <dcterms:created xsi:type="dcterms:W3CDTF">2020-01-05T08:34:17Z</dcterms:created>
  <dcterms:modified xsi:type="dcterms:W3CDTF">2020-02-17T15:02:29Z</dcterms:modified>
</cp:coreProperties>
</file>