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59" r:id="rId6"/>
    <p:sldId id="270" r:id="rId7"/>
    <p:sldId id="274" r:id="rId8"/>
    <p:sldId id="261" r:id="rId9"/>
    <p:sldId id="262" r:id="rId10"/>
    <p:sldId id="263" r:id="rId11"/>
    <p:sldId id="264" r:id="rId12"/>
    <p:sldId id="271" r:id="rId13"/>
    <p:sldId id="265" r:id="rId14"/>
    <p:sldId id="272" r:id="rId15"/>
    <p:sldId id="266" r:id="rId16"/>
    <p:sldId id="273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9"/>
    <p:restoredTop sz="94668"/>
  </p:normalViewPr>
  <p:slideViewPr>
    <p:cSldViewPr snapToGrid="0">
      <p:cViewPr varScale="1">
        <p:scale>
          <a:sx n="77" d="100"/>
          <a:sy n="77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2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265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72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0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12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198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666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8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70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0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268-4910-4E7A-BD9C-2CE660959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038" y="4997715"/>
            <a:ext cx="7772400" cy="1463040"/>
          </a:xfrm>
        </p:spPr>
        <p:txBody>
          <a:bodyPr/>
          <a:lstStyle/>
          <a:p>
            <a:r>
              <a:rPr lang="en-ID" dirty="0"/>
              <a:t>SRL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B1AB-3F0F-4102-8736-0B84F34EA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0184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ID" sz="2800" dirty="0">
                <a:latin typeface="+mj-lt"/>
              </a:rPr>
              <a:t>VALIDATED IDEA</a:t>
            </a:r>
          </a:p>
        </p:txBody>
      </p:sp>
    </p:spTree>
    <p:extLst>
      <p:ext uri="{BB962C8B-B14F-4D97-AF65-F5344CB8AC3E}">
        <p14:creationId xmlns:p14="http://schemas.microsoft.com/office/powerpoint/2010/main" val="34815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1007812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75C6A-FC6A-4B9C-8DBB-DA5DC971EC29}"/>
              </a:ext>
            </a:extLst>
          </p:cNvPr>
          <p:cNvSpPr txBox="1"/>
          <p:nvPr/>
        </p:nvSpPr>
        <p:spPr>
          <a:xfrm>
            <a:off x="879630" y="1670594"/>
            <a:ext cx="62727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/>
              <a:t>Pada </a:t>
            </a:r>
            <a:r>
              <a:rPr lang="en-US" sz="1400" dirty="0" err="1"/>
              <a:t>tahapan</a:t>
            </a:r>
            <a:r>
              <a:rPr lang="en-US" sz="1400" dirty="0"/>
              <a:t> </a:t>
            </a:r>
            <a:r>
              <a:rPr lang="en-US" sz="1400" dirty="0" err="1"/>
              <a:t>wawancara</a:t>
            </a:r>
            <a:r>
              <a:rPr lang="en-US" sz="1400" dirty="0"/>
              <a:t> </a:t>
            </a:r>
            <a:r>
              <a:rPr lang="en-US" sz="1400" dirty="0" err="1"/>
              <a:t>musti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</a:t>
            </a:r>
            <a:r>
              <a:rPr lang="en-US" sz="1400" dirty="0" err="1"/>
              <a:t>tiga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sudut</a:t>
            </a:r>
            <a:r>
              <a:rPr lang="en-US" sz="1400" dirty="0"/>
              <a:t> </a:t>
            </a:r>
            <a:r>
              <a:rPr lang="en-US" sz="1400" dirty="0" err="1"/>
              <a:t>pandang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: Costumer Pains, Costumer Gains, Costumer Jobs, </a:t>
            </a:r>
            <a:r>
              <a:rPr lang="en-US" sz="1400" dirty="0" err="1"/>
              <a:t>sehingga</a:t>
            </a:r>
            <a:r>
              <a:rPr lang="en-US" sz="1400" dirty="0"/>
              <a:t> data dan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ketiga</a:t>
            </a:r>
            <a:r>
              <a:rPr lang="en-US" sz="1400" dirty="0"/>
              <a:t> </a:t>
            </a:r>
            <a:r>
              <a:rPr lang="en-US" sz="1400" dirty="0" err="1"/>
              <a:t>spek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melengkapi</a:t>
            </a:r>
            <a:r>
              <a:rPr lang="en-US" sz="1400" dirty="0"/>
              <a:t> form VPC Value Map </a:t>
            </a:r>
            <a:r>
              <a:rPr lang="en-US" sz="1400" dirty="0" err="1"/>
              <a:t>diatas</a:t>
            </a:r>
            <a:r>
              <a:rPr lang="en-US" sz="1400" dirty="0"/>
              <a:t>.</a:t>
            </a:r>
            <a:endParaRPr lang="en-ID" sz="1400" dirty="0"/>
          </a:p>
          <a:p>
            <a:r>
              <a:rPr lang="en-US" sz="1400" dirty="0" err="1"/>
              <a:t>Penilaian</a:t>
            </a:r>
            <a:r>
              <a:rPr lang="en-US" sz="1400" dirty="0"/>
              <a:t>:</a:t>
            </a:r>
            <a:endParaRPr lang="en-ID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data,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mengacu</a:t>
            </a:r>
            <a:r>
              <a:rPr lang="en-US" sz="1400" dirty="0"/>
              <a:t> pada </a:t>
            </a:r>
            <a:r>
              <a:rPr lang="en-US" sz="1400" dirty="0" err="1"/>
              <a:t>aspek</a:t>
            </a:r>
            <a:r>
              <a:rPr lang="en-US" sz="1400" dirty="0"/>
              <a:t> Customer Profile,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gambaran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ID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Kurang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minimal lima data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setidaknya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Customer Profile (Jobs, Pains dan Gains) 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wawancara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</a:t>
            </a:r>
            <a:r>
              <a:rPr lang="en-US" sz="1400" dirty="0" err="1"/>
              <a:t>gambaran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ID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Cukup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minimal lima data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setidaknya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Customer Profile (Jobs, Pains dan Gains) 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wawancara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mendapat</a:t>
            </a:r>
            <a:r>
              <a:rPr lang="en-US" sz="1400" dirty="0"/>
              <a:t> </a:t>
            </a:r>
            <a:r>
              <a:rPr lang="en-US" sz="1400" dirty="0" err="1"/>
              <a:t>gambaran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ID" sz="14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Baik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minimal lima data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setidaknya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Customer Profile (Jobs, Pains dan Gains) 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wawancara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mendapat</a:t>
            </a:r>
            <a:r>
              <a:rPr lang="en-US" sz="1400" dirty="0"/>
              <a:t> </a:t>
            </a:r>
            <a:r>
              <a:rPr lang="en-US" sz="1400" dirty="0" err="1"/>
              <a:t>gambaran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ID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minimal lima data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masing-masing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Customer Profile (Jobs, Pains dan Gains) 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wawancara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mendapat</a:t>
            </a:r>
            <a:r>
              <a:rPr lang="en-US" sz="1400" dirty="0"/>
              <a:t> </a:t>
            </a:r>
            <a:r>
              <a:rPr lang="en-US" sz="1400" dirty="0" err="1"/>
              <a:t>gambaran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endParaRPr lang="en-ID" sz="1400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715A996D-80ED-E745-B901-026308F23A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82" y="930505"/>
            <a:ext cx="4632452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1002729"/>
            <a:ext cx="5788068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F6DDE-2803-4657-89D4-373CBBFA02A0}"/>
              </a:ext>
            </a:extLst>
          </p:cNvPr>
          <p:cNvSpPr txBox="1"/>
          <p:nvPr/>
        </p:nvSpPr>
        <p:spPr>
          <a:xfrm>
            <a:off x="838200" y="1665511"/>
            <a:ext cx="641043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Setelah </a:t>
            </a:r>
            <a:r>
              <a:rPr lang="en-US" sz="1500" dirty="0" err="1"/>
              <a:t>mendapatkan</a:t>
            </a:r>
            <a:r>
              <a:rPr lang="en-US" sz="1500" dirty="0"/>
              <a:t> </a:t>
            </a:r>
            <a:r>
              <a:rPr lang="en-US" sz="1500" dirty="0" err="1"/>
              <a:t>kendala</a:t>
            </a:r>
            <a:r>
              <a:rPr lang="en-US" sz="1500" dirty="0"/>
              <a:t> </a:t>
            </a:r>
            <a:r>
              <a:rPr lang="en-US" sz="1500" dirty="0" err="1"/>
              <a:t>maupun</a:t>
            </a:r>
            <a:r>
              <a:rPr lang="en-US" sz="1500" dirty="0"/>
              <a:t> </a:t>
            </a:r>
            <a:r>
              <a:rPr lang="en-US" sz="1500" dirty="0" err="1"/>
              <a:t>permasalahan</a:t>
            </a:r>
            <a:r>
              <a:rPr lang="en-US" sz="1500" dirty="0"/>
              <a:t> </a:t>
            </a:r>
            <a:r>
              <a:rPr lang="en-US" sz="1500" dirty="0" err="1"/>
              <a:t>serta</a:t>
            </a:r>
            <a:r>
              <a:rPr lang="en-US" sz="1500" dirty="0"/>
              <a:t> </a:t>
            </a:r>
            <a:r>
              <a:rPr lang="en-US" sz="1500" dirty="0" err="1"/>
              <a:t>harapan</a:t>
            </a:r>
            <a:r>
              <a:rPr lang="en-US" sz="1500" dirty="0"/>
              <a:t> costumer </a:t>
            </a:r>
            <a:r>
              <a:rPr lang="en-US" sz="1500" dirty="0" err="1"/>
              <a:t>terhadap</a:t>
            </a:r>
            <a:r>
              <a:rPr lang="en-US" sz="1500" dirty="0"/>
              <a:t> </a:t>
            </a:r>
            <a:r>
              <a:rPr lang="en-US" sz="1500" dirty="0" err="1"/>
              <a:t>sebuah</a:t>
            </a:r>
            <a:r>
              <a:rPr lang="en-US" sz="1500" dirty="0"/>
              <a:t> </a:t>
            </a:r>
            <a:r>
              <a:rPr lang="en-US" sz="1500" dirty="0" err="1"/>
              <a:t>produk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jasa</a:t>
            </a:r>
            <a:r>
              <a:rPr lang="en-US" sz="1500" dirty="0"/>
              <a:t> yang </a:t>
            </a:r>
            <a:r>
              <a:rPr lang="en-US" sz="1500" dirty="0" err="1"/>
              <a:t>ada</a:t>
            </a:r>
            <a:r>
              <a:rPr lang="en-US" sz="1500" dirty="0"/>
              <a:t> pada Form VPC – Costumer Map, </a:t>
            </a:r>
            <a:r>
              <a:rPr lang="en-US" sz="1500" dirty="0" err="1"/>
              <a:t>maka</a:t>
            </a:r>
            <a:r>
              <a:rPr lang="en-US" sz="1500" dirty="0"/>
              <a:t> </a:t>
            </a:r>
            <a:r>
              <a:rPr lang="en-US" sz="1500" dirty="0" err="1"/>
              <a:t>tahapan</a:t>
            </a:r>
            <a:r>
              <a:rPr lang="en-US" sz="1500" dirty="0"/>
              <a:t> </a:t>
            </a:r>
            <a:r>
              <a:rPr lang="en-US" sz="1500" dirty="0" err="1"/>
              <a:t>selanjutnya</a:t>
            </a:r>
            <a:r>
              <a:rPr lang="en-US" sz="1500" dirty="0"/>
              <a:t> </a:t>
            </a:r>
            <a:r>
              <a:rPr lang="en-US" sz="1500" dirty="0" err="1"/>
              <a:t>memberikan</a:t>
            </a:r>
            <a:r>
              <a:rPr lang="en-US" sz="1500" dirty="0"/>
              <a:t> </a:t>
            </a:r>
            <a:r>
              <a:rPr lang="en-US" sz="1500" dirty="0" err="1"/>
              <a:t>solusi</a:t>
            </a:r>
            <a:r>
              <a:rPr lang="en-US" sz="1500" dirty="0"/>
              <a:t> </a:t>
            </a:r>
            <a:r>
              <a:rPr lang="en-US" sz="1500" dirty="0" err="1"/>
              <a:t>terhadap</a:t>
            </a:r>
            <a:r>
              <a:rPr lang="en-US" sz="1500" dirty="0"/>
              <a:t> </a:t>
            </a:r>
            <a:r>
              <a:rPr lang="en-US" sz="1500" dirty="0" err="1"/>
              <a:t>kendala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permasalahan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peluang</a:t>
            </a:r>
            <a:r>
              <a:rPr lang="en-US" sz="1500" dirty="0"/>
              <a:t> </a:t>
            </a:r>
            <a:r>
              <a:rPr lang="en-US" sz="1500" dirty="0" err="1"/>
              <a:t>tersebut</a:t>
            </a:r>
            <a:r>
              <a:rPr lang="en-US" sz="1500" dirty="0"/>
              <a:t> </a:t>
            </a:r>
            <a:r>
              <a:rPr lang="en-US" sz="1500" dirty="0" err="1"/>
              <a:t>kedalam</a:t>
            </a:r>
            <a:r>
              <a:rPr lang="en-US" sz="1500" dirty="0"/>
              <a:t> Form VPC – Value Map</a:t>
            </a:r>
            <a:endParaRPr lang="en-ID" sz="1500" dirty="0"/>
          </a:p>
          <a:p>
            <a:endParaRPr lang="en-ID" sz="1500" dirty="0"/>
          </a:p>
          <a:p>
            <a:r>
              <a:rPr lang="en-US" sz="1500" dirty="0" err="1"/>
              <a:t>Penilaian</a:t>
            </a:r>
            <a:r>
              <a:rPr lang="en-US" sz="1500" dirty="0"/>
              <a:t>: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Kurang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mampu</a:t>
            </a:r>
            <a:r>
              <a:rPr lang="en-US" sz="1500" dirty="0"/>
              <a:t> </a:t>
            </a:r>
            <a:r>
              <a:rPr lang="en-US" sz="1500" dirty="0" err="1"/>
              <a:t>menentukan</a:t>
            </a:r>
            <a:r>
              <a:rPr lang="en-US" sz="1500" dirty="0"/>
              <a:t> </a:t>
            </a:r>
            <a:r>
              <a:rPr lang="en-US" sz="1500" dirty="0" err="1"/>
              <a:t>solusi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Kurang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membuat</a:t>
            </a:r>
            <a:r>
              <a:rPr lang="en-US" sz="1500" dirty="0"/>
              <a:t> minimal </a:t>
            </a:r>
            <a:r>
              <a:rPr lang="en-US" sz="1500" dirty="0" err="1"/>
              <a:t>satu</a:t>
            </a:r>
            <a:r>
              <a:rPr lang="en-US" sz="1500" dirty="0"/>
              <a:t> </a:t>
            </a:r>
            <a:r>
              <a:rPr lang="en-US" sz="1500" dirty="0" err="1"/>
              <a:t>kemungkinan</a:t>
            </a:r>
            <a:r>
              <a:rPr lang="en-US" sz="1500" dirty="0"/>
              <a:t> </a:t>
            </a:r>
            <a:r>
              <a:rPr lang="en-US" sz="1500" dirty="0" err="1"/>
              <a:t>solusi</a:t>
            </a:r>
            <a:r>
              <a:rPr lang="en-US" sz="1500" dirty="0"/>
              <a:t> </a:t>
            </a:r>
            <a:r>
              <a:rPr lang="en-US" sz="1500" dirty="0" err="1"/>
              <a:t>atas</a:t>
            </a:r>
            <a:r>
              <a:rPr lang="en-US" sz="1500" dirty="0"/>
              <a:t> </a:t>
            </a:r>
            <a:r>
              <a:rPr lang="en-US" sz="1500" dirty="0" err="1"/>
              <a:t>permasalahan</a:t>
            </a:r>
            <a:r>
              <a:rPr lang="en-US" sz="1500" dirty="0"/>
              <a:t> yang </a:t>
            </a:r>
            <a:r>
              <a:rPr lang="en-US" sz="1500" dirty="0" err="1"/>
              <a:t>dirasakan</a:t>
            </a:r>
            <a:r>
              <a:rPr lang="en-US" sz="1500" dirty="0"/>
              <a:t> </a:t>
            </a:r>
            <a:r>
              <a:rPr lang="en-US" sz="1500" dirty="0" err="1"/>
              <a:t>pengguna</a:t>
            </a:r>
            <a:r>
              <a:rPr lang="en-US" sz="1500" dirty="0"/>
              <a:t>, </a:t>
            </a:r>
            <a:r>
              <a:rPr lang="en-US" sz="1500" dirty="0" err="1"/>
              <a:t>tetapi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tampak</a:t>
            </a:r>
            <a:r>
              <a:rPr lang="en-US" sz="1500" dirty="0"/>
              <a:t> </a:t>
            </a:r>
            <a:r>
              <a:rPr lang="en-US" sz="1500" dirty="0" err="1"/>
              <a:t>hubungannya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Data VPC Customer Side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Cukup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membuat</a:t>
            </a:r>
            <a:r>
              <a:rPr lang="en-US" sz="1500" dirty="0"/>
              <a:t> minimal </a:t>
            </a:r>
            <a:r>
              <a:rPr lang="en-US" sz="1500" dirty="0" err="1"/>
              <a:t>satu</a:t>
            </a:r>
            <a:r>
              <a:rPr lang="en-US" sz="1500" dirty="0"/>
              <a:t> </a:t>
            </a:r>
            <a:r>
              <a:rPr lang="en-US" sz="1500" dirty="0" err="1"/>
              <a:t>kemungkinan</a:t>
            </a:r>
            <a:r>
              <a:rPr lang="en-US" sz="1500" dirty="0"/>
              <a:t> </a:t>
            </a:r>
            <a:r>
              <a:rPr lang="en-US" sz="1500" dirty="0" err="1"/>
              <a:t>solusi</a:t>
            </a:r>
            <a:r>
              <a:rPr lang="en-US" sz="1500" dirty="0"/>
              <a:t> </a:t>
            </a:r>
            <a:r>
              <a:rPr lang="en-US" sz="1500" dirty="0" err="1"/>
              <a:t>atas</a:t>
            </a:r>
            <a:r>
              <a:rPr lang="en-US" sz="1500" dirty="0"/>
              <a:t> </a:t>
            </a:r>
            <a:r>
              <a:rPr lang="en-US" sz="1500" dirty="0" err="1"/>
              <a:t>permasalahan</a:t>
            </a:r>
            <a:r>
              <a:rPr lang="en-US" sz="1500" dirty="0"/>
              <a:t> yang </a:t>
            </a:r>
            <a:r>
              <a:rPr lang="en-US" sz="1500" dirty="0" err="1"/>
              <a:t>dirasakan</a:t>
            </a:r>
            <a:r>
              <a:rPr lang="en-US" sz="1500" dirty="0"/>
              <a:t> </a:t>
            </a:r>
            <a:r>
              <a:rPr lang="en-US" sz="1500" dirty="0" err="1"/>
              <a:t>pengguna</a:t>
            </a:r>
            <a:r>
              <a:rPr lang="en-US" sz="1500" dirty="0"/>
              <a:t>, </a:t>
            </a:r>
            <a:r>
              <a:rPr lang="en-US" sz="1500" dirty="0" err="1"/>
              <a:t>mengacu</a:t>
            </a:r>
            <a:r>
              <a:rPr lang="en-US" sz="1500" dirty="0"/>
              <a:t> pada Data VPC Customer Side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Baik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membuat</a:t>
            </a:r>
            <a:r>
              <a:rPr lang="en-US" sz="1500" dirty="0"/>
              <a:t> minimal </a:t>
            </a:r>
            <a:r>
              <a:rPr lang="en-US" sz="1500" dirty="0" err="1"/>
              <a:t>tiga</a:t>
            </a:r>
            <a:r>
              <a:rPr lang="en-US" sz="1500" dirty="0"/>
              <a:t> </a:t>
            </a:r>
            <a:r>
              <a:rPr lang="en-US" sz="1500" dirty="0" err="1"/>
              <a:t>kemungkinan</a:t>
            </a:r>
            <a:r>
              <a:rPr lang="en-US" sz="1500" dirty="0"/>
              <a:t> </a:t>
            </a:r>
            <a:r>
              <a:rPr lang="en-US" sz="1500" dirty="0" err="1"/>
              <a:t>solusi</a:t>
            </a:r>
            <a:r>
              <a:rPr lang="en-US" sz="1500" dirty="0"/>
              <a:t> </a:t>
            </a:r>
            <a:r>
              <a:rPr lang="en-US" sz="1500" dirty="0" err="1"/>
              <a:t>atas</a:t>
            </a:r>
            <a:r>
              <a:rPr lang="en-US" sz="1500" dirty="0"/>
              <a:t> </a:t>
            </a:r>
            <a:r>
              <a:rPr lang="en-US" sz="1500" dirty="0" err="1"/>
              <a:t>permasalahan</a:t>
            </a:r>
            <a:r>
              <a:rPr lang="en-US" sz="1500" dirty="0"/>
              <a:t> yang </a:t>
            </a:r>
            <a:r>
              <a:rPr lang="en-US" sz="1500" dirty="0" err="1"/>
              <a:t>dirasakan</a:t>
            </a:r>
            <a:r>
              <a:rPr lang="en-US" sz="1500" dirty="0"/>
              <a:t> </a:t>
            </a:r>
            <a:r>
              <a:rPr lang="en-US" sz="1500" dirty="0" err="1"/>
              <a:t>pengguna</a:t>
            </a:r>
            <a:r>
              <a:rPr lang="en-US" sz="1500" dirty="0"/>
              <a:t>, </a:t>
            </a:r>
            <a:r>
              <a:rPr lang="en-US" sz="1500" dirty="0" err="1"/>
              <a:t>mengacu</a:t>
            </a:r>
            <a:r>
              <a:rPr lang="en-US" sz="1500" dirty="0"/>
              <a:t> pada Data VPC Customer Side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Baik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membuat</a:t>
            </a:r>
            <a:r>
              <a:rPr lang="en-US" sz="1500" dirty="0"/>
              <a:t> minimal lima </a:t>
            </a:r>
            <a:r>
              <a:rPr lang="en-US" sz="1500" dirty="0" err="1"/>
              <a:t>kemungkinan</a:t>
            </a:r>
            <a:r>
              <a:rPr lang="en-US" sz="1500" dirty="0"/>
              <a:t> </a:t>
            </a:r>
            <a:r>
              <a:rPr lang="en-US" sz="1500" dirty="0" err="1"/>
              <a:t>solusi</a:t>
            </a:r>
            <a:r>
              <a:rPr lang="en-US" sz="1500" dirty="0"/>
              <a:t> </a:t>
            </a:r>
            <a:r>
              <a:rPr lang="en-US" sz="1500" dirty="0" err="1"/>
              <a:t>atas</a:t>
            </a:r>
            <a:r>
              <a:rPr lang="en-US" sz="1500" dirty="0"/>
              <a:t> </a:t>
            </a:r>
            <a:r>
              <a:rPr lang="en-US" sz="1500" dirty="0" err="1"/>
              <a:t>permasalahan</a:t>
            </a:r>
            <a:r>
              <a:rPr lang="en-US" sz="1500" dirty="0"/>
              <a:t> yang </a:t>
            </a:r>
            <a:r>
              <a:rPr lang="en-US" sz="1500" dirty="0" err="1"/>
              <a:t>dirasakan</a:t>
            </a:r>
            <a:r>
              <a:rPr lang="en-US" sz="1500" dirty="0"/>
              <a:t> </a:t>
            </a:r>
            <a:r>
              <a:rPr lang="en-US" sz="1500" dirty="0" err="1"/>
              <a:t>pengguna</a:t>
            </a:r>
            <a:r>
              <a:rPr lang="en-US" sz="1500" dirty="0"/>
              <a:t>, </a:t>
            </a:r>
            <a:r>
              <a:rPr lang="en-US" sz="1500" dirty="0" err="1"/>
              <a:t>mengacu</a:t>
            </a:r>
            <a:r>
              <a:rPr lang="en-US" sz="1500" dirty="0"/>
              <a:t> pada Data VPC Customer Side</a:t>
            </a:r>
            <a:endParaRPr lang="en-ID" sz="15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D090BDF-B504-444E-A523-59B56C7BBA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82" y="1139417"/>
            <a:ext cx="4711700" cy="50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51" y="995286"/>
            <a:ext cx="6689942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808429" y="1694308"/>
            <a:ext cx="69076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Penilaian</a:t>
            </a:r>
            <a:r>
              <a:rPr lang="en-US" sz="1400" dirty="0"/>
              <a:t>:</a:t>
            </a:r>
            <a:endParaRPr lang="en-ID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Value </a:t>
            </a:r>
            <a:r>
              <a:rPr lang="en-US" sz="1400" dirty="0" err="1"/>
              <a:t>Propositon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bisnis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,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sisi</a:t>
            </a:r>
            <a:r>
              <a:rPr lang="en-US" sz="1400" dirty="0"/>
              <a:t> Customer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(pains/jobs/ gains)  dan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(Gain Creators/Pain Relievers/Product &amp; Services)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menerangkan</a:t>
            </a:r>
            <a:r>
              <a:rPr lang="en-US" sz="1400" dirty="0"/>
              <a:t> </a:t>
            </a:r>
            <a:r>
              <a:rPr lang="en-US" sz="1400" dirty="0" err="1"/>
              <a:t>hubungannya</a:t>
            </a:r>
            <a:r>
              <a:rPr lang="en-US" sz="1400" dirty="0"/>
              <a:t>.</a:t>
            </a:r>
            <a:endParaRPr lang="en-ID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Kurang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Value </a:t>
            </a:r>
            <a:r>
              <a:rPr lang="en-US" sz="1400" dirty="0" err="1"/>
              <a:t>Propositon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bisnis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,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sisi</a:t>
            </a:r>
            <a:r>
              <a:rPr lang="en-US" sz="1400" dirty="0"/>
              <a:t> Customer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lengkap</a:t>
            </a:r>
            <a:r>
              <a:rPr lang="en-US" sz="1400" dirty="0"/>
              <a:t> (pains, jobs dan gains) dan </a:t>
            </a:r>
            <a:r>
              <a:rPr lang="en-US" sz="1400" dirty="0" err="1"/>
              <a:t>setidaknya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Product (Gain Creators/Pain Relievers/Product &amp; Services,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menerangkan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sisi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endParaRPr lang="en-ID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Cukup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Value </a:t>
            </a:r>
            <a:r>
              <a:rPr lang="en-US" sz="1400" dirty="0" err="1"/>
              <a:t>Propositon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bisnis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,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sisi</a:t>
            </a:r>
            <a:r>
              <a:rPr lang="en-US" sz="1400" dirty="0"/>
              <a:t> Customer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lengkap</a:t>
            </a:r>
            <a:r>
              <a:rPr lang="en-US" sz="1400" dirty="0"/>
              <a:t> (pains, jobs dan gains) dan </a:t>
            </a:r>
            <a:r>
              <a:rPr lang="en-US" sz="1400" dirty="0" err="1"/>
              <a:t>setidaknya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Product (Gain Creators/Pain Relievers/Product &amp; Services,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menerangkan</a:t>
            </a:r>
            <a:r>
              <a:rPr lang="en-US" sz="1400" dirty="0"/>
              <a:t> </a:t>
            </a:r>
            <a:r>
              <a:rPr lang="en-US" sz="1400" dirty="0" err="1"/>
              <a:t>hubungannya</a:t>
            </a:r>
            <a:endParaRPr lang="en-ID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Baik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Value </a:t>
            </a:r>
            <a:r>
              <a:rPr lang="en-US" sz="1400" dirty="0" err="1"/>
              <a:t>Propositon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bisnis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,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sisi</a:t>
            </a:r>
            <a:r>
              <a:rPr lang="en-US" sz="1400" dirty="0"/>
              <a:t> Customer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lengkap</a:t>
            </a:r>
            <a:r>
              <a:rPr lang="en-US" sz="1400" dirty="0"/>
              <a:t> (pains, jobs dan gains) dan </a:t>
            </a:r>
            <a:r>
              <a:rPr lang="en-US" sz="1400" dirty="0" err="1"/>
              <a:t>setidaknya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Product (Gain Creators, Pain Relievers, Product &amp; Services,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menerangkan</a:t>
            </a:r>
            <a:r>
              <a:rPr lang="en-US" sz="1400" dirty="0"/>
              <a:t> </a:t>
            </a:r>
            <a:r>
              <a:rPr lang="en-US" sz="1400" dirty="0" err="1"/>
              <a:t>hubungannya</a:t>
            </a:r>
            <a:endParaRPr lang="en-ID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Value </a:t>
            </a:r>
            <a:r>
              <a:rPr lang="en-US" sz="1400" dirty="0" err="1"/>
              <a:t>Propositon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bisnis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,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sisi</a:t>
            </a:r>
            <a:r>
              <a:rPr lang="en-US" sz="1400" dirty="0"/>
              <a:t> Customer dan Product,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lengkap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, dan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menerangkan</a:t>
            </a:r>
            <a:r>
              <a:rPr lang="en-US" sz="1400" dirty="0"/>
              <a:t> </a:t>
            </a:r>
            <a:r>
              <a:rPr lang="en-US" sz="1400" dirty="0" err="1"/>
              <a:t>hubungannya</a:t>
            </a:r>
            <a:endParaRPr lang="en-ID" sz="1400" dirty="0"/>
          </a:p>
        </p:txBody>
      </p:sp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5F1EAB76-FD98-6F43-8D0F-E82AA9EADD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49" y="202101"/>
            <a:ext cx="3923996" cy="64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6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995286"/>
            <a:ext cx="4497888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813148" y="1607964"/>
            <a:ext cx="633817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Tahapan</a:t>
            </a:r>
            <a:r>
              <a:rPr lang="en-US" sz="1500" dirty="0"/>
              <a:t> </a:t>
            </a:r>
            <a:r>
              <a:rPr lang="en-US" sz="1500" dirty="0" err="1"/>
              <a:t>ini</a:t>
            </a:r>
            <a:r>
              <a:rPr lang="en-US" sz="1500" dirty="0"/>
              <a:t> </a:t>
            </a:r>
            <a:r>
              <a:rPr lang="en-US" sz="1500" dirty="0" err="1"/>
              <a:t>anda</a:t>
            </a:r>
            <a:r>
              <a:rPr lang="en-US" sz="1500" dirty="0"/>
              <a:t> </a:t>
            </a:r>
            <a:r>
              <a:rPr lang="en-US" sz="1500" dirty="0" err="1"/>
              <a:t>melengkapi</a:t>
            </a:r>
            <a:r>
              <a:rPr lang="en-US" sz="1500" dirty="0"/>
              <a:t> Business Model </a:t>
            </a:r>
            <a:r>
              <a:rPr lang="en-US" sz="1500" dirty="0" err="1"/>
              <a:t>Canavs</a:t>
            </a:r>
            <a:r>
              <a:rPr lang="en-US" sz="1500" dirty="0"/>
              <a:t> </a:t>
            </a:r>
            <a:r>
              <a:rPr lang="en-US" sz="1500" dirty="0" err="1"/>
              <a:t>ini</a:t>
            </a:r>
            <a:r>
              <a:rPr lang="en-US" sz="1500" dirty="0"/>
              <a:t>, data </a:t>
            </a:r>
            <a:r>
              <a:rPr lang="en-US" sz="1500" dirty="0" err="1"/>
              <a:t>diambil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Value Proposition Canvas, data partners dan lain – lain.</a:t>
            </a:r>
            <a:endParaRPr lang="en-ID" sz="1500" dirty="0"/>
          </a:p>
          <a:p>
            <a:r>
              <a:rPr lang="en-US" sz="1500" dirty="0"/>
              <a:t> </a:t>
            </a:r>
            <a:endParaRPr lang="en-ID" sz="1500" dirty="0"/>
          </a:p>
          <a:p>
            <a:r>
              <a:rPr lang="en-US" sz="1500" dirty="0" err="1"/>
              <a:t>Penilaian</a:t>
            </a:r>
            <a:r>
              <a:rPr lang="en-US" sz="1500" dirty="0"/>
              <a:t>: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Kurang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mampu</a:t>
            </a:r>
            <a:r>
              <a:rPr lang="en-US" sz="1500" dirty="0"/>
              <a:t> </a:t>
            </a:r>
            <a:r>
              <a:rPr lang="en-US" sz="1500" dirty="0" err="1"/>
              <a:t>menciptakan</a:t>
            </a:r>
            <a:r>
              <a:rPr lang="en-US" sz="1500" dirty="0"/>
              <a:t> </a:t>
            </a:r>
            <a:r>
              <a:rPr lang="en-US" sz="1500" dirty="0" err="1"/>
              <a:t>bisnis</a:t>
            </a:r>
            <a:r>
              <a:rPr lang="en-US" sz="1500" dirty="0"/>
              <a:t> model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Kurang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mampu</a:t>
            </a:r>
            <a:r>
              <a:rPr lang="en-US" sz="1500" dirty="0"/>
              <a:t> </a:t>
            </a:r>
            <a:r>
              <a:rPr lang="en-US" sz="1500" dirty="0" err="1"/>
              <a:t>menciptakan</a:t>
            </a:r>
            <a:r>
              <a:rPr lang="en-US" sz="1500" dirty="0"/>
              <a:t> </a:t>
            </a:r>
            <a:r>
              <a:rPr lang="en-US" sz="1500" dirty="0" err="1"/>
              <a:t>bisnis</a:t>
            </a:r>
            <a:r>
              <a:rPr lang="en-US" sz="1500" dirty="0"/>
              <a:t> model yang </a:t>
            </a:r>
            <a:r>
              <a:rPr lang="en-US" sz="1500" dirty="0" err="1"/>
              <a:t>bisa</a:t>
            </a:r>
            <a:r>
              <a:rPr lang="en-US" sz="1500" dirty="0"/>
              <a:t> </a:t>
            </a:r>
            <a:r>
              <a:rPr lang="en-US" sz="1500" dirty="0" err="1"/>
              <a:t>menggambarkan</a:t>
            </a:r>
            <a:r>
              <a:rPr lang="en-US" sz="1500" dirty="0"/>
              <a:t> </a:t>
            </a:r>
            <a:r>
              <a:rPr lang="en-US" sz="1500" dirty="0" err="1"/>
              <a:t>setidaknya</a:t>
            </a:r>
            <a:r>
              <a:rPr lang="en-US" sz="1500" dirty="0"/>
              <a:t> 1 </a:t>
            </a:r>
            <a:r>
              <a:rPr lang="en-US" sz="1500" dirty="0" err="1"/>
              <a:t>aspek</a:t>
            </a:r>
            <a:r>
              <a:rPr lang="en-US" sz="1500" dirty="0"/>
              <a:t> -  Competitive Cost Structure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Cukup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mampu</a:t>
            </a:r>
            <a:r>
              <a:rPr lang="en-US" sz="1500" dirty="0"/>
              <a:t> </a:t>
            </a:r>
            <a:r>
              <a:rPr lang="en-US" sz="1500" dirty="0" err="1"/>
              <a:t>menciptakan</a:t>
            </a:r>
            <a:r>
              <a:rPr lang="en-US" sz="1500" dirty="0"/>
              <a:t> </a:t>
            </a:r>
            <a:r>
              <a:rPr lang="en-US" sz="1500" dirty="0" err="1"/>
              <a:t>bisnis</a:t>
            </a:r>
            <a:r>
              <a:rPr lang="en-US" sz="1500" dirty="0"/>
              <a:t> model yang </a:t>
            </a:r>
            <a:r>
              <a:rPr lang="en-US" sz="1500" dirty="0" err="1"/>
              <a:t>bisa</a:t>
            </a:r>
            <a:r>
              <a:rPr lang="en-US" sz="1500" dirty="0"/>
              <a:t> </a:t>
            </a:r>
            <a:r>
              <a:rPr lang="en-US" sz="1500" dirty="0" err="1"/>
              <a:t>menggambarkan</a:t>
            </a:r>
            <a:r>
              <a:rPr lang="en-US" sz="1500" dirty="0"/>
              <a:t> </a:t>
            </a:r>
            <a:r>
              <a:rPr lang="en-US" sz="1500" dirty="0" err="1"/>
              <a:t>setidaknya</a:t>
            </a:r>
            <a:r>
              <a:rPr lang="en-US" sz="1500" dirty="0"/>
              <a:t> 2 </a:t>
            </a:r>
            <a:r>
              <a:rPr lang="en-US" sz="1500" dirty="0" err="1"/>
              <a:t>aspek</a:t>
            </a:r>
            <a:r>
              <a:rPr lang="en-US" sz="1500" dirty="0"/>
              <a:t> -  Competitive Cost Structure,  dan </a:t>
            </a:r>
            <a:r>
              <a:rPr lang="en-US" sz="1500" dirty="0" err="1"/>
              <a:t>Kemampuan</a:t>
            </a:r>
            <a:r>
              <a:rPr lang="en-US" sz="1500" dirty="0"/>
              <a:t> </a:t>
            </a:r>
            <a:r>
              <a:rPr lang="en-US" sz="1500" dirty="0" err="1"/>
              <a:t>menghadapi</a:t>
            </a:r>
            <a:r>
              <a:rPr lang="en-US" sz="1500" dirty="0"/>
              <a:t> </a:t>
            </a:r>
            <a:r>
              <a:rPr lang="en-US" sz="1500" dirty="0" err="1"/>
              <a:t>Kompetisi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Baik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mampu</a:t>
            </a:r>
            <a:r>
              <a:rPr lang="en-US" sz="1500" dirty="0"/>
              <a:t> </a:t>
            </a:r>
            <a:r>
              <a:rPr lang="en-US" sz="1500" dirty="0" err="1"/>
              <a:t>menciptakan</a:t>
            </a:r>
            <a:r>
              <a:rPr lang="en-US" sz="1500" dirty="0"/>
              <a:t> </a:t>
            </a:r>
            <a:r>
              <a:rPr lang="en-US" sz="1500" dirty="0" err="1"/>
              <a:t>bisnis</a:t>
            </a:r>
            <a:r>
              <a:rPr lang="en-US" sz="1500" dirty="0"/>
              <a:t> model yang </a:t>
            </a:r>
            <a:r>
              <a:rPr lang="en-US" sz="1500" dirty="0" err="1"/>
              <a:t>bisa</a:t>
            </a:r>
            <a:r>
              <a:rPr lang="en-US" sz="1500" dirty="0"/>
              <a:t> </a:t>
            </a:r>
            <a:r>
              <a:rPr lang="en-US" sz="1500" dirty="0" err="1"/>
              <a:t>menggambarkan</a:t>
            </a:r>
            <a:r>
              <a:rPr lang="en-US" sz="1500" dirty="0"/>
              <a:t> </a:t>
            </a:r>
            <a:r>
              <a:rPr lang="en-US" sz="1500" dirty="0" err="1"/>
              <a:t>setidaknya</a:t>
            </a:r>
            <a:r>
              <a:rPr lang="en-US" sz="1500" dirty="0"/>
              <a:t> 3 </a:t>
            </a:r>
            <a:r>
              <a:rPr lang="en-US" sz="1500" dirty="0" err="1"/>
              <a:t>aspek</a:t>
            </a:r>
            <a:r>
              <a:rPr lang="en-US" sz="1500" dirty="0"/>
              <a:t> -  Competitive Cost Structure, Scalability, dan </a:t>
            </a:r>
            <a:r>
              <a:rPr lang="en-US" sz="1500" dirty="0" err="1"/>
              <a:t>Kemampuan</a:t>
            </a:r>
            <a:r>
              <a:rPr lang="en-US" sz="1500" dirty="0"/>
              <a:t> </a:t>
            </a:r>
            <a:r>
              <a:rPr lang="en-US" sz="1500" dirty="0" err="1"/>
              <a:t>menghadapi</a:t>
            </a:r>
            <a:r>
              <a:rPr lang="en-US" sz="1500" dirty="0"/>
              <a:t> </a:t>
            </a:r>
            <a:r>
              <a:rPr lang="en-US" sz="1500" dirty="0" err="1"/>
              <a:t>Kompetisi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Baik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mampu</a:t>
            </a:r>
            <a:r>
              <a:rPr lang="en-US" sz="1500" dirty="0"/>
              <a:t> </a:t>
            </a:r>
            <a:r>
              <a:rPr lang="en-US" sz="1500" dirty="0" err="1"/>
              <a:t>menciptakan</a:t>
            </a:r>
            <a:r>
              <a:rPr lang="en-US" sz="1500" dirty="0"/>
              <a:t> </a:t>
            </a:r>
            <a:r>
              <a:rPr lang="en-US" sz="1500" dirty="0" err="1"/>
              <a:t>bisnis</a:t>
            </a:r>
            <a:r>
              <a:rPr lang="en-US" sz="1500" dirty="0"/>
              <a:t> model yang </a:t>
            </a:r>
            <a:r>
              <a:rPr lang="en-US" sz="1500" dirty="0" err="1"/>
              <a:t>bisa</a:t>
            </a:r>
            <a:r>
              <a:rPr lang="en-US" sz="1500" dirty="0"/>
              <a:t> </a:t>
            </a:r>
            <a:r>
              <a:rPr lang="en-US" sz="1500" dirty="0" err="1"/>
              <a:t>menggambarkan</a:t>
            </a:r>
            <a:r>
              <a:rPr lang="en-US" sz="1500" dirty="0"/>
              <a:t> </a:t>
            </a:r>
            <a:r>
              <a:rPr lang="en-US" sz="1500" dirty="0" err="1"/>
              <a:t>setidaknya</a:t>
            </a:r>
            <a:r>
              <a:rPr lang="en-US" sz="1500" dirty="0"/>
              <a:t> 4 </a:t>
            </a:r>
            <a:r>
              <a:rPr lang="en-US" sz="1500" dirty="0" err="1"/>
              <a:t>aspek</a:t>
            </a:r>
            <a:r>
              <a:rPr lang="en-US" sz="1500" dirty="0"/>
              <a:t> - Recurring Revenue, Competitive Cost Structure, Scalability, dan </a:t>
            </a:r>
            <a:r>
              <a:rPr lang="en-US" sz="1500" dirty="0" err="1"/>
              <a:t>Kemampuan</a:t>
            </a:r>
            <a:r>
              <a:rPr lang="en-US" sz="1500" dirty="0"/>
              <a:t> </a:t>
            </a:r>
            <a:r>
              <a:rPr lang="en-US" sz="1500" dirty="0" err="1"/>
              <a:t>menghadapi</a:t>
            </a:r>
            <a:r>
              <a:rPr lang="en-US" sz="1500" dirty="0"/>
              <a:t> </a:t>
            </a:r>
            <a:r>
              <a:rPr lang="en-US" sz="1500" dirty="0" err="1"/>
              <a:t>Kompetisi</a:t>
            </a:r>
            <a:endParaRPr lang="en-ID" sz="1500" dirty="0"/>
          </a:p>
          <a:p>
            <a:endParaRPr lang="en-ID" sz="15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62BCD8-C9D7-6344-B960-2404AE67E6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91" y="417667"/>
            <a:ext cx="4679012" cy="60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1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69" y="982760"/>
            <a:ext cx="5875751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813147" y="1606889"/>
            <a:ext cx="64090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Penilaian</a:t>
            </a:r>
            <a:r>
              <a:rPr lang="en-US" sz="1500" dirty="0"/>
              <a:t>: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Kurang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melakukan</a:t>
            </a:r>
            <a:r>
              <a:rPr lang="en-US" sz="1500" dirty="0"/>
              <a:t> </a:t>
            </a:r>
            <a:r>
              <a:rPr lang="en-US" sz="1500" dirty="0" err="1"/>
              <a:t>validasi</a:t>
            </a:r>
            <a:r>
              <a:rPr lang="en-US" sz="1500" dirty="0"/>
              <a:t> </a:t>
            </a:r>
            <a:r>
              <a:rPr lang="en-US" sz="1500" dirty="0" err="1"/>
              <a:t>bisnis</a:t>
            </a:r>
            <a:r>
              <a:rPr lang="en-US" sz="1500" dirty="0"/>
              <a:t> model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Kurang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data </a:t>
            </a:r>
            <a:r>
              <a:rPr lang="en-US" sz="1500" dirty="0" err="1"/>
              <a:t>hasil</a:t>
            </a:r>
            <a:r>
              <a:rPr lang="en-US" sz="1500" dirty="0"/>
              <a:t> </a:t>
            </a:r>
            <a:r>
              <a:rPr lang="en-US" sz="1500" dirty="0" err="1"/>
              <a:t>validasi</a:t>
            </a:r>
            <a:r>
              <a:rPr lang="en-US" sz="1500" dirty="0"/>
              <a:t> </a:t>
            </a:r>
            <a:r>
              <a:rPr lang="en-US" sz="1500" dirty="0" err="1"/>
              <a:t>didukung</a:t>
            </a:r>
            <a:r>
              <a:rPr lang="en-US" sz="1500" dirty="0"/>
              <a:t> </a:t>
            </a:r>
            <a:r>
              <a:rPr lang="en-US" sz="1500" dirty="0" err="1"/>
              <a:t>dokumen</a:t>
            </a:r>
            <a:r>
              <a:rPr lang="en-US" sz="1500" dirty="0"/>
              <a:t> yang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lengkap</a:t>
            </a:r>
            <a:r>
              <a:rPr lang="en-US" sz="1500" dirty="0"/>
              <a:t> - BMC  </a:t>
            </a:r>
            <a:r>
              <a:rPr lang="en-US" sz="1500" dirty="0" err="1"/>
              <a:t>disertai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validasi</a:t>
            </a:r>
            <a:r>
              <a:rPr lang="en-US" sz="1500" dirty="0"/>
              <a:t> BM </a:t>
            </a:r>
            <a:r>
              <a:rPr lang="en-US" sz="1500" dirty="0" err="1"/>
              <a:t>Assesment</a:t>
            </a:r>
            <a:r>
              <a:rPr lang="en-US" sz="1500" dirty="0"/>
              <a:t> </a:t>
            </a:r>
            <a:r>
              <a:rPr lang="en-US" sz="1500" dirty="0" err="1"/>
              <a:t>setidaknya</a:t>
            </a:r>
            <a:r>
              <a:rPr lang="en-US" sz="1500" dirty="0"/>
              <a:t>   </a:t>
            </a:r>
            <a:r>
              <a:rPr lang="en-US" sz="1500" dirty="0" err="1"/>
              <a:t>meliputi</a:t>
            </a:r>
            <a:r>
              <a:rPr lang="en-US" sz="1500" dirty="0"/>
              <a:t> minimal 1 </a:t>
            </a:r>
            <a:r>
              <a:rPr lang="en-US" sz="1500" dirty="0" err="1"/>
              <a:t>aspek</a:t>
            </a:r>
            <a:r>
              <a:rPr lang="en-US" sz="1500" dirty="0"/>
              <a:t> -  Competitive Cost Structure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Cukup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data </a:t>
            </a:r>
            <a:r>
              <a:rPr lang="en-US" sz="1500" dirty="0" err="1"/>
              <a:t>hasil</a:t>
            </a:r>
            <a:r>
              <a:rPr lang="en-US" sz="1500" dirty="0"/>
              <a:t> </a:t>
            </a:r>
            <a:r>
              <a:rPr lang="en-US" sz="1500" dirty="0" err="1"/>
              <a:t>validasi</a:t>
            </a:r>
            <a:r>
              <a:rPr lang="en-US" sz="1500" dirty="0"/>
              <a:t> </a:t>
            </a:r>
            <a:r>
              <a:rPr lang="en-US" sz="1500" dirty="0" err="1"/>
              <a:t>didukung</a:t>
            </a:r>
            <a:r>
              <a:rPr lang="en-US" sz="1500" dirty="0"/>
              <a:t> </a:t>
            </a:r>
            <a:r>
              <a:rPr lang="en-US" sz="1500" dirty="0" err="1"/>
              <a:t>dokumen</a:t>
            </a:r>
            <a:r>
              <a:rPr lang="en-US" sz="1500" dirty="0"/>
              <a:t> yang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lengkap</a:t>
            </a:r>
            <a:r>
              <a:rPr lang="en-US" sz="1500" dirty="0"/>
              <a:t> - BMC  </a:t>
            </a:r>
            <a:r>
              <a:rPr lang="en-US" sz="1500" dirty="0" err="1"/>
              <a:t>disertai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validasi</a:t>
            </a:r>
            <a:r>
              <a:rPr lang="en-US" sz="1500" dirty="0"/>
              <a:t> BM </a:t>
            </a:r>
            <a:r>
              <a:rPr lang="en-US" sz="1500" dirty="0" err="1"/>
              <a:t>Assesment</a:t>
            </a:r>
            <a:r>
              <a:rPr lang="en-US" sz="1500" dirty="0"/>
              <a:t> </a:t>
            </a:r>
            <a:r>
              <a:rPr lang="en-US" sz="1500" dirty="0" err="1"/>
              <a:t>setidaknya</a:t>
            </a:r>
            <a:r>
              <a:rPr lang="en-US" sz="1500" dirty="0"/>
              <a:t>   </a:t>
            </a:r>
            <a:r>
              <a:rPr lang="en-US" sz="1500" dirty="0" err="1"/>
              <a:t>meliputi</a:t>
            </a:r>
            <a:r>
              <a:rPr lang="en-US" sz="1500" dirty="0"/>
              <a:t> minimal 2 </a:t>
            </a:r>
            <a:r>
              <a:rPr lang="en-US" sz="1500" dirty="0" err="1"/>
              <a:t>aspek</a:t>
            </a:r>
            <a:r>
              <a:rPr lang="en-US" sz="1500" dirty="0"/>
              <a:t> -  Competitive Cost Structure,  dan </a:t>
            </a:r>
            <a:r>
              <a:rPr lang="en-US" sz="1500" dirty="0" err="1"/>
              <a:t>Kemampuan</a:t>
            </a:r>
            <a:r>
              <a:rPr lang="en-US" sz="1500" dirty="0"/>
              <a:t> </a:t>
            </a:r>
            <a:r>
              <a:rPr lang="en-US" sz="1500" dirty="0" err="1"/>
              <a:t>menghadapi</a:t>
            </a:r>
            <a:r>
              <a:rPr lang="en-US" sz="1500" dirty="0"/>
              <a:t> </a:t>
            </a:r>
            <a:r>
              <a:rPr lang="en-US" sz="1500" dirty="0" err="1"/>
              <a:t>Kompetisi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Baik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data </a:t>
            </a:r>
            <a:r>
              <a:rPr lang="en-US" sz="1500" dirty="0" err="1"/>
              <a:t>hasil</a:t>
            </a:r>
            <a:r>
              <a:rPr lang="en-US" sz="1500" dirty="0"/>
              <a:t> </a:t>
            </a:r>
            <a:r>
              <a:rPr lang="en-US" sz="1500" dirty="0" err="1"/>
              <a:t>validasi</a:t>
            </a:r>
            <a:r>
              <a:rPr lang="en-US" sz="1500" dirty="0"/>
              <a:t> </a:t>
            </a:r>
            <a:r>
              <a:rPr lang="en-US" sz="1500" dirty="0" err="1"/>
              <a:t>didukung</a:t>
            </a:r>
            <a:r>
              <a:rPr lang="en-US" sz="1500" dirty="0"/>
              <a:t> </a:t>
            </a:r>
            <a:r>
              <a:rPr lang="en-US" sz="1500" dirty="0" err="1"/>
              <a:t>dokumen</a:t>
            </a:r>
            <a:r>
              <a:rPr lang="en-US" sz="1500" dirty="0"/>
              <a:t> yang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lengkap</a:t>
            </a:r>
            <a:r>
              <a:rPr lang="en-US" sz="1500" dirty="0"/>
              <a:t> - BMC  </a:t>
            </a:r>
            <a:r>
              <a:rPr lang="en-US" sz="1500" dirty="0" err="1"/>
              <a:t>disertai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validasi</a:t>
            </a:r>
            <a:r>
              <a:rPr lang="en-US" sz="1500" dirty="0"/>
              <a:t> BM </a:t>
            </a:r>
            <a:r>
              <a:rPr lang="en-US" sz="1500" dirty="0" err="1"/>
              <a:t>Assesment</a:t>
            </a:r>
            <a:r>
              <a:rPr lang="en-US" sz="1500" dirty="0"/>
              <a:t> </a:t>
            </a:r>
            <a:r>
              <a:rPr lang="en-US" sz="1500" dirty="0" err="1"/>
              <a:t>setidaknya</a:t>
            </a:r>
            <a:r>
              <a:rPr lang="en-US" sz="1500" dirty="0"/>
              <a:t>   </a:t>
            </a:r>
            <a:r>
              <a:rPr lang="en-US" sz="1500" dirty="0" err="1"/>
              <a:t>meliputi</a:t>
            </a:r>
            <a:r>
              <a:rPr lang="en-US" sz="1500" dirty="0"/>
              <a:t> minimal  3 </a:t>
            </a:r>
            <a:r>
              <a:rPr lang="en-US" sz="1500" dirty="0" err="1"/>
              <a:t>aspek</a:t>
            </a:r>
            <a:r>
              <a:rPr lang="en-US" sz="1500" dirty="0"/>
              <a:t> -  Competitive Cost Structure, Scalability, dan </a:t>
            </a:r>
            <a:r>
              <a:rPr lang="en-US" sz="1500" dirty="0" err="1"/>
              <a:t>Kemampuan</a:t>
            </a:r>
            <a:r>
              <a:rPr lang="en-US" sz="1500" dirty="0"/>
              <a:t> </a:t>
            </a:r>
            <a:r>
              <a:rPr lang="en-US" sz="1500" dirty="0" err="1"/>
              <a:t>menghadapi</a:t>
            </a:r>
            <a:r>
              <a:rPr lang="en-US" sz="1500" dirty="0"/>
              <a:t> </a:t>
            </a:r>
            <a:r>
              <a:rPr lang="en-US" sz="1500" dirty="0" err="1"/>
              <a:t>Kompetisi</a:t>
            </a:r>
            <a:endParaRPr lang="en-ID" sz="1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/>
              <a:t>Nilai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Baik</a:t>
            </a:r>
            <a:r>
              <a:rPr lang="en-US" sz="1500" dirty="0"/>
              <a:t>: </a:t>
            </a:r>
            <a:r>
              <a:rPr lang="en-US" sz="1500" dirty="0" err="1"/>
              <a:t>Apabila</a:t>
            </a:r>
            <a:r>
              <a:rPr lang="en-US" sz="1500" dirty="0"/>
              <a:t> data </a:t>
            </a:r>
            <a:r>
              <a:rPr lang="en-US" sz="1500" dirty="0" err="1"/>
              <a:t>hasil</a:t>
            </a:r>
            <a:r>
              <a:rPr lang="en-US" sz="1500" dirty="0"/>
              <a:t> </a:t>
            </a:r>
            <a:r>
              <a:rPr lang="en-US" sz="1500" dirty="0" err="1"/>
              <a:t>validasi</a:t>
            </a:r>
            <a:r>
              <a:rPr lang="en-US" sz="1500" dirty="0"/>
              <a:t> </a:t>
            </a:r>
            <a:r>
              <a:rPr lang="en-US" sz="1500" dirty="0" err="1"/>
              <a:t>didukung</a:t>
            </a:r>
            <a:r>
              <a:rPr lang="en-US" sz="1500" dirty="0"/>
              <a:t> </a:t>
            </a:r>
            <a:r>
              <a:rPr lang="en-US" sz="1500" dirty="0" err="1"/>
              <a:t>dokumen</a:t>
            </a:r>
            <a:r>
              <a:rPr lang="en-US" sz="1500" dirty="0"/>
              <a:t> yang </a:t>
            </a:r>
            <a:r>
              <a:rPr lang="en-US" sz="1500" dirty="0" err="1"/>
              <a:t>sangat</a:t>
            </a:r>
            <a:r>
              <a:rPr lang="en-US" sz="1500" dirty="0"/>
              <a:t> </a:t>
            </a:r>
            <a:r>
              <a:rPr lang="en-US" sz="1500" dirty="0" err="1"/>
              <a:t>lengkap</a:t>
            </a:r>
            <a:r>
              <a:rPr lang="en-US" sz="1500" dirty="0"/>
              <a:t> - BMC  </a:t>
            </a:r>
            <a:r>
              <a:rPr lang="en-US" sz="1500" dirty="0" err="1"/>
              <a:t>disertai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validasi</a:t>
            </a:r>
            <a:r>
              <a:rPr lang="en-US" sz="1500" dirty="0"/>
              <a:t> BM </a:t>
            </a:r>
            <a:r>
              <a:rPr lang="en-US" sz="1500" dirty="0" err="1"/>
              <a:t>Assesment</a:t>
            </a:r>
            <a:r>
              <a:rPr lang="en-US" sz="1500" dirty="0"/>
              <a:t> </a:t>
            </a:r>
            <a:r>
              <a:rPr lang="en-US" sz="1500" dirty="0" err="1"/>
              <a:t>secara</a:t>
            </a:r>
            <a:r>
              <a:rPr lang="en-US" sz="1500" dirty="0"/>
              <a:t> </a:t>
            </a:r>
            <a:r>
              <a:rPr lang="en-US" sz="1500" dirty="0" err="1"/>
              <a:t>lengkap</a:t>
            </a:r>
            <a:r>
              <a:rPr lang="en-US" sz="1500" dirty="0"/>
              <a:t> </a:t>
            </a:r>
            <a:r>
              <a:rPr lang="en-US" sz="1500" dirty="0" err="1"/>
              <a:t>meliputi</a:t>
            </a:r>
            <a:r>
              <a:rPr lang="en-US" sz="1500" dirty="0"/>
              <a:t> minimal 4 </a:t>
            </a:r>
            <a:r>
              <a:rPr lang="en-US" sz="1500" dirty="0" err="1"/>
              <a:t>aspek</a:t>
            </a:r>
            <a:r>
              <a:rPr lang="en-US" sz="1500" dirty="0"/>
              <a:t>: Recurring Revenue, Competitive Cost Structure, Scalability, dan </a:t>
            </a:r>
            <a:r>
              <a:rPr lang="en-US" sz="1500" dirty="0" err="1"/>
              <a:t>Kemampuan</a:t>
            </a:r>
            <a:r>
              <a:rPr lang="en-US" sz="1500" dirty="0"/>
              <a:t> </a:t>
            </a:r>
            <a:r>
              <a:rPr lang="en-US" sz="1500" dirty="0" err="1"/>
              <a:t>menghadapi</a:t>
            </a:r>
            <a:r>
              <a:rPr lang="en-US" sz="1500" dirty="0"/>
              <a:t> </a:t>
            </a:r>
            <a:r>
              <a:rPr lang="en-US" sz="1500" dirty="0" err="1"/>
              <a:t>Kompetisi</a:t>
            </a:r>
            <a:endParaRPr lang="en-ID" sz="1500" dirty="0"/>
          </a:p>
          <a:p>
            <a:endParaRPr lang="en-ID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67D19-8521-4352-AACC-2330DDE5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333" y="0"/>
            <a:ext cx="3231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1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D5D-C96E-464A-9CF6-A56B35A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870023"/>
            <a:ext cx="6602260" cy="896145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- </a:t>
            </a:r>
            <a:r>
              <a:rPr lang="en-ID" dirty="0" err="1"/>
              <a:t>Technopreneurship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1C45-0B95-4CC0-84FF-F57F131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70" y="1974008"/>
            <a:ext cx="10515600" cy="5510208"/>
          </a:xfrm>
        </p:spPr>
        <p:txBody>
          <a:bodyPr>
            <a:normAutofit/>
          </a:bodyPr>
          <a:lstStyle/>
          <a:p>
            <a:r>
              <a:rPr lang="en-ID" dirty="0"/>
              <a:t>Startup PesanLapangan.com di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List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/</a:t>
            </a:r>
            <a:r>
              <a:rPr lang="en-ID" dirty="0" err="1"/>
              <a:t>menyewa</a:t>
            </a:r>
            <a:r>
              <a:rPr lang="en-ID" dirty="0"/>
              <a:t> </a:t>
            </a:r>
            <a:r>
              <a:rPr lang="en-ID" dirty="0" err="1"/>
              <a:t>lapangan</a:t>
            </a:r>
            <a:r>
              <a:rPr lang="en-ID" dirty="0"/>
              <a:t> </a:t>
            </a:r>
            <a:r>
              <a:rPr lang="en-ID" dirty="0" err="1"/>
              <a:t>olah</a:t>
            </a:r>
            <a:r>
              <a:rPr lang="en-ID" dirty="0"/>
              <a:t> raga</a:t>
            </a:r>
          </a:p>
          <a:p>
            <a:pPr lvl="1"/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3 </a:t>
            </a:r>
            <a:r>
              <a:rPr lang="en-ID" dirty="0" err="1"/>
              <a:t>perspektif</a:t>
            </a:r>
            <a:r>
              <a:rPr lang="en-ID" dirty="0"/>
              <a:t>: Customer Pains, Customer Gains dan Customer Jobs</a:t>
            </a:r>
          </a:p>
          <a:p>
            <a:pPr lvl="2"/>
            <a:r>
              <a:rPr lang="en-ID" dirty="0"/>
              <a:t>Customer pains: </a:t>
            </a:r>
            <a:r>
              <a:rPr lang="en-ID" dirty="0" err="1"/>
              <a:t>banyak</a:t>
            </a:r>
            <a:r>
              <a:rPr lang="en-ID" dirty="0"/>
              <a:t> effort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menyewa</a:t>
            </a:r>
            <a:endParaRPr lang="en-ID" dirty="0"/>
          </a:p>
          <a:p>
            <a:pPr lvl="2"/>
            <a:r>
              <a:rPr lang="en-ID" dirty="0"/>
              <a:t>Customer gains: promo </a:t>
            </a:r>
            <a:r>
              <a:rPr lang="en-ID" dirty="0" err="1"/>
              <a:t>harga</a:t>
            </a:r>
            <a:r>
              <a:rPr lang="en-ID" dirty="0"/>
              <a:t> dan </a:t>
            </a:r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kawan</a:t>
            </a:r>
            <a:endParaRPr lang="en-ID" dirty="0"/>
          </a:p>
          <a:p>
            <a:pPr lvl="2"/>
            <a:r>
              <a:rPr lang="en-ID" dirty="0"/>
              <a:t>Customer jobs: </a:t>
            </a:r>
            <a:r>
              <a:rPr lang="en-ID" dirty="0" err="1"/>
              <a:t>konfirmasi</a:t>
            </a:r>
            <a:r>
              <a:rPr lang="en-ID" dirty="0"/>
              <a:t> </a:t>
            </a:r>
            <a:r>
              <a:rPr lang="en-ID" dirty="0" err="1"/>
              <a:t>ketersediaan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telpon</a:t>
            </a:r>
            <a:endParaRPr lang="en-ID" dirty="0"/>
          </a:p>
          <a:p>
            <a:pPr lvl="1"/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Value Proposition: </a:t>
            </a:r>
            <a:r>
              <a:rPr lang="en-ID" dirty="0" err="1"/>
              <a:t>applikasi</a:t>
            </a:r>
            <a:r>
              <a:rPr lang="en-ID" dirty="0"/>
              <a:t> mobile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nearby, daftar </a:t>
            </a:r>
            <a:r>
              <a:rPr lang="en-ID" dirty="0" err="1"/>
              <a:t>lapangan</a:t>
            </a:r>
            <a:r>
              <a:rPr lang="en-ID" dirty="0"/>
              <a:t> dan promo dan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pertemanan</a:t>
            </a:r>
            <a:endParaRPr lang="en-ID" dirty="0"/>
          </a:p>
          <a:p>
            <a:pPr lvl="1"/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ide </a:t>
            </a:r>
            <a:r>
              <a:rPr lang="en-ID" dirty="0" err="1"/>
              <a:t>kepada</a:t>
            </a:r>
            <a:r>
              <a:rPr lang="en-ID" dirty="0"/>
              <a:t> partners: </a:t>
            </a: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lapangan</a:t>
            </a:r>
            <a:r>
              <a:rPr lang="en-ID" dirty="0"/>
              <a:t>, </a:t>
            </a:r>
            <a:r>
              <a:rPr lang="en-ID" dirty="0" err="1"/>
              <a:t>apliaksi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(fintech)</a:t>
            </a:r>
          </a:p>
          <a:p>
            <a:pPr lvl="1"/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 Business Model Canvas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PesanLapangan.com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397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D5D-C96E-464A-9CF6-A56B35A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877449"/>
            <a:ext cx="10515600" cy="896145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– Local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1C45-0B95-4CC0-84FF-F57F131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518" y="1836224"/>
            <a:ext cx="10515600" cy="5510208"/>
          </a:xfrm>
        </p:spPr>
        <p:txBody>
          <a:bodyPr>
            <a:normAutofit/>
          </a:bodyPr>
          <a:lstStyle/>
          <a:p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LeleLo</a:t>
            </a:r>
            <a:r>
              <a:rPr lang="en-ID" dirty="0"/>
              <a:t> di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List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 </a:t>
            </a:r>
            <a:r>
              <a:rPr lang="en-ID" dirty="0" err="1"/>
              <a:t>pelanggan</a:t>
            </a:r>
            <a:endParaRPr lang="en-ID" dirty="0"/>
          </a:p>
          <a:p>
            <a:pPr lvl="2"/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konsumen</a:t>
            </a:r>
            <a:endParaRPr lang="en-ID" dirty="0"/>
          </a:p>
          <a:p>
            <a:pPr lvl="2"/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lele</a:t>
            </a:r>
            <a:endParaRPr lang="en-ID" dirty="0"/>
          </a:p>
          <a:p>
            <a:pPr lvl="1"/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3 </a:t>
            </a:r>
            <a:r>
              <a:rPr lang="en-ID" dirty="0" err="1"/>
              <a:t>perspektif</a:t>
            </a:r>
            <a:r>
              <a:rPr lang="en-ID" dirty="0"/>
              <a:t>: Customer Pains, Customer Gains dan Customer Jobs</a:t>
            </a:r>
          </a:p>
          <a:p>
            <a:pPr marL="914400" lvl="2" indent="0">
              <a:buNone/>
            </a:pP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Konsumen</a:t>
            </a:r>
            <a:endParaRPr lang="en-ID" dirty="0"/>
          </a:p>
          <a:p>
            <a:pPr lvl="2"/>
            <a:r>
              <a:rPr lang="en-ID" dirty="0"/>
              <a:t>Customer pains: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minyak</a:t>
            </a:r>
            <a:r>
              <a:rPr lang="en-ID" dirty="0"/>
              <a:t>, </a:t>
            </a:r>
            <a:r>
              <a:rPr lang="en-ID" dirty="0" err="1"/>
              <a:t>Lele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jorok</a:t>
            </a:r>
            <a:endParaRPr lang="en-ID" dirty="0"/>
          </a:p>
          <a:p>
            <a:pPr lvl="2"/>
            <a:r>
              <a:rPr lang="en-ID" dirty="0"/>
              <a:t>Customer gains: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bersaing</a:t>
            </a:r>
            <a:r>
              <a:rPr lang="en-ID" dirty="0"/>
              <a:t>,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penyajian</a:t>
            </a:r>
            <a:endParaRPr lang="en-ID" dirty="0"/>
          </a:p>
          <a:p>
            <a:pPr lvl="2"/>
            <a:r>
              <a:rPr lang="en-ID" dirty="0"/>
              <a:t>Customer jobs: </a:t>
            </a:r>
            <a:r>
              <a:rPr lang="en-ID" dirty="0" err="1"/>
              <a:t>Mendatangi</a:t>
            </a:r>
            <a:r>
              <a:rPr lang="en-ID" dirty="0"/>
              <a:t> </a:t>
            </a:r>
            <a:r>
              <a:rPr lang="en-ID" dirty="0" err="1"/>
              <a:t>penjual</a:t>
            </a:r>
            <a:r>
              <a:rPr lang="en-ID" dirty="0"/>
              <a:t>/</a:t>
            </a:r>
            <a:r>
              <a:rPr lang="en-ID" dirty="0" err="1"/>
              <a:t>restoran</a:t>
            </a:r>
            <a:endParaRPr lang="en-ID" dirty="0"/>
          </a:p>
          <a:p>
            <a:pPr marL="914400" lvl="2" indent="0">
              <a:buNone/>
            </a:pP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Bisnis</a:t>
            </a:r>
            <a:endParaRPr lang="en-ID" dirty="0"/>
          </a:p>
          <a:p>
            <a:pPr lvl="2"/>
            <a:r>
              <a:rPr lang="en-ID" dirty="0"/>
              <a:t>Customer pains: </a:t>
            </a:r>
            <a:r>
              <a:rPr lang="en-ID" dirty="0" err="1"/>
              <a:t>Pasokan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</a:t>
            </a:r>
            <a:r>
              <a:rPr lang="en-ID" dirty="0" err="1"/>
              <a:t>kurang</a:t>
            </a:r>
            <a:endParaRPr lang="en-ID" dirty="0"/>
          </a:p>
          <a:p>
            <a:pPr lvl="2"/>
            <a:r>
              <a:rPr lang="en-ID" dirty="0"/>
              <a:t>Customer gains: </a:t>
            </a:r>
            <a:r>
              <a:rPr lang="en-ID" dirty="0" err="1"/>
              <a:t>Lele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ternak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 </a:t>
            </a:r>
            <a:r>
              <a:rPr lang="en-ID" dirty="0" err="1"/>
              <a:t>pakan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kampung</a:t>
            </a:r>
          </a:p>
          <a:p>
            <a:pPr lvl="2"/>
            <a:r>
              <a:rPr lang="en-ID" dirty="0"/>
              <a:t>Customer jobs: </a:t>
            </a:r>
            <a:r>
              <a:rPr lang="en-ID" dirty="0" err="1"/>
              <a:t>Menunggu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dan </a:t>
            </a:r>
            <a:r>
              <a:rPr lang="en-ID" dirty="0" err="1"/>
              <a:t>menyajikan</a:t>
            </a:r>
            <a:r>
              <a:rPr lang="en-ID" dirty="0"/>
              <a:t> </a:t>
            </a:r>
            <a:r>
              <a:rPr lang="en-ID" dirty="0" err="1"/>
              <a:t>pesanan</a:t>
            </a:r>
            <a:endParaRPr lang="en-ID" dirty="0"/>
          </a:p>
          <a:p>
            <a:pPr lvl="1"/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Value Proposition: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penyuplaian</a:t>
            </a:r>
            <a:r>
              <a:rPr lang="en-ID" dirty="0"/>
              <a:t> </a:t>
            </a:r>
            <a:r>
              <a:rPr lang="en-ID" dirty="0" err="1"/>
              <a:t>Lele</a:t>
            </a:r>
            <a:r>
              <a:rPr lang="en-ID" dirty="0"/>
              <a:t> </a:t>
            </a:r>
            <a:r>
              <a:rPr lang="en-ID" dirty="0" err="1"/>
              <a:t>berkualitas</a:t>
            </a:r>
            <a:r>
              <a:rPr lang="en-ID" dirty="0"/>
              <a:t>, </a:t>
            </a:r>
            <a:r>
              <a:rPr lang="en-ID" dirty="0" err="1"/>
              <a:t>memperkaya</a:t>
            </a:r>
            <a:r>
              <a:rPr lang="en-ID" dirty="0"/>
              <a:t> </a:t>
            </a:r>
            <a:r>
              <a:rPr lang="en-ID" dirty="0" err="1"/>
              <a:t>variasi</a:t>
            </a:r>
            <a:endParaRPr lang="en-ID" dirty="0"/>
          </a:p>
          <a:p>
            <a:pPr lvl="1"/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ide </a:t>
            </a:r>
            <a:r>
              <a:rPr lang="en-ID" dirty="0" err="1"/>
              <a:t>kepada</a:t>
            </a:r>
            <a:r>
              <a:rPr lang="en-ID" dirty="0"/>
              <a:t> partners: </a:t>
            </a: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tambak</a:t>
            </a:r>
            <a:r>
              <a:rPr lang="en-ID" dirty="0"/>
              <a:t> </a:t>
            </a:r>
            <a:r>
              <a:rPr lang="en-ID" dirty="0" err="1"/>
              <a:t>Lele</a:t>
            </a:r>
            <a:endParaRPr lang="en-ID" dirty="0"/>
          </a:p>
          <a:p>
            <a:pPr lvl="1"/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 Business Model Canvas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LeLeLo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979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655"/>
            <a:ext cx="10515600" cy="858764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Activity Report – PesanLapangan.com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207044"/>
              </p:ext>
            </p:extLst>
          </p:nvPr>
        </p:nvGraphicFramePr>
        <p:xfrm>
          <a:off x="0" y="1702190"/>
          <a:ext cx="12192004" cy="496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 VPC Costumer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Melakukan</a:t>
                      </a:r>
                      <a:r>
                        <a:rPr lang="en-ID" sz="1200" dirty="0"/>
                        <a:t> grading </a:t>
                      </a:r>
                      <a:r>
                        <a:rPr lang="en-ID" sz="1200" dirty="0" err="1"/>
                        <a:t>terhadap</a:t>
                      </a:r>
                      <a:r>
                        <a:rPr lang="en-ID" sz="1200" dirty="0"/>
                        <a:t> Costumer Gains, Pains dan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Rabu, 15/1/20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Value 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Pembuatan</a:t>
                      </a:r>
                      <a:r>
                        <a:rPr lang="en-ID" sz="1200" dirty="0"/>
                        <a:t> value </a:t>
                      </a:r>
                      <a:r>
                        <a:rPr lang="en-ID" sz="1200" dirty="0" err="1"/>
                        <a:t>berdasarkan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apa</a:t>
                      </a:r>
                      <a:r>
                        <a:rPr lang="en-ID" sz="1200" dirty="0"/>
                        <a:t> yang </a:t>
                      </a:r>
                      <a:r>
                        <a:rPr lang="en-ID" sz="1200" dirty="0" err="1"/>
                        <a:t>jadi</a:t>
                      </a:r>
                      <a:r>
                        <a:rPr lang="en-ID" sz="1200" dirty="0"/>
                        <a:t> reliever </a:t>
                      </a:r>
                      <a:r>
                        <a:rPr lang="en-ID" sz="1200" dirty="0" err="1"/>
                        <a:t>terhadap</a:t>
                      </a:r>
                      <a:r>
                        <a:rPr lang="en-ID" sz="1200" dirty="0"/>
                        <a:t> pains, </a:t>
                      </a:r>
                      <a:r>
                        <a:rPr lang="en-ID" sz="1200" dirty="0" err="1"/>
                        <a:t>apa</a:t>
                      </a:r>
                      <a:r>
                        <a:rPr lang="en-ID" sz="1200" dirty="0"/>
                        <a:t> yang </a:t>
                      </a:r>
                      <a:r>
                        <a:rPr lang="en-ID" sz="1200" dirty="0" err="1"/>
                        <a:t>menjadi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harapan</a:t>
                      </a:r>
                      <a:r>
                        <a:rPr lang="en-ID" sz="1200" dirty="0"/>
                        <a:t> pada customer gains dan </a:t>
                      </a:r>
                      <a:r>
                        <a:rPr lang="en-ID" sz="1200" dirty="0" err="1"/>
                        <a:t>hal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apa</a:t>
                      </a:r>
                      <a:r>
                        <a:rPr lang="en-ID" sz="1200" dirty="0"/>
                        <a:t> yang </a:t>
                      </a:r>
                      <a:r>
                        <a:rPr lang="en-ID" sz="1200" dirty="0" err="1"/>
                        <a:t>dapat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meringankan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aktifitas</a:t>
                      </a:r>
                      <a:r>
                        <a:rPr lang="en-ID" sz="1200" dirty="0"/>
                        <a:t> pada </a:t>
                      </a:r>
                      <a:r>
                        <a:rPr lang="en-ID" sz="1200" dirty="0" err="1"/>
                        <a:t>cust</a:t>
                      </a:r>
                      <a:r>
                        <a:rPr lang="en-ID" sz="1200" dirty="0"/>
                        <a:t>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6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0843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Contoh</a:t>
            </a:r>
            <a:r>
              <a:rPr lang="en-ID" dirty="0"/>
              <a:t> Activity Report - </a:t>
            </a:r>
            <a:r>
              <a:rPr lang="en-ID" dirty="0" err="1"/>
              <a:t>Lelelo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992826"/>
              </p:ext>
            </p:extLst>
          </p:nvPr>
        </p:nvGraphicFramePr>
        <p:xfrm>
          <a:off x="0" y="794824"/>
          <a:ext cx="12192004" cy="460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Result 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09.15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Ide </a:t>
                      </a:r>
                      <a:r>
                        <a:rPr lang="en-ID" sz="1200" dirty="0" err="1"/>
                        <a:t>Bisnis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Membuat</a:t>
                      </a:r>
                      <a:r>
                        <a:rPr lang="en-ID" sz="1200" dirty="0"/>
                        <a:t> daftar </a:t>
                      </a:r>
                      <a:r>
                        <a:rPr lang="en-ID" sz="1200" dirty="0" err="1"/>
                        <a:t>pertanyaan</a:t>
                      </a:r>
                      <a:r>
                        <a:rPr lang="en-ID" sz="1200" dirty="0"/>
                        <a:t> inti dan </a:t>
                      </a:r>
                      <a:r>
                        <a:rPr lang="en-ID" sz="1200" dirty="0" err="1"/>
                        <a:t>pertanyaan</a:t>
                      </a:r>
                      <a:r>
                        <a:rPr lang="en-ID" sz="1200" dirty="0"/>
                        <a:t> Kembangan </a:t>
                      </a:r>
                      <a:r>
                        <a:rPr lang="en-ID" sz="1200" dirty="0" err="1"/>
                        <a:t>dari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pertanyaan</a:t>
                      </a:r>
                      <a:r>
                        <a:rPr lang="en-ID" sz="1200" dirty="0"/>
                        <a:t> inti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wawancara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Aloy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Selasa</a:t>
                      </a:r>
                      <a:r>
                        <a:rPr lang="en-ID" sz="1200" dirty="0"/>
                        <a:t>, 14/1/20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Pembahasan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hasil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wawancara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Melakukan</a:t>
                      </a:r>
                      <a:r>
                        <a:rPr lang="en-ID" sz="1200" dirty="0"/>
                        <a:t> Analisa dan </a:t>
                      </a:r>
                      <a:r>
                        <a:rPr lang="en-ID" sz="1200" dirty="0" err="1"/>
                        <a:t>melengkapi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apa</a:t>
                      </a:r>
                      <a:r>
                        <a:rPr lang="en-ID" sz="1200" dirty="0"/>
                        <a:t> yang </a:t>
                      </a:r>
                      <a:r>
                        <a:rPr lang="en-ID" sz="1200" dirty="0" err="1"/>
                        <a:t>menjadi</a:t>
                      </a:r>
                      <a:r>
                        <a:rPr lang="en-ID" sz="1200" dirty="0"/>
                        <a:t> Pains, Gains dan Job </a:t>
                      </a:r>
                      <a:r>
                        <a:rPr lang="en-ID" sz="1200" dirty="0" err="1"/>
                        <a:t>dari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hasil</a:t>
                      </a:r>
                      <a:r>
                        <a:rPr lang="en-ID" sz="1200" dirty="0"/>
                        <a:t> form </a:t>
                      </a:r>
                      <a:r>
                        <a:rPr lang="en-ID" sz="1200" dirty="0" err="1"/>
                        <a:t>transkrip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wawancara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Rido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ACE6-A3FB-4A8B-8244-DB7E5D0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SRL 3 </a:t>
            </a:r>
            <a:r>
              <a:rPr lang="en-ID" dirty="0"/>
              <a:t>– </a:t>
            </a:r>
            <a:r>
              <a:rPr lang="en-ID" dirty="0" err="1"/>
              <a:t>Validasi</a:t>
            </a:r>
            <a:r>
              <a:rPr lang="en-ID" dirty="0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0E48-A265-41E4-8B43-09F8FFE4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solidFill>
                  <a:srgbClr val="FF0000"/>
                </a:solidFill>
              </a:rPr>
              <a:t>Pada </a:t>
            </a:r>
            <a:r>
              <a:rPr lang="en-ID" dirty="0" err="1">
                <a:solidFill>
                  <a:srgbClr val="FF0000"/>
                </a:solidFill>
              </a:rPr>
              <a:t>tahap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ini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sebuah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startup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menvalidasi</a:t>
            </a:r>
            <a:r>
              <a:rPr lang="en-ID" dirty="0">
                <a:solidFill>
                  <a:srgbClr val="FF0000"/>
                </a:solidFill>
              </a:rPr>
              <a:t> ide </a:t>
            </a:r>
            <a:r>
              <a:rPr lang="en-ID" dirty="0" err="1">
                <a:solidFill>
                  <a:srgbClr val="FF0000"/>
                </a:solidFill>
              </a:rPr>
              <a:t>bisnisnya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apakah</a:t>
            </a:r>
            <a:r>
              <a:rPr lang="en-ID" dirty="0">
                <a:solidFill>
                  <a:srgbClr val="FF0000"/>
                </a:solidFill>
              </a:rPr>
              <a:t> ide </a:t>
            </a:r>
            <a:r>
              <a:rPr lang="en-ID" dirty="0" err="1">
                <a:solidFill>
                  <a:srgbClr val="FF0000"/>
                </a:solidFill>
              </a:rPr>
              <a:t>bisnisnya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ini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diterima</a:t>
            </a:r>
            <a:r>
              <a:rPr lang="en-ID" dirty="0">
                <a:solidFill>
                  <a:srgbClr val="FF0000"/>
                </a:solidFill>
              </a:rPr>
              <a:t> oleh </a:t>
            </a:r>
            <a:r>
              <a:rPr lang="en-ID" dirty="0" err="1">
                <a:solidFill>
                  <a:srgbClr val="FF0000"/>
                </a:solidFill>
              </a:rPr>
              <a:t>masyarakat</a:t>
            </a:r>
            <a:r>
              <a:rPr lang="en-ID" dirty="0">
                <a:solidFill>
                  <a:srgbClr val="FF0000"/>
                </a:solidFill>
              </a:rPr>
              <a:t> / </a:t>
            </a:r>
            <a:r>
              <a:rPr lang="en-ID" dirty="0" err="1">
                <a:solidFill>
                  <a:srgbClr val="FF0000"/>
                </a:solidFill>
              </a:rPr>
              <a:t>pelanggan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dapat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bertahan</a:t>
            </a:r>
            <a:r>
              <a:rPr lang="en-ID" dirty="0">
                <a:solidFill>
                  <a:srgbClr val="FF0000"/>
                </a:solidFill>
              </a:rPr>
              <a:t> lama</a:t>
            </a:r>
          </a:p>
          <a:p>
            <a:r>
              <a:rPr lang="en-ID" dirty="0" err="1">
                <a:solidFill>
                  <a:srgbClr val="FF0000"/>
                </a:solidFill>
              </a:rPr>
              <a:t>Startup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melakukan</a:t>
            </a:r>
            <a:r>
              <a:rPr lang="en-ID" dirty="0">
                <a:solidFill>
                  <a:srgbClr val="FF0000"/>
                </a:solidFill>
              </a:rPr>
              <a:t> Analisa dan </a:t>
            </a:r>
            <a:r>
              <a:rPr lang="en-ID" dirty="0" err="1">
                <a:solidFill>
                  <a:srgbClr val="FF0000"/>
                </a:solidFill>
              </a:rPr>
              <a:t>riset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baik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literasi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maupun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dilapangan</a:t>
            </a:r>
            <a:endParaRPr lang="en-ID" dirty="0">
              <a:solidFill>
                <a:srgbClr val="FF0000"/>
              </a:solidFill>
            </a:endParaRPr>
          </a:p>
          <a:p>
            <a:r>
              <a:rPr lang="en-ID" dirty="0" err="1">
                <a:solidFill>
                  <a:srgbClr val="FF0000"/>
                </a:solidFill>
              </a:rPr>
              <a:t>Startup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memiliki</a:t>
            </a:r>
            <a:r>
              <a:rPr lang="en-ID" dirty="0">
                <a:solidFill>
                  <a:srgbClr val="FF0000"/>
                </a:solidFill>
              </a:rPr>
              <a:t> data dan </a:t>
            </a:r>
            <a:r>
              <a:rPr lang="en-ID" dirty="0" err="1">
                <a:solidFill>
                  <a:srgbClr val="FF0000"/>
                </a:solidFill>
              </a:rPr>
              <a:t>informasi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melengkapi</a:t>
            </a:r>
            <a:r>
              <a:rPr lang="en-ID" dirty="0">
                <a:solidFill>
                  <a:srgbClr val="FF0000"/>
                </a:solidFill>
              </a:rPr>
              <a:t> Value Proposition dan Business Model pada </a:t>
            </a:r>
            <a:r>
              <a:rPr lang="en-ID" dirty="0" err="1">
                <a:solidFill>
                  <a:srgbClr val="FF0000"/>
                </a:solidFill>
              </a:rPr>
              <a:t>usahanya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ACE6-A3FB-4A8B-8244-DB7E5D00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82" y="585216"/>
            <a:ext cx="9720072" cy="1499616"/>
          </a:xfrm>
        </p:spPr>
        <p:txBody>
          <a:bodyPr/>
          <a:lstStyle/>
          <a:p>
            <a:r>
              <a:rPr lang="en-ID" dirty="0"/>
              <a:t>SRL 3 – </a:t>
            </a:r>
            <a:r>
              <a:rPr lang="en-ID" dirty="0" err="1"/>
              <a:t>Validasi</a:t>
            </a:r>
            <a:r>
              <a:rPr lang="en-ID" dirty="0"/>
              <a:t>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C8178-375F-4241-93D2-2323FBFD5F32}"/>
              </a:ext>
            </a:extLst>
          </p:cNvPr>
          <p:cNvGrpSpPr/>
          <p:nvPr/>
        </p:nvGrpSpPr>
        <p:grpSpPr>
          <a:xfrm>
            <a:off x="555674" y="2795077"/>
            <a:ext cx="1600182" cy="2371476"/>
            <a:chOff x="876306" y="3181594"/>
            <a:chExt cx="1600182" cy="23714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CB0FF9-0359-4C49-B85E-E41353A24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259" y="3181594"/>
              <a:ext cx="923630" cy="13666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45A156-7432-40EA-8B8D-5A4F61E09409}"/>
                </a:ext>
              </a:extLst>
            </p:cNvPr>
            <p:cNvSpPr txBox="1"/>
            <p:nvPr/>
          </p:nvSpPr>
          <p:spPr>
            <a:xfrm>
              <a:off x="876306" y="4629740"/>
              <a:ext cx="1600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MEMBUAT </a:t>
              </a:r>
            </a:p>
            <a:p>
              <a:pPr algn="ctr"/>
              <a:r>
                <a:rPr lang="en-US" dirty="0">
                  <a:latin typeface="+mj-lt"/>
                </a:rPr>
                <a:t>DAFTAR PERTANYAAN</a:t>
              </a:r>
            </a:p>
            <a:p>
              <a:pPr algn="ctr"/>
              <a:r>
                <a:rPr lang="en-US" dirty="0">
                  <a:latin typeface="+mj-lt"/>
                </a:rPr>
                <a:t>UNTUK CUSTOMER</a:t>
              </a:r>
              <a:endParaRPr lang="en-ID" dirty="0">
                <a:latin typeface="+mj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DA16F5-BC0B-4EC0-937D-0143A20A9039}"/>
              </a:ext>
            </a:extLst>
          </p:cNvPr>
          <p:cNvGrpSpPr/>
          <p:nvPr/>
        </p:nvGrpSpPr>
        <p:grpSpPr>
          <a:xfrm>
            <a:off x="2333317" y="2723823"/>
            <a:ext cx="1491755" cy="2715857"/>
            <a:chOff x="3413971" y="3193469"/>
            <a:chExt cx="1491755" cy="27158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D76A00-3E10-4B46-AEAD-3B5839EA3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846" y="3193469"/>
              <a:ext cx="1465617" cy="1758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D24ADC-EF5D-4AF5-82F6-63872980270D}"/>
                </a:ext>
              </a:extLst>
            </p:cNvPr>
            <p:cNvSpPr txBox="1"/>
            <p:nvPr/>
          </p:nvSpPr>
          <p:spPr>
            <a:xfrm>
              <a:off x="3413971" y="4985996"/>
              <a:ext cx="14917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j-lt"/>
                </a:rPr>
                <a:t>GOoB</a:t>
              </a:r>
              <a:r>
                <a:rPr lang="en-US" dirty="0">
                  <a:latin typeface="+mj-lt"/>
                </a:rPr>
                <a:t>:</a:t>
              </a:r>
            </a:p>
            <a:p>
              <a:pPr algn="ctr"/>
              <a:r>
                <a:rPr lang="en-US" dirty="0">
                  <a:latin typeface="+mj-lt"/>
                </a:rPr>
                <a:t>WAWANCARA</a:t>
              </a:r>
            </a:p>
            <a:p>
              <a:pPr algn="ctr"/>
              <a:r>
                <a:rPr lang="en-US" dirty="0">
                  <a:latin typeface="+mj-lt"/>
                </a:rPr>
                <a:t>DENGAN CUSTOMER</a:t>
              </a:r>
              <a:endParaRPr lang="en-ID" dirty="0">
                <a:latin typeface="+mj-l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F0ED29-FE7F-4349-9669-5477E0F7C077}"/>
              </a:ext>
            </a:extLst>
          </p:cNvPr>
          <p:cNvGrpSpPr/>
          <p:nvPr/>
        </p:nvGrpSpPr>
        <p:grpSpPr>
          <a:xfrm>
            <a:off x="4028364" y="2817949"/>
            <a:ext cx="1769261" cy="2458018"/>
            <a:chOff x="4907137" y="2741330"/>
            <a:chExt cx="1769261" cy="24580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B36A80-BC46-4C7A-9CDE-2F3E6689B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137" y="2741330"/>
              <a:ext cx="1769261" cy="193720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C1449B-FE88-4CC9-952F-DD27944559FD}"/>
                </a:ext>
              </a:extLst>
            </p:cNvPr>
            <p:cNvSpPr txBox="1"/>
            <p:nvPr/>
          </p:nvSpPr>
          <p:spPr>
            <a:xfrm>
              <a:off x="5006058" y="4553017"/>
              <a:ext cx="1604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MENDAPATKAN DATA</a:t>
              </a:r>
            </a:p>
            <a:p>
              <a:pPr algn="ctr"/>
              <a:r>
                <a:rPr lang="en-US" dirty="0">
                  <a:latin typeface="+mj-lt"/>
                </a:rPr>
                <a:t>JOBS, PAIN, &amp; GAIN</a:t>
              </a:r>
              <a:endParaRPr lang="en-ID" dirty="0"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6F135E-9560-49A7-8F10-8C79FA71123B}"/>
              </a:ext>
            </a:extLst>
          </p:cNvPr>
          <p:cNvGrpSpPr/>
          <p:nvPr/>
        </p:nvGrpSpPr>
        <p:grpSpPr>
          <a:xfrm>
            <a:off x="6068912" y="3011623"/>
            <a:ext cx="1676548" cy="2199857"/>
            <a:chOff x="6935810" y="3172508"/>
            <a:chExt cx="1676548" cy="21998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A4989F-EE1F-44DE-B738-08F1A109E48A}"/>
                </a:ext>
              </a:extLst>
            </p:cNvPr>
            <p:cNvSpPr txBox="1"/>
            <p:nvPr/>
          </p:nvSpPr>
          <p:spPr>
            <a:xfrm>
              <a:off x="7213095" y="4726034"/>
              <a:ext cx="1104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MENENTUKAN</a:t>
              </a:r>
            </a:p>
            <a:p>
              <a:pPr algn="ctr"/>
              <a:r>
                <a:rPr lang="en-US" dirty="0">
                  <a:latin typeface="+mj-lt"/>
                </a:rPr>
                <a:t>SOLUSI</a:t>
              </a:r>
              <a:endParaRPr lang="en-ID" dirty="0">
                <a:latin typeface="+mj-lt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A3F3A8-1585-4A00-A4E2-DCFAC578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810" y="3172508"/>
              <a:ext cx="1676548" cy="166613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711B10-AB0C-44BF-9D73-AE21B590F5AB}"/>
              </a:ext>
            </a:extLst>
          </p:cNvPr>
          <p:cNvGrpSpPr/>
          <p:nvPr/>
        </p:nvGrpSpPr>
        <p:grpSpPr>
          <a:xfrm>
            <a:off x="8016747" y="3042154"/>
            <a:ext cx="1499617" cy="2373776"/>
            <a:chOff x="8016747" y="3167414"/>
            <a:chExt cx="1499617" cy="237377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797B33-3789-4561-BB21-AE57F2D0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6747" y="3167414"/>
              <a:ext cx="1499617" cy="149961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395A81-13A1-44AE-BBB8-6AB9EFD92FED}"/>
                </a:ext>
              </a:extLst>
            </p:cNvPr>
            <p:cNvSpPr txBox="1"/>
            <p:nvPr/>
          </p:nvSpPr>
          <p:spPr>
            <a:xfrm>
              <a:off x="8054808" y="4617860"/>
              <a:ext cx="13689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MENENTUKAN</a:t>
              </a:r>
            </a:p>
            <a:p>
              <a:pPr algn="ctr"/>
              <a:r>
                <a:rPr lang="en-US" dirty="0">
                  <a:latin typeface="+mj-lt"/>
                </a:rPr>
                <a:t>BUSINESS MODEL</a:t>
              </a:r>
            </a:p>
            <a:p>
              <a:pPr algn="ctr"/>
              <a:r>
                <a:rPr lang="en-US" dirty="0">
                  <a:latin typeface="+mj-lt"/>
                </a:rPr>
                <a:t>BERDASARKAN VP</a:t>
              </a:r>
              <a:endParaRPr lang="en-ID" dirty="0"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A4BDA4-CFDB-43FD-A66D-2A32954961B8}"/>
              </a:ext>
            </a:extLst>
          </p:cNvPr>
          <p:cNvGrpSpPr/>
          <p:nvPr/>
        </p:nvGrpSpPr>
        <p:grpSpPr>
          <a:xfrm>
            <a:off x="9632436" y="2795077"/>
            <a:ext cx="1972335" cy="2415108"/>
            <a:chOff x="9632436" y="2920337"/>
            <a:chExt cx="1972335" cy="24151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7E0B55-7118-4E39-AEBB-435DAD6DCE7B}"/>
                </a:ext>
              </a:extLst>
            </p:cNvPr>
            <p:cNvGrpSpPr/>
            <p:nvPr/>
          </p:nvGrpSpPr>
          <p:grpSpPr>
            <a:xfrm>
              <a:off x="9632436" y="2920337"/>
              <a:ext cx="1972335" cy="2415108"/>
              <a:chOff x="3173685" y="3193469"/>
              <a:chExt cx="1972335" cy="241510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0983E11-0F51-44AD-814A-9D33B4570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5846" y="3193469"/>
                <a:ext cx="1465617" cy="175874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516F75-B89D-4BEA-9386-AE60B88DE4A9}"/>
                  </a:ext>
                </a:extLst>
              </p:cNvPr>
              <p:cNvSpPr txBox="1"/>
              <p:nvPr/>
            </p:nvSpPr>
            <p:spPr>
              <a:xfrm>
                <a:off x="3173685" y="4962246"/>
                <a:ext cx="19723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latin typeface="+mj-lt"/>
                  </a:rPr>
                  <a:t>GOoB</a:t>
                </a:r>
                <a:r>
                  <a:rPr lang="en-US" dirty="0">
                    <a:latin typeface="+mj-lt"/>
                  </a:rPr>
                  <a:t>:</a:t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VALIDASI BUSINESS MODEL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588C46A-A49D-4937-8BD4-11C76EF9D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1054" y="3283824"/>
              <a:ext cx="1003168" cy="1003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6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65656-9023-4792-9CA3-24FFFCC8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74640"/>
            <a:ext cx="8865365" cy="38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929182"/>
            <a:ext cx="10515600" cy="830629"/>
          </a:xfrm>
        </p:spPr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D8CF3-3788-414B-85A3-0E279924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30" y="1684655"/>
            <a:ext cx="9365009" cy="49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904130"/>
            <a:ext cx="10515600" cy="830629"/>
          </a:xfrm>
        </p:spPr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F6CF1-5611-4B71-A8CF-ECB90BF7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30" y="1734759"/>
            <a:ext cx="10195645" cy="459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904130"/>
            <a:ext cx="10515600" cy="830629"/>
          </a:xfrm>
        </p:spPr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3002D-556F-4759-9740-B9BB35CE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77" y="1734759"/>
            <a:ext cx="10195645" cy="31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8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1023503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8518-29C8-4021-BD4D-74E2298E4C56}"/>
              </a:ext>
            </a:extLst>
          </p:cNvPr>
          <p:cNvSpPr txBox="1"/>
          <p:nvPr/>
        </p:nvSpPr>
        <p:spPr>
          <a:xfrm>
            <a:off x="900830" y="1593591"/>
            <a:ext cx="623900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Form </a:t>
            </a:r>
            <a:r>
              <a:rPr lang="en-US" sz="1400" dirty="0" err="1"/>
              <a:t>wawancara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para </a:t>
            </a:r>
            <a:r>
              <a:rPr lang="en-US" sz="1400" dirty="0" err="1"/>
              <a:t>calon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r>
              <a:rPr lang="en-US" sz="1400" dirty="0"/>
              <a:t> yang </a:t>
            </a:r>
            <a:r>
              <a:rPr lang="en-US" sz="1400" dirty="0" err="1"/>
              <a:t>spesifik</a:t>
            </a:r>
            <a:r>
              <a:rPr lang="en-US" sz="1400" dirty="0"/>
              <a:t>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jasa</a:t>
            </a:r>
            <a:r>
              <a:rPr lang="en-US" sz="1400" dirty="0"/>
              <a:t> yang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tawarkan</a:t>
            </a:r>
            <a:r>
              <a:rPr lang="en-ID" sz="1400" dirty="0"/>
              <a:t> </a:t>
            </a:r>
            <a:endParaRPr lang="en-ID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Anda </a:t>
            </a:r>
            <a:r>
              <a:rPr lang="en-US" sz="1400" dirty="0" err="1"/>
              <a:t>membuat</a:t>
            </a:r>
            <a:r>
              <a:rPr lang="en-US" sz="1400" dirty="0"/>
              <a:t> daftar </a:t>
            </a:r>
            <a:r>
              <a:rPr lang="en-US" sz="1400" dirty="0" err="1"/>
              <a:t>pertanyaan</a:t>
            </a:r>
            <a:r>
              <a:rPr lang="en-US" sz="1400" dirty="0"/>
              <a:t> </a:t>
            </a:r>
            <a:r>
              <a:rPr lang="en-US" sz="1400" dirty="0" err="1"/>
              <a:t>wawancara</a:t>
            </a:r>
            <a:r>
              <a:rPr lang="en-US" sz="1400" dirty="0"/>
              <a:t> pada </a:t>
            </a:r>
            <a:r>
              <a:rPr lang="en-US" sz="1400" dirty="0" err="1"/>
              <a:t>calon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 yang </a:t>
            </a:r>
            <a:r>
              <a:rPr lang="en-US" sz="1400" dirty="0" err="1"/>
              <a:t>spesifik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jasa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. </a:t>
            </a:r>
            <a:r>
              <a:rPr lang="en-US" sz="1400" dirty="0" err="1"/>
              <a:t>Pertanyaan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musti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3 </a:t>
            </a:r>
            <a:r>
              <a:rPr lang="en-US" sz="1400" dirty="0" err="1"/>
              <a:t>sudut</a:t>
            </a:r>
            <a:r>
              <a:rPr lang="en-US" sz="1400" dirty="0"/>
              <a:t> </a:t>
            </a:r>
            <a:r>
              <a:rPr lang="en-US" sz="1400" dirty="0" err="1"/>
              <a:t>pandang</a:t>
            </a:r>
            <a:r>
              <a:rPr lang="en-US" sz="1400" dirty="0"/>
              <a:t> (Pains, Gains dan Jobs)</a:t>
            </a:r>
            <a:endParaRPr lang="en-ID" sz="1400" dirty="0"/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ID" sz="1400" dirty="0" err="1"/>
              <a:t>hanya</a:t>
            </a:r>
            <a:r>
              <a:rPr lang="en-ID" sz="1400" dirty="0"/>
              <a:t>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10 </a:t>
            </a:r>
            <a:r>
              <a:rPr lang="en-US" sz="1400" dirty="0" err="1"/>
              <a:t>pertanyaan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</a:t>
            </a:r>
            <a:r>
              <a:rPr lang="en-US" sz="1400" dirty="0" err="1"/>
              <a:t>dilapangan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mengacu</a:t>
            </a:r>
            <a:r>
              <a:rPr lang="en-US" sz="1400" dirty="0"/>
              <a:t> pada </a:t>
            </a:r>
            <a:r>
              <a:rPr lang="en-US" sz="1400" dirty="0" err="1"/>
              <a:t>tiga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pada customer profile (pains, gains dan jobs)</a:t>
            </a:r>
            <a:endParaRPr lang="en-ID" sz="1400" dirty="0"/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Kurang</a:t>
            </a:r>
            <a:r>
              <a:rPr lang="en-US" sz="1400" dirty="0"/>
              <a:t>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10 </a:t>
            </a:r>
            <a:r>
              <a:rPr lang="en-US" sz="1400" dirty="0" err="1"/>
              <a:t>pertanyaan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di </a:t>
            </a:r>
            <a:r>
              <a:rPr lang="en-US" sz="1400" dirty="0" err="1"/>
              <a:t>lapangan</a:t>
            </a:r>
            <a:r>
              <a:rPr lang="en-US" sz="1400" dirty="0"/>
              <a:t>, </a:t>
            </a:r>
            <a:r>
              <a:rPr lang="en-US" sz="1400" dirty="0" err="1"/>
              <a:t>mengacu</a:t>
            </a:r>
            <a:r>
              <a:rPr lang="en-US" sz="1400" dirty="0"/>
              <a:t> pada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pada customer profile (pains, gains, dan jobs)</a:t>
            </a:r>
            <a:endParaRPr lang="en-ID" sz="1400" dirty="0"/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Cukup</a:t>
            </a:r>
            <a:r>
              <a:rPr lang="en-US" sz="1400" dirty="0"/>
              <a:t>: </a:t>
            </a:r>
            <a:r>
              <a:rPr lang="en-US" sz="1400" dirty="0" err="1"/>
              <a:t>Membuat</a:t>
            </a:r>
            <a:r>
              <a:rPr lang="en-US" sz="1400" dirty="0"/>
              <a:t> 10 </a:t>
            </a:r>
            <a:r>
              <a:rPr lang="en-US" sz="1400" dirty="0" err="1"/>
              <a:t>pertanyaan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di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sekurangnya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pada customer </a:t>
            </a:r>
            <a:r>
              <a:rPr lang="en-US" sz="1400" dirty="0" err="1"/>
              <a:t>profle</a:t>
            </a:r>
            <a:r>
              <a:rPr lang="en-US" sz="1400" dirty="0"/>
              <a:t> (pains, </a:t>
            </a:r>
            <a:r>
              <a:rPr lang="en-US" sz="1400" dirty="0" err="1"/>
              <a:t>gains,dan</a:t>
            </a:r>
            <a:r>
              <a:rPr lang="en-US" sz="1400" dirty="0"/>
              <a:t> jobs)</a:t>
            </a:r>
            <a:endParaRPr lang="en-ID" sz="1400" dirty="0"/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Baik</a:t>
            </a:r>
            <a:r>
              <a:rPr lang="en-US" sz="1400" dirty="0"/>
              <a:t>: </a:t>
            </a:r>
            <a:r>
              <a:rPr lang="en-US" sz="1400" dirty="0" err="1"/>
              <a:t>Membuat</a:t>
            </a:r>
            <a:r>
              <a:rPr lang="en-US" sz="1400" dirty="0"/>
              <a:t> minimal 10 </a:t>
            </a:r>
            <a:r>
              <a:rPr lang="en-US" sz="1400" dirty="0" err="1"/>
              <a:t>pertanyaan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di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sekurangnya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pada customer </a:t>
            </a:r>
            <a:r>
              <a:rPr lang="en-US" sz="1400" dirty="0" err="1"/>
              <a:t>profle</a:t>
            </a:r>
            <a:r>
              <a:rPr lang="en-US" sz="1400" dirty="0"/>
              <a:t> (pains, </a:t>
            </a:r>
            <a:r>
              <a:rPr lang="en-US" sz="1400" dirty="0" err="1"/>
              <a:t>gains,dan</a:t>
            </a:r>
            <a:r>
              <a:rPr lang="en-US" sz="1400" dirty="0"/>
              <a:t> jobs)</a:t>
            </a:r>
            <a:endParaRPr lang="en-ID" sz="1400" dirty="0"/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US" sz="1400" dirty="0"/>
              <a:t>Nilai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: </a:t>
            </a:r>
            <a:r>
              <a:rPr lang="en-US" sz="1400" dirty="0" err="1"/>
              <a:t>Membuat</a:t>
            </a:r>
            <a:r>
              <a:rPr lang="en-US" sz="1400" dirty="0"/>
              <a:t> 10 </a:t>
            </a:r>
            <a:r>
              <a:rPr lang="en-US" sz="1400" dirty="0" err="1"/>
              <a:t>pertanyaan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permasalahan</a:t>
            </a:r>
            <a:r>
              <a:rPr lang="en-US" sz="1400" dirty="0"/>
              <a:t> di </a:t>
            </a:r>
            <a:r>
              <a:rPr lang="en-US" sz="1400" dirty="0" err="1"/>
              <a:t>lapangan</a:t>
            </a:r>
            <a:r>
              <a:rPr lang="en-US" sz="1400" dirty="0"/>
              <a:t> yang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sudut</a:t>
            </a:r>
            <a:r>
              <a:rPr lang="en-US" sz="1400" dirty="0"/>
              <a:t> </a:t>
            </a:r>
            <a:r>
              <a:rPr lang="en-US" sz="1400" dirty="0" err="1"/>
              <a:t>pandang</a:t>
            </a:r>
            <a:r>
              <a:rPr lang="en-US" sz="1400" dirty="0"/>
              <a:t> </a:t>
            </a:r>
            <a:r>
              <a:rPr lang="en-US" sz="1400" dirty="0" err="1"/>
              <a:t>tiga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pada customer </a:t>
            </a:r>
            <a:r>
              <a:rPr lang="en-US" sz="1400" dirty="0" err="1"/>
              <a:t>profle</a:t>
            </a:r>
            <a:r>
              <a:rPr lang="en-US" sz="1400" dirty="0"/>
              <a:t> (pains, </a:t>
            </a:r>
            <a:r>
              <a:rPr lang="en-US" sz="1400" dirty="0" err="1"/>
              <a:t>gains,dan</a:t>
            </a:r>
            <a:r>
              <a:rPr lang="en-US" sz="1400" dirty="0"/>
              <a:t> jobs)</a:t>
            </a:r>
            <a:endParaRPr lang="en-ID" sz="1400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43D341-4482-2E42-BAF5-1699BBE76A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76" y="788057"/>
            <a:ext cx="4600136" cy="57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1007812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990FF-F65B-4276-8509-C2B45A1677AA}"/>
              </a:ext>
            </a:extLst>
          </p:cNvPr>
          <p:cNvSpPr txBox="1"/>
          <p:nvPr/>
        </p:nvSpPr>
        <p:spPr>
          <a:xfrm>
            <a:off x="814192" y="1909805"/>
            <a:ext cx="62504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 err="1"/>
              <a:t>Transkrip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 </a:t>
            </a:r>
            <a:r>
              <a:rPr lang="en-US" sz="1600" dirty="0" err="1"/>
              <a:t>ditulis</a:t>
            </a:r>
            <a:r>
              <a:rPr lang="en-US" sz="1600" dirty="0"/>
              <a:t> pada form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 </a:t>
            </a:r>
            <a:r>
              <a:rPr lang="en-US" sz="1600" dirty="0" err="1"/>
              <a:t>direkam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audio </a:t>
            </a:r>
            <a:r>
              <a:rPr lang="en-US" sz="1600" dirty="0" err="1"/>
              <a:t>atau</a:t>
            </a:r>
            <a:r>
              <a:rPr lang="en-US" sz="1600" dirty="0"/>
              <a:t> video,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percakapan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transkrip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 di </a:t>
            </a:r>
            <a:r>
              <a:rPr lang="en-US" sz="1600" dirty="0" err="1"/>
              <a:t>salin</a:t>
            </a:r>
            <a:r>
              <a:rPr lang="en-US" sz="1600" dirty="0"/>
              <a:t> dan </a:t>
            </a:r>
            <a:r>
              <a:rPr lang="en-US" sz="1600" dirty="0" err="1"/>
              <a:t>dimasukan</a:t>
            </a:r>
            <a:r>
              <a:rPr lang="en-US" sz="1600" dirty="0"/>
              <a:t> </a:t>
            </a:r>
            <a:r>
              <a:rPr lang="en-US" sz="1600" dirty="0" err="1"/>
              <a:t>kedalam</a:t>
            </a:r>
            <a:r>
              <a:rPr lang="en-US" sz="1600" dirty="0"/>
              <a:t> form </a:t>
            </a:r>
            <a:r>
              <a:rPr lang="en-US" sz="1600" dirty="0" err="1"/>
              <a:t>ini</a:t>
            </a:r>
            <a:r>
              <a:rPr lang="en-US" sz="1600" dirty="0"/>
              <a:t>.</a:t>
            </a:r>
            <a:endParaRPr lang="en-ID" sz="1600" dirty="0"/>
          </a:p>
          <a:p>
            <a:r>
              <a:rPr lang="en-US" sz="1600" dirty="0"/>
              <a:t> </a:t>
            </a:r>
            <a:endParaRPr lang="en-ID" sz="1600" dirty="0"/>
          </a:p>
          <a:p>
            <a:r>
              <a:rPr lang="en-US" sz="1600" dirty="0" err="1"/>
              <a:t>Penilaian</a:t>
            </a:r>
            <a:r>
              <a:rPr lang="en-US" sz="1600" dirty="0"/>
              <a:t>:</a:t>
            </a:r>
            <a:endParaRPr lang="en-ID" sz="16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: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mengisi</a:t>
            </a:r>
            <a:r>
              <a:rPr lang="en-US" sz="1600" dirty="0"/>
              <a:t> form </a:t>
            </a:r>
            <a:r>
              <a:rPr lang="en-US" sz="1600" dirty="0" err="1"/>
              <a:t>transkrip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endParaRPr lang="en-ID" sz="16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Kurang</a:t>
            </a:r>
            <a:r>
              <a:rPr lang="en-US" sz="1600" dirty="0"/>
              <a:t>: </a:t>
            </a:r>
            <a:r>
              <a:rPr lang="en-US" sz="1600" dirty="0" err="1"/>
              <a:t>Apabila</a:t>
            </a:r>
            <a:r>
              <a:rPr lang="en-US" sz="1600" dirty="0"/>
              <a:t> data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 10 </a:t>
            </a:r>
            <a:r>
              <a:rPr lang="en-US" sz="1600" dirty="0" err="1"/>
              <a:t>calon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didukung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(10 </a:t>
            </a:r>
            <a:r>
              <a:rPr lang="en-US" sz="1600" dirty="0" err="1"/>
              <a:t>transkrip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10 video/audio)</a:t>
            </a:r>
            <a:endParaRPr lang="en-ID" sz="16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Cukup</a:t>
            </a:r>
            <a:r>
              <a:rPr lang="en-US" sz="1600" dirty="0"/>
              <a:t>: </a:t>
            </a:r>
            <a:r>
              <a:rPr lang="en-US" sz="1600" dirty="0" err="1"/>
              <a:t>Apabila</a:t>
            </a:r>
            <a:r>
              <a:rPr lang="en-US" sz="1600" dirty="0"/>
              <a:t> data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 10 </a:t>
            </a:r>
            <a:r>
              <a:rPr lang="en-US" sz="1600" dirty="0" err="1"/>
              <a:t>calon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didukung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(10 </a:t>
            </a:r>
            <a:r>
              <a:rPr lang="en-US" sz="1600" dirty="0" err="1"/>
              <a:t>transkrip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10 video/audio)</a:t>
            </a:r>
            <a:endParaRPr lang="en-ID" sz="16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Baik</a:t>
            </a:r>
            <a:r>
              <a:rPr lang="en-US" sz="1600" dirty="0"/>
              <a:t>: </a:t>
            </a:r>
            <a:r>
              <a:rPr lang="en-US" sz="1600" dirty="0" err="1"/>
              <a:t>Apabila</a:t>
            </a:r>
            <a:r>
              <a:rPr lang="en-US" sz="1600" dirty="0"/>
              <a:t> Data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minimal  10 </a:t>
            </a:r>
            <a:r>
              <a:rPr lang="en-US" sz="1600" dirty="0" err="1"/>
              <a:t>calon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didukung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 (10 </a:t>
            </a:r>
            <a:r>
              <a:rPr lang="en-US" sz="1600" dirty="0" err="1"/>
              <a:t>transkrip</a:t>
            </a:r>
            <a:r>
              <a:rPr lang="en-US" sz="1600" dirty="0"/>
              <a:t> + 10 video/audio)</a:t>
            </a:r>
            <a:endParaRPr lang="en-ID" sz="1600" dirty="0"/>
          </a:p>
          <a:p>
            <a:pPr marL="174625" lvl="0" indent="-174625">
              <a:buFont typeface="Arial" panose="020B0604020202020204" pitchFamily="34" charset="0"/>
              <a:buChar char="•"/>
            </a:pPr>
            <a:r>
              <a:rPr lang="en-US" sz="1600" dirty="0"/>
              <a:t>Nilai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: </a:t>
            </a:r>
            <a:r>
              <a:rPr lang="en-US" sz="1600" dirty="0" err="1"/>
              <a:t>Apabila</a:t>
            </a:r>
            <a:r>
              <a:rPr lang="en-US" sz="1600" dirty="0"/>
              <a:t> data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wawancara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 10 </a:t>
            </a:r>
            <a:r>
              <a:rPr lang="en-US" sz="1600" dirty="0" err="1"/>
              <a:t>calon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didukung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 (10 </a:t>
            </a:r>
            <a:r>
              <a:rPr lang="en-US" sz="1600" dirty="0" err="1"/>
              <a:t>transkrip</a:t>
            </a:r>
            <a:r>
              <a:rPr lang="en-US" sz="1600" dirty="0"/>
              <a:t> + 10 video/audio)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D90072-FE82-7E48-B49D-133641377D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49" y="561832"/>
            <a:ext cx="4817745" cy="60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9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1592</TotalTime>
  <Words>1538</Words>
  <Application>Microsoft Office PowerPoint</Application>
  <PresentationFormat>Widescreen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Tw Cen MT</vt:lpstr>
      <vt:lpstr>Tw Cen MT Condensed</vt:lpstr>
      <vt:lpstr>Wingdings 3</vt:lpstr>
      <vt:lpstr>Integral</vt:lpstr>
      <vt:lpstr>SRL 3 </vt:lpstr>
      <vt:lpstr>SRL 3 – Validasi Ide</vt:lpstr>
      <vt:lpstr>SRL 3 – Validasi Ide</vt:lpstr>
      <vt:lpstr>Komponen Penilaian SRL 3</vt:lpstr>
      <vt:lpstr>Penilaian SRL 3 </vt:lpstr>
      <vt:lpstr>Penilaian SRL 3 </vt:lpstr>
      <vt:lpstr>Penilaian SRL 3 </vt:lpstr>
      <vt:lpstr>form Penilaian SRL 3</vt:lpstr>
      <vt:lpstr>form Penilaian SRL 3</vt:lpstr>
      <vt:lpstr>form Penilaian SRL 3</vt:lpstr>
      <vt:lpstr>form Penilaian SRL 3</vt:lpstr>
      <vt:lpstr>form Penilaian SRL 3</vt:lpstr>
      <vt:lpstr>form Penilaian SRL 3</vt:lpstr>
      <vt:lpstr>form Penilaian SRL 3</vt:lpstr>
      <vt:lpstr>Contoh - Technopreneurship</vt:lpstr>
      <vt:lpstr>Contoh – Local Business</vt:lpstr>
      <vt:lpstr>Contoh Activity Report – PesanLapangan.com</vt:lpstr>
      <vt:lpstr>Contoh Activity Report - Lelelo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7</dc:title>
  <dc:creator>Aloysius Bernanda Gunawan</dc:creator>
  <cp:lastModifiedBy>Asus</cp:lastModifiedBy>
  <cp:revision>54</cp:revision>
  <dcterms:created xsi:type="dcterms:W3CDTF">2020-01-05T08:34:17Z</dcterms:created>
  <dcterms:modified xsi:type="dcterms:W3CDTF">2020-02-17T15:01:19Z</dcterms:modified>
</cp:coreProperties>
</file>