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1" r:id="rId14"/>
    <p:sldId id="272" r:id="rId15"/>
    <p:sldId id="273" r:id="rId16"/>
    <p:sldId id="266" r:id="rId17"/>
    <p:sldId id="267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3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2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17/02/2020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Product No Revenue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1A164-13C6-461C-A64D-9C0AC4075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109" y="680436"/>
            <a:ext cx="4455581" cy="5457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646C71-40C3-42D6-8E44-C0E96A6324A6}"/>
              </a:ext>
            </a:extLst>
          </p:cNvPr>
          <p:cNvSpPr txBox="1"/>
          <p:nvPr/>
        </p:nvSpPr>
        <p:spPr>
          <a:xfrm>
            <a:off x="838201" y="1540893"/>
            <a:ext cx="66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rencana</a:t>
            </a:r>
            <a:r>
              <a:rPr lang="en-ID" sz="1600" dirty="0">
                <a:solidFill>
                  <a:srgbClr val="FF0000"/>
                </a:solidFill>
              </a:rPr>
              <a:t> marketing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rencalan</a:t>
            </a:r>
            <a:r>
              <a:rPr lang="en-ID" sz="1600" dirty="0">
                <a:solidFill>
                  <a:srgbClr val="FF0000"/>
                </a:solidFill>
              </a:rPr>
              <a:t> marketing per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detail dan </a:t>
            </a:r>
            <a:r>
              <a:rPr lang="en-ID" sz="1600" dirty="0" err="1">
                <a:solidFill>
                  <a:srgbClr val="FF0000"/>
                </a:solidFill>
              </a:rPr>
              <a:t>berorientasi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strategi</a:t>
            </a:r>
            <a:r>
              <a:rPr lang="en-ID" sz="1600" dirty="0">
                <a:solidFill>
                  <a:srgbClr val="FF0000"/>
                </a:solidFill>
              </a:rPr>
              <a:t> di masa </a:t>
            </a:r>
            <a:r>
              <a:rPr lang="en-ID" sz="1600" dirty="0" err="1">
                <a:solidFill>
                  <a:srgbClr val="FF0000"/>
                </a:solidFill>
              </a:rPr>
              <a:t>depan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(off/online) </a:t>
            </a:r>
            <a:r>
              <a:rPr lang="en-ID" sz="1600" dirty="0" err="1">
                <a:solidFill>
                  <a:srgbClr val="FF0000"/>
                </a:solidFill>
              </a:rPr>
              <a:t>tetapi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 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(off/online)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(off/online)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(off/online) plan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475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6DDE-2803-4657-89D4-373CBBFA02A0}"/>
              </a:ext>
            </a:extLst>
          </p:cNvPr>
          <p:cNvSpPr txBox="1"/>
          <p:nvPr/>
        </p:nvSpPr>
        <p:spPr>
          <a:xfrm>
            <a:off x="887058" y="1603352"/>
            <a:ext cx="68916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berupa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pemaparan</a:t>
            </a:r>
            <a:r>
              <a:rPr lang="en-ID" sz="1400" dirty="0">
                <a:solidFill>
                  <a:srgbClr val="FF0000"/>
                </a:solidFill>
              </a:rPr>
              <a:t> feedback customer </a:t>
            </a:r>
            <a:r>
              <a:rPr lang="en-ID" sz="1400" dirty="0" err="1">
                <a:solidFill>
                  <a:srgbClr val="FF0000"/>
                </a:solidFill>
              </a:rPr>
              <a:t>terkait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penjualan</a:t>
            </a:r>
            <a:endParaRPr lang="en-ID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>
                <a:solidFill>
                  <a:srgbClr val="FF0000"/>
                </a:solidFill>
              </a:rPr>
              <a:t>feedback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pengguna</a:t>
            </a:r>
            <a:r>
              <a:rPr lang="en-ID" sz="1400" dirty="0">
                <a:solidFill>
                  <a:srgbClr val="FF0000"/>
                </a:solidFill>
              </a:rPr>
              <a:t> dan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 </a:t>
            </a:r>
            <a:r>
              <a:rPr lang="en-ID" sz="1400" dirty="0" err="1"/>
              <a:t>poin</a:t>
            </a:r>
            <a:r>
              <a:rPr lang="en-ID" sz="1400" dirty="0"/>
              <a:t>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laporan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feedback dan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solusi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feedback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laporan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  <a:r>
              <a:rPr lang="en-ID" sz="1400" dirty="0" err="1">
                <a:solidFill>
                  <a:srgbClr val="FF0000"/>
                </a:solidFill>
              </a:rPr>
              <a:t>tetapi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solusi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feedback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laporan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feedback dan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minimal </a:t>
            </a:r>
            <a:r>
              <a:rPr lang="en-ID" sz="1400" dirty="0" err="1">
                <a:solidFill>
                  <a:srgbClr val="FF0000"/>
                </a:solidFill>
              </a:rPr>
              <a:t>satu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solusi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laporan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feedback dan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dua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solusi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feedback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laporan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feedback dan </a:t>
            </a:r>
            <a:r>
              <a:rPr lang="en-ID" sz="1400" dirty="0" err="1">
                <a:solidFill>
                  <a:srgbClr val="FF0000"/>
                </a:solidFill>
              </a:rPr>
              <a:t>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memberikan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tiga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solusi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pembelajaran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didapat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feedback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ACE19-2713-4BC1-9BA2-FCA0C603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07" y="987653"/>
            <a:ext cx="4319275" cy="54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93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bukti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pelaksanaan</a:t>
            </a:r>
            <a:r>
              <a:rPr lang="en-US" sz="1600" dirty="0">
                <a:solidFill>
                  <a:srgbClr val="FF0000"/>
                </a:solidFill>
              </a:rPr>
              <a:t> Key Activities </a:t>
            </a:r>
            <a:r>
              <a:rPr lang="en-US" sz="1600" dirty="0" err="1">
                <a:solidFill>
                  <a:srgbClr val="FF0000"/>
                </a:solidFill>
              </a:rPr>
              <a:t>dari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bisnis</a:t>
            </a:r>
            <a:r>
              <a:rPr lang="en-US" sz="1600" dirty="0">
                <a:solidFill>
                  <a:srgbClr val="FF0000"/>
                </a:solidFill>
              </a:rPr>
              <a:t> yang </a:t>
            </a:r>
            <a:r>
              <a:rPr lang="en-US" sz="1600" dirty="0" err="1">
                <a:solidFill>
                  <a:srgbClr val="FF0000"/>
                </a:solidFill>
              </a:rPr>
              <a:t>dijalankan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photo </a:t>
            </a:r>
            <a:r>
              <a:rPr lang="en-ID" sz="1600" dirty="0" err="1">
                <a:solidFill>
                  <a:srgbClr val="FF0000"/>
                </a:solidFill>
              </a:rPr>
              <a:t>atau</a:t>
            </a:r>
            <a:r>
              <a:rPr lang="en-ID" sz="1600" dirty="0">
                <a:solidFill>
                  <a:srgbClr val="FF0000"/>
                </a:solidFill>
              </a:rPr>
              <a:t> video </a:t>
            </a:r>
            <a:r>
              <a:rPr lang="en-ID" sz="1600" dirty="0" err="1">
                <a:solidFill>
                  <a:srgbClr val="FF0000"/>
                </a:solidFill>
              </a:rPr>
              <a:t>pelaksaaan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mengidentfikasi</a:t>
            </a:r>
            <a:r>
              <a:rPr lang="en-ID" sz="1600" dirty="0">
                <a:solidFill>
                  <a:srgbClr val="FF0000"/>
                </a:solidFill>
              </a:rPr>
              <a:t> Key Activities yang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US" sz="1600" dirty="0" err="1">
                <a:solidFill>
                  <a:srgbClr val="FF0000"/>
                </a:solidFill>
              </a:rPr>
              <a:t>Mampu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mengidentifikasi</a:t>
            </a:r>
            <a:r>
              <a:rPr lang="en-US" sz="1600" dirty="0">
                <a:solidFill>
                  <a:srgbClr val="FF0000"/>
                </a:solidFill>
              </a:rPr>
              <a:t> Key Activities yang </a:t>
            </a:r>
            <a:r>
              <a:rPr lang="en-US" sz="1600" dirty="0" err="1">
                <a:solidFill>
                  <a:srgbClr val="FF0000"/>
                </a:solidFill>
              </a:rPr>
              <a:t>ada</a:t>
            </a:r>
            <a:endParaRPr lang="en-US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1 Key Activities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2 Key Activities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3 Key Activities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E237E-6B9C-49E2-AE4C-CEFFD8CC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10" y="12526"/>
            <a:ext cx="3831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936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flowchart Key Activities </a:t>
            </a:r>
            <a:r>
              <a:rPr lang="en-US" sz="1600" dirty="0" err="1">
                <a:solidFill>
                  <a:srgbClr val="FF0000"/>
                </a:solidFill>
              </a:rPr>
              <a:t>dari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bisnis</a:t>
            </a:r>
            <a:r>
              <a:rPr lang="en-US" sz="1600" dirty="0">
                <a:solidFill>
                  <a:srgbClr val="FF0000"/>
                </a:solidFill>
              </a:rPr>
              <a:t> yang </a:t>
            </a:r>
            <a:r>
              <a:rPr lang="en-US" sz="1600" dirty="0" err="1">
                <a:solidFill>
                  <a:srgbClr val="FF0000"/>
                </a:solidFill>
              </a:rPr>
              <a:t>dijalankan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flowchart Key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mampu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mengidentfikasi</a:t>
            </a:r>
            <a:r>
              <a:rPr lang="en-ID" sz="1600" dirty="0">
                <a:solidFill>
                  <a:srgbClr val="FF0000"/>
                </a:solidFill>
              </a:rPr>
              <a:t> Key Activities yang </a:t>
            </a:r>
            <a:r>
              <a:rPr lang="en-ID" sz="1600" dirty="0" err="1">
                <a:solidFill>
                  <a:srgbClr val="FF0000"/>
                </a:solidFill>
              </a:rPr>
              <a:t>ada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US" sz="1600" dirty="0" err="1">
                <a:solidFill>
                  <a:srgbClr val="FF0000"/>
                </a:solidFill>
              </a:rPr>
              <a:t>Mampu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mengidentifikasi</a:t>
            </a:r>
            <a:r>
              <a:rPr lang="en-US" sz="1600" dirty="0">
                <a:solidFill>
                  <a:srgbClr val="FF0000"/>
                </a:solidFill>
              </a:rPr>
              <a:t> Key Activities yang </a:t>
            </a:r>
            <a:r>
              <a:rPr lang="en-US" sz="1600" dirty="0" err="1">
                <a:solidFill>
                  <a:srgbClr val="FF0000"/>
                </a:solidFill>
              </a:rPr>
              <a:t>ada</a:t>
            </a:r>
            <a:endParaRPr lang="en-US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1 Key Activities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2 Key Activities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menjalankan</a:t>
            </a:r>
            <a:r>
              <a:rPr lang="en-ID" sz="1600" dirty="0">
                <a:solidFill>
                  <a:srgbClr val="FF0000"/>
                </a:solidFill>
              </a:rPr>
              <a:t> minimal 3 Key Activities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5140F-520C-498C-B964-46C553F9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50" y="0"/>
            <a:ext cx="305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840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Identifikasi</a:t>
            </a:r>
            <a:r>
              <a:rPr lang="en-US" sz="1600" dirty="0">
                <a:solidFill>
                  <a:srgbClr val="FF0000"/>
                </a:solidFill>
              </a:rPr>
              <a:t> key partners, channels dan </a:t>
            </a:r>
            <a:r>
              <a:rPr lang="en-US" sz="1600" dirty="0" err="1">
                <a:solidFill>
                  <a:srgbClr val="FF0000"/>
                </a:solidFill>
              </a:rPr>
              <a:t>alternatifnya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presentasi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Identifikasi</a:t>
            </a:r>
            <a:r>
              <a:rPr lang="en-ID" sz="1600" dirty="0">
                <a:solidFill>
                  <a:srgbClr val="FF0000"/>
                </a:solidFill>
              </a:rPr>
              <a:t> Channel dan Key partners </a:t>
            </a:r>
            <a:r>
              <a:rPr lang="en-ID" sz="1600" dirty="0" err="1">
                <a:solidFill>
                  <a:srgbClr val="FF0000"/>
                </a:solidFill>
              </a:rPr>
              <a:t>beserta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alternatifnya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menjabarkan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mengenai</a:t>
            </a:r>
            <a:r>
              <a:rPr lang="en-ID" sz="1600" dirty="0">
                <a:solidFill>
                  <a:srgbClr val="FF0000"/>
                </a:solidFill>
              </a:rPr>
              <a:t> partner dan channel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alternatifnya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US" sz="1600" dirty="0" err="1">
                <a:solidFill>
                  <a:srgbClr val="FF0000"/>
                </a:solidFill>
              </a:rPr>
              <a:t>dapat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menjabarkan</a:t>
            </a:r>
            <a:r>
              <a:rPr lang="en-US" sz="1600" dirty="0">
                <a:solidFill>
                  <a:srgbClr val="FF0000"/>
                </a:solidFill>
              </a:rPr>
              <a:t> dan </a:t>
            </a:r>
            <a:r>
              <a:rPr lang="en-US" sz="1600" dirty="0" err="1">
                <a:solidFill>
                  <a:srgbClr val="FF0000"/>
                </a:solidFill>
              </a:rPr>
              <a:t>menjelaskan</a:t>
            </a:r>
            <a:r>
              <a:rPr lang="en-US" sz="1600" dirty="0">
                <a:solidFill>
                  <a:srgbClr val="FF0000"/>
                </a:solidFill>
              </a:rPr>
              <a:t> data </a:t>
            </a:r>
            <a:r>
              <a:rPr lang="en-US" sz="1600" dirty="0" err="1">
                <a:solidFill>
                  <a:srgbClr val="FF0000"/>
                </a:solidFill>
              </a:rPr>
              <a:t>mengenai</a:t>
            </a:r>
            <a:r>
              <a:rPr lang="en-US" sz="1600" dirty="0">
                <a:solidFill>
                  <a:srgbClr val="FF0000"/>
                </a:solidFill>
              </a:rPr>
              <a:t> minimal 1 partner dan 1 channel </a:t>
            </a:r>
            <a:r>
              <a:rPr lang="en-US" sz="1600" dirty="0" err="1">
                <a:solidFill>
                  <a:srgbClr val="FF0000"/>
                </a:solidFill>
              </a:rPr>
              <a:t>bisnis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beserta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dengan</a:t>
            </a:r>
            <a:r>
              <a:rPr lang="en-US" sz="1600" dirty="0">
                <a:solidFill>
                  <a:srgbClr val="FF0000"/>
                </a:solidFill>
              </a:rPr>
              <a:t> 1 </a:t>
            </a:r>
            <a:r>
              <a:rPr lang="en-US" sz="1600" dirty="0" err="1">
                <a:solidFill>
                  <a:srgbClr val="FF0000"/>
                </a:solidFill>
              </a:rPr>
              <a:t>alternatifnya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menjabarkan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mengenai</a:t>
            </a:r>
            <a:r>
              <a:rPr lang="en-ID" sz="1600" dirty="0">
                <a:solidFill>
                  <a:srgbClr val="FF0000"/>
                </a:solidFill>
              </a:rPr>
              <a:t> minimal 3 partner dan 3 channel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alternatifnya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menjabarkan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mengenai</a:t>
            </a:r>
            <a:r>
              <a:rPr lang="en-ID" sz="1600" dirty="0">
                <a:solidFill>
                  <a:srgbClr val="FF0000"/>
                </a:solidFill>
              </a:rPr>
              <a:t> minimal 4 partner dan 4 channel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alternatifnya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menjabarkan</a:t>
            </a:r>
            <a:r>
              <a:rPr lang="en-ID" sz="1600" dirty="0">
                <a:solidFill>
                  <a:srgbClr val="FF0000"/>
                </a:solidFill>
              </a:rPr>
              <a:t> dan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data </a:t>
            </a:r>
            <a:r>
              <a:rPr lang="en-ID" sz="1600" dirty="0" err="1">
                <a:solidFill>
                  <a:srgbClr val="FF0000"/>
                </a:solidFill>
              </a:rPr>
              <a:t>mengenai</a:t>
            </a:r>
            <a:r>
              <a:rPr lang="en-ID" sz="1600" dirty="0">
                <a:solidFill>
                  <a:srgbClr val="FF0000"/>
                </a:solidFill>
              </a:rPr>
              <a:t> minimal 5 partner dan 5 channel </a:t>
            </a:r>
            <a:r>
              <a:rPr lang="en-ID" sz="1600" dirty="0" err="1">
                <a:solidFill>
                  <a:srgbClr val="FF0000"/>
                </a:solidFill>
              </a:rPr>
              <a:t>bisnis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alternatifnya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F5318-3BCB-4FF4-AC19-4945DC92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78" y="1051468"/>
            <a:ext cx="4325617" cy="50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64" y="1064937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E94B-5D02-4A72-8CCB-AA8D66D40612}"/>
              </a:ext>
            </a:extLst>
          </p:cNvPr>
          <p:cNvSpPr txBox="1"/>
          <p:nvPr/>
        </p:nvSpPr>
        <p:spPr>
          <a:xfrm>
            <a:off x="862936" y="1647479"/>
            <a:ext cx="68405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data 5 </a:t>
            </a:r>
            <a:r>
              <a:rPr lang="en-US" sz="1600" dirty="0" err="1">
                <a:solidFill>
                  <a:srgbClr val="FF0000"/>
                </a:solidFill>
              </a:rPr>
              <a:t>pelanggan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menggunakan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produk</a:t>
            </a:r>
            <a:r>
              <a:rPr lang="en-US" sz="1600" dirty="0">
                <a:solidFill>
                  <a:srgbClr val="FF0000"/>
                </a:solidFill>
              </a:rPr>
              <a:t>/service yang </a:t>
            </a:r>
            <a:r>
              <a:rPr lang="en-US" sz="1600" dirty="0" err="1">
                <a:solidFill>
                  <a:srgbClr val="FF0000"/>
                </a:solidFill>
              </a:rPr>
              <a:t>telah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dibuat</a:t>
            </a:r>
            <a:r>
              <a:rPr lang="en-US" sz="1600" dirty="0">
                <a:solidFill>
                  <a:srgbClr val="FF0000"/>
                </a:solidFill>
              </a:rPr>
              <a:t> (traction) – </a:t>
            </a:r>
            <a:r>
              <a:rPr lang="en-US" sz="1600" dirty="0" err="1">
                <a:solidFill>
                  <a:srgbClr val="FF0000"/>
                </a:solidFill>
              </a:rPr>
              <a:t>tidak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harus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sudah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berbayar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transfer receipt, PO Screenshot, Users Screenshot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memberikan</a:t>
            </a:r>
            <a:r>
              <a:rPr lang="en-ID" sz="1600" dirty="0">
                <a:solidFill>
                  <a:srgbClr val="FF0000"/>
                </a:solidFill>
              </a:rPr>
              <a:t> data dan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penjualan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r>
              <a:rPr lang="en-ID" sz="1600" dirty="0">
                <a:solidFill>
                  <a:srgbClr val="FF0000"/>
                </a:solidFill>
              </a:rPr>
              <a:t>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3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US" sz="1600" dirty="0" err="1">
                <a:solidFill>
                  <a:srgbClr val="FF0000"/>
                </a:solidFill>
              </a:rPr>
              <a:t>dapat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memberikan</a:t>
            </a:r>
            <a:r>
              <a:rPr lang="en-US" sz="1600" dirty="0">
                <a:solidFill>
                  <a:srgbClr val="FF0000"/>
                </a:solidFill>
              </a:rPr>
              <a:t> data dan </a:t>
            </a:r>
            <a:r>
              <a:rPr lang="en-US" sz="1600" dirty="0" err="1">
                <a:solidFill>
                  <a:srgbClr val="FF0000"/>
                </a:solidFill>
              </a:rPr>
              <a:t>bukti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penjualan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produk</a:t>
            </a:r>
            <a:r>
              <a:rPr lang="en-US" sz="1600" dirty="0">
                <a:solidFill>
                  <a:srgbClr val="FF0000"/>
                </a:solidFill>
              </a:rPr>
              <a:t>/service yang </a:t>
            </a:r>
            <a:r>
              <a:rPr lang="en-US" sz="1600" dirty="0" err="1">
                <a:solidFill>
                  <a:srgbClr val="FF0000"/>
                </a:solidFill>
              </a:rPr>
              <a:t>telah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dibuat</a:t>
            </a:r>
            <a:r>
              <a:rPr lang="en-US" sz="1600" dirty="0">
                <a:solidFill>
                  <a:srgbClr val="FF0000"/>
                </a:solidFill>
              </a:rPr>
              <a:t> (min 3 </a:t>
            </a:r>
            <a:r>
              <a:rPr lang="en-US" sz="1600" dirty="0" err="1">
                <a:solidFill>
                  <a:srgbClr val="FF0000"/>
                </a:solidFill>
              </a:rPr>
              <a:t>pelanggan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memberikan</a:t>
            </a:r>
            <a:r>
              <a:rPr lang="en-ID" sz="1600" dirty="0">
                <a:solidFill>
                  <a:srgbClr val="FF0000"/>
                </a:solidFill>
              </a:rPr>
              <a:t> data dan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penjualan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r>
              <a:rPr lang="en-ID" sz="1600" dirty="0">
                <a:solidFill>
                  <a:srgbClr val="FF0000"/>
                </a:solidFill>
              </a:rPr>
              <a:t> (min 5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memberikan</a:t>
            </a:r>
            <a:r>
              <a:rPr lang="en-ID" sz="1600" dirty="0">
                <a:solidFill>
                  <a:srgbClr val="FF0000"/>
                </a:solidFill>
              </a:rPr>
              <a:t> data dan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penjualan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r>
              <a:rPr lang="en-ID" sz="1600" dirty="0">
                <a:solidFill>
                  <a:srgbClr val="FF0000"/>
                </a:solidFill>
              </a:rPr>
              <a:t> (min 7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memberikan</a:t>
            </a:r>
            <a:r>
              <a:rPr lang="en-ID" sz="1600" dirty="0">
                <a:solidFill>
                  <a:srgbClr val="FF0000"/>
                </a:solidFill>
              </a:rPr>
              <a:t> data dan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penjualan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yang </a:t>
            </a:r>
            <a:r>
              <a:rPr lang="en-ID" sz="1600" dirty="0" err="1">
                <a:solidFill>
                  <a:srgbClr val="FF0000"/>
                </a:solidFill>
              </a:rPr>
              <a:t>telah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dibuat</a:t>
            </a:r>
            <a:r>
              <a:rPr lang="en-ID" sz="1600" dirty="0">
                <a:solidFill>
                  <a:srgbClr val="FF0000"/>
                </a:solidFill>
              </a:rPr>
              <a:t> (min 10 </a:t>
            </a:r>
            <a:r>
              <a:rPr lang="en-ID" sz="1600" dirty="0" err="1">
                <a:solidFill>
                  <a:srgbClr val="FF0000"/>
                </a:solidFill>
              </a:rPr>
              <a:t>pelanggan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F36CE-213E-40C7-8960-EA2C8D27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07" y="1039885"/>
            <a:ext cx="4262356" cy="51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6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07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5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marketing (offline/online)</a:t>
            </a:r>
          </a:p>
          <a:p>
            <a:pPr lvl="2"/>
            <a:r>
              <a:rPr lang="en-US" dirty="0"/>
              <a:t>Offline marketing campaign</a:t>
            </a:r>
          </a:p>
          <a:p>
            <a:pPr lvl="2"/>
            <a:r>
              <a:rPr lang="en-US" dirty="0"/>
              <a:t>Online – social media,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negosiasi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mengunakan</a:t>
            </a:r>
            <a:r>
              <a:rPr lang="en-ID" dirty="0"/>
              <a:t>/</a:t>
            </a:r>
            <a:r>
              <a:rPr lang="en-ID" dirty="0" err="1"/>
              <a:t>membeli</a:t>
            </a:r>
            <a:endParaRPr lang="en-ID" dirty="0"/>
          </a:p>
          <a:p>
            <a:pPr lvl="1"/>
            <a:r>
              <a:rPr lang="en-US" dirty="0"/>
              <a:t>M</a:t>
            </a:r>
            <a:r>
              <a:rPr lang="en-ID" dirty="0" err="1"/>
              <a:t>engidentifikasi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pelaksaan</a:t>
            </a:r>
            <a:r>
              <a:rPr lang="en-ID" dirty="0"/>
              <a:t> Key Activities yang 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users, partners, channels dan </a:t>
            </a:r>
            <a:r>
              <a:rPr lang="en-ID" dirty="0" err="1"/>
              <a:t>alternatifnya</a:t>
            </a:r>
            <a:endParaRPr lang="en-ID" dirty="0"/>
          </a:p>
          <a:p>
            <a:pPr lvl="2"/>
            <a:r>
              <a:rPr lang="en-US" dirty="0"/>
              <a:t>P</a:t>
            </a:r>
            <a:r>
              <a:rPr lang="en-ID" dirty="0" err="1"/>
              <a:t>engguna</a:t>
            </a:r>
            <a:r>
              <a:rPr lang="en-ID" dirty="0"/>
              <a:t> </a:t>
            </a:r>
            <a:r>
              <a:rPr lang="en-ID" dirty="0" err="1"/>
              <a:t>lapangan</a:t>
            </a:r>
            <a:endParaRPr lang="en-ID" dirty="0"/>
          </a:p>
          <a:p>
            <a:pPr lvl="2"/>
            <a:r>
              <a:rPr lang="en-US" dirty="0"/>
              <a:t>P</a:t>
            </a:r>
            <a:r>
              <a:rPr lang="en-ID" dirty="0" err="1"/>
              <a:t>engelola</a:t>
            </a:r>
            <a:r>
              <a:rPr lang="en-ID" dirty="0"/>
              <a:t> </a:t>
            </a:r>
            <a:r>
              <a:rPr lang="en-ID" dirty="0" err="1"/>
              <a:t>lapangan</a:t>
            </a:r>
            <a:endParaRPr lang="en-ID" dirty="0"/>
          </a:p>
          <a:p>
            <a:pPr lvl="2"/>
            <a:r>
              <a:rPr lang="en-US" dirty="0"/>
              <a:t>s</a:t>
            </a:r>
            <a:r>
              <a:rPr lang="en-ID" dirty="0" err="1"/>
              <a:t>ponsor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1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marketing (offline/online)</a:t>
            </a:r>
          </a:p>
          <a:p>
            <a:pPr lvl="2"/>
            <a:r>
              <a:rPr lang="en-US" dirty="0"/>
              <a:t>Offline marketing campaign</a:t>
            </a:r>
          </a:p>
          <a:p>
            <a:pPr lvl="2"/>
            <a:r>
              <a:rPr lang="en-US" dirty="0"/>
              <a:t>Online – social media, </a:t>
            </a:r>
            <a:r>
              <a:rPr lang="en-US" dirty="0" err="1"/>
              <a:t>etc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negosiasi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mengunakan</a:t>
            </a:r>
            <a:r>
              <a:rPr lang="en-ID" dirty="0"/>
              <a:t>/</a:t>
            </a:r>
            <a:r>
              <a:rPr lang="en-ID" dirty="0" err="1"/>
              <a:t>membeli</a:t>
            </a:r>
            <a:endParaRPr lang="en-ID" dirty="0"/>
          </a:p>
          <a:p>
            <a:pPr lvl="1"/>
            <a:r>
              <a:rPr lang="en-US" dirty="0"/>
              <a:t>M</a:t>
            </a:r>
            <a:r>
              <a:rPr lang="en-ID" dirty="0" err="1"/>
              <a:t>engidentifikasi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pelaksaan</a:t>
            </a:r>
            <a:r>
              <a:rPr lang="en-ID" dirty="0"/>
              <a:t> Key Activities yang 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users, partners, channels dan </a:t>
            </a:r>
            <a:r>
              <a:rPr lang="en-ID" dirty="0" err="1"/>
              <a:t>alternatifnya</a:t>
            </a:r>
            <a:endParaRPr lang="en-ID" dirty="0"/>
          </a:p>
          <a:p>
            <a:pPr lvl="2"/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lele</a:t>
            </a:r>
            <a:endParaRPr lang="en-ID" dirty="0"/>
          </a:p>
          <a:p>
            <a:pPr lvl="2"/>
            <a:r>
              <a:rPr lang="en-US" dirty="0" err="1"/>
              <a:t>Pengolah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lele</a:t>
            </a:r>
            <a:endParaRPr lang="en-ID" dirty="0"/>
          </a:p>
          <a:p>
            <a:pPr lvl="2"/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bibit</a:t>
            </a:r>
            <a:r>
              <a:rPr lang="en-US" dirty="0"/>
              <a:t>, </a:t>
            </a:r>
            <a:r>
              <a:rPr lang="en-US" dirty="0" err="1"/>
              <a:t>pakan</a:t>
            </a:r>
            <a:r>
              <a:rPr lang="en-US" dirty="0"/>
              <a:t> dan </a:t>
            </a:r>
            <a:r>
              <a:rPr lang="en-US" dirty="0" err="1"/>
              <a:t>obat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482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98818"/>
              </p:ext>
            </p:extLst>
          </p:nvPr>
        </p:nvGraphicFramePr>
        <p:xfrm>
          <a:off x="263047" y="2341017"/>
          <a:ext cx="11661727" cy="295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Negosiasi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</a:t>
                      </a:r>
                      <a:r>
                        <a:rPr lang="en-ID" sz="1200" dirty="0"/>
                        <a:t> Potential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potensial</a:t>
                      </a:r>
                      <a:r>
                        <a:rPr lang="en-ID" sz="1200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Menyusun</a:t>
                      </a:r>
                      <a:r>
                        <a:rPr lang="en-ID" sz="1200" dirty="0"/>
                        <a:t> marketing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Membuat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rencana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pengembangan</a:t>
                      </a:r>
                      <a:r>
                        <a:rPr lang="en-ID" sz="1200" dirty="0"/>
                        <a:t> social media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989556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8DC084-7E93-4308-B8A4-EEAAEF765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96862"/>
              </p:ext>
            </p:extLst>
          </p:nvPr>
        </p:nvGraphicFramePr>
        <p:xfrm>
          <a:off x="263047" y="2341017"/>
          <a:ext cx="11661727" cy="350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6/1/20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endatangi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pelanggan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potensial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kemungkinan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mencoba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produk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potensial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15/1/20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Membuat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rencana</a:t>
                      </a:r>
                      <a:r>
                        <a:rPr lang="en-ID" sz="1200" dirty="0"/>
                        <a:t> marketing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Membuat</a:t>
                      </a:r>
                      <a:r>
                        <a:rPr lang="en-ID" sz="1200" dirty="0"/>
                        <a:t> social media campaign </a:t>
                      </a:r>
                      <a:r>
                        <a:rPr lang="en-ID" sz="1200" dirty="0" err="1"/>
                        <a:t>untuk</a:t>
                      </a:r>
                      <a:r>
                        <a:rPr lang="en-ID" sz="1200" dirty="0"/>
                        <a:t> LELELO via 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6– PRODUCT NO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memiliki</a:t>
            </a:r>
            <a:r>
              <a:rPr lang="en-US" dirty="0">
                <a:solidFill>
                  <a:srgbClr val="FF0000"/>
                </a:solidFill>
              </a:rPr>
              <a:t> prototype yang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divalidasi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 </a:t>
            </a:r>
            <a:r>
              <a:rPr lang="en-US" dirty="0" err="1">
                <a:solidFill>
                  <a:srgbClr val="FF0000"/>
                </a:solidFill>
              </a:rPr>
              <a:t>pendukung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lengkap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belum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komersialisasi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Bisnis</a:t>
            </a:r>
            <a:r>
              <a:rPr lang="en-US" dirty="0">
                <a:solidFill>
                  <a:srgbClr val="FF0000"/>
                </a:solidFill>
              </a:rPr>
              <a:t> plan </a:t>
            </a:r>
            <a:r>
              <a:rPr lang="en-US" dirty="0" err="1">
                <a:solidFill>
                  <a:srgbClr val="FF0000"/>
                </a:solidFill>
              </a:rPr>
              <a:t>lengkap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termasuk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aspek</a:t>
            </a:r>
            <a:r>
              <a:rPr lang="en-US" dirty="0">
                <a:solidFill>
                  <a:srgbClr val="FF0000"/>
                </a:solidFill>
              </a:rPr>
              <a:t> pasar, </a:t>
            </a:r>
            <a:r>
              <a:rPr lang="en-US" dirty="0" err="1">
                <a:solidFill>
                  <a:srgbClr val="FF0000"/>
                </a:solidFill>
              </a:rPr>
              <a:t>operasional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teknologi</a:t>
            </a:r>
            <a:r>
              <a:rPr lang="en-US" dirty="0">
                <a:solidFill>
                  <a:srgbClr val="FF000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finansial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r>
              <a:rPr lang="en-US" dirty="0" err="1">
                <a:solidFill>
                  <a:srgbClr val="FF0000"/>
                </a:solidFill>
              </a:rPr>
              <a:t>Produk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di pasar, </a:t>
            </a:r>
            <a:r>
              <a:rPr lang="en-US" dirty="0" err="1">
                <a:solidFill>
                  <a:srgbClr val="FF0000"/>
                </a:solidFill>
              </a:rPr>
              <a:t>tetapi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pembeli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belum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melakukan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pembelian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B9953-D6A7-43EA-8EC3-E4D28339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73" y="2192612"/>
            <a:ext cx="7946389" cy="25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66856-74CC-4E71-A982-DC7504E781EF}"/>
              </a:ext>
            </a:extLst>
          </p:cNvPr>
          <p:cNvGrpSpPr/>
          <p:nvPr/>
        </p:nvGrpSpPr>
        <p:grpSpPr>
          <a:xfrm>
            <a:off x="1200399" y="2608157"/>
            <a:ext cx="1882076" cy="2501657"/>
            <a:chOff x="1200399" y="2608157"/>
            <a:chExt cx="1882076" cy="25016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212AE6-D44B-4384-842C-AC49F22EA684}"/>
                </a:ext>
              </a:extLst>
            </p:cNvPr>
            <p:cNvSpPr txBox="1"/>
            <p:nvPr/>
          </p:nvSpPr>
          <p:spPr>
            <a:xfrm>
              <a:off x="1562158" y="4463483"/>
              <a:ext cx="89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PRODUCT</a:t>
              </a:r>
            </a:p>
            <a:p>
              <a:pPr algn="ctr"/>
              <a:r>
                <a:rPr lang="en-US" dirty="0">
                  <a:latin typeface="+mj-lt"/>
                </a:rPr>
                <a:t>LAUNCHED</a:t>
              </a:r>
              <a:endParaRPr lang="en-ID" dirty="0">
                <a:latin typeface="+mj-lt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A78413-70E8-43B0-9546-DF95348F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399" y="2608157"/>
              <a:ext cx="1882076" cy="18820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EF7B5-E024-423F-9899-B109298BA640}"/>
              </a:ext>
            </a:extLst>
          </p:cNvPr>
          <p:cNvGrpSpPr/>
          <p:nvPr/>
        </p:nvGrpSpPr>
        <p:grpSpPr>
          <a:xfrm>
            <a:off x="2963371" y="2891670"/>
            <a:ext cx="1737015" cy="2231519"/>
            <a:chOff x="2963371" y="2891670"/>
            <a:chExt cx="1737015" cy="22315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307B9A-08B3-48F3-B431-F7F845DB6AE6}"/>
                </a:ext>
              </a:extLst>
            </p:cNvPr>
            <p:cNvSpPr txBox="1"/>
            <p:nvPr/>
          </p:nvSpPr>
          <p:spPr>
            <a:xfrm>
              <a:off x="2963371" y="4476858"/>
              <a:ext cx="17370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GOoB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MARKETING ACTIVITIES</a:t>
              </a:r>
              <a:endParaRPr lang="en-ID" dirty="0">
                <a:latin typeface="+mj-l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CBA73B-A44D-4C9B-98F6-73F69423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796" y="2891670"/>
              <a:ext cx="1324166" cy="158899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923B52-794E-47A9-BCB9-1A4902DAD4A3}"/>
              </a:ext>
            </a:extLst>
          </p:cNvPr>
          <p:cNvGrpSpPr/>
          <p:nvPr/>
        </p:nvGrpSpPr>
        <p:grpSpPr>
          <a:xfrm>
            <a:off x="4902659" y="2572458"/>
            <a:ext cx="2127879" cy="2498987"/>
            <a:chOff x="4902659" y="2513083"/>
            <a:chExt cx="2127879" cy="2498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A5210B-FE68-479E-BD09-3BCCF7A1FE08}"/>
                </a:ext>
              </a:extLst>
            </p:cNvPr>
            <p:cNvSpPr txBox="1"/>
            <p:nvPr/>
          </p:nvSpPr>
          <p:spPr>
            <a:xfrm>
              <a:off x="5142766" y="4365739"/>
              <a:ext cx="1442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FEEDBACK REPORT:</a:t>
              </a:r>
            </a:p>
            <a:p>
              <a:pPr algn="ctr"/>
              <a:r>
                <a:rPr lang="en-US" dirty="0">
                  <a:latin typeface="+mj-lt"/>
                </a:rPr>
                <a:t>USERS</a:t>
              </a:r>
              <a:endParaRPr lang="en-ID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94C482-54BC-4970-B69A-55A64F91A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659" y="2513083"/>
              <a:ext cx="2127879" cy="192042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F0DE27-1BAF-4D38-A107-0E74A4584885}"/>
              </a:ext>
            </a:extLst>
          </p:cNvPr>
          <p:cNvGrpSpPr/>
          <p:nvPr/>
        </p:nvGrpSpPr>
        <p:grpSpPr>
          <a:xfrm>
            <a:off x="7056036" y="2584199"/>
            <a:ext cx="1983140" cy="2489987"/>
            <a:chOff x="7056036" y="2584199"/>
            <a:chExt cx="1983140" cy="24899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593368-C196-4B72-8BA5-591E64BDBE84}"/>
                </a:ext>
              </a:extLst>
            </p:cNvPr>
            <p:cNvSpPr txBox="1"/>
            <p:nvPr/>
          </p:nvSpPr>
          <p:spPr>
            <a:xfrm>
              <a:off x="7434693" y="4427855"/>
              <a:ext cx="1136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IDENIFIKASI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KEY PARTNERS</a:t>
              </a:r>
              <a:endParaRPr lang="en-ID" dirty="0">
                <a:latin typeface="+mj-lt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8F4009-374F-4BFC-9BA8-10A15B0A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036" y="2584199"/>
              <a:ext cx="1983140" cy="175903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A22606-AFB1-4BFE-B083-4C6AE91C4A0D}"/>
              </a:ext>
            </a:extLst>
          </p:cNvPr>
          <p:cNvGrpSpPr/>
          <p:nvPr/>
        </p:nvGrpSpPr>
        <p:grpSpPr>
          <a:xfrm>
            <a:off x="9250875" y="2891670"/>
            <a:ext cx="1727153" cy="2244894"/>
            <a:chOff x="9250875" y="2891670"/>
            <a:chExt cx="1727153" cy="22448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7CBE6C-C622-45FD-8314-0EAFB13D6A5B}"/>
                </a:ext>
              </a:extLst>
            </p:cNvPr>
            <p:cNvSpPr txBox="1"/>
            <p:nvPr/>
          </p:nvSpPr>
          <p:spPr>
            <a:xfrm>
              <a:off x="9412535" y="4490233"/>
              <a:ext cx="1565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AT LEAST </a:t>
              </a:r>
            </a:p>
            <a:p>
              <a:pPr algn="ctr"/>
              <a:r>
                <a:rPr lang="en-US" dirty="0">
                  <a:latin typeface="+mj-lt"/>
                </a:rPr>
                <a:t>5 CUSTOMERS/USERS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5575083-0154-4263-AE5E-652756DA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875" y="2891670"/>
              <a:ext cx="1727153" cy="1624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5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33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6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C49A6-5551-4C2C-AF82-9B034294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83" y="1606962"/>
            <a:ext cx="9910033" cy="50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F976A-21D2-4F88-AE84-6F621A19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79" y="1845531"/>
            <a:ext cx="10285815" cy="41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7" y="90760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44767" y="1570386"/>
            <a:ext cx="58161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deskripsi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tersebut</a:t>
            </a:r>
            <a:r>
              <a:rPr lang="en-ID" sz="1600" dirty="0">
                <a:solidFill>
                  <a:srgbClr val="FF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deskripsi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yang </a:t>
            </a:r>
            <a:r>
              <a:rPr lang="en-ID" sz="1600" dirty="0" err="1"/>
              <a:t>dibuat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</a:t>
            </a:r>
            <a:r>
              <a:rPr lang="en-ID" sz="1600" dirty="0" err="1">
                <a:solidFill>
                  <a:srgbClr val="FF0000"/>
                </a:solidFill>
              </a:rPr>
              <a:t>belum</a:t>
            </a:r>
            <a:r>
              <a:rPr lang="en-ID" sz="1600" dirty="0">
                <a:solidFill>
                  <a:srgbClr val="FF0000"/>
                </a:solidFill>
              </a:rPr>
              <a:t> launching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final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launching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siap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dijual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launching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10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final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launching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siap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dijual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launching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 (minimal 10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final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launching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siap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dijual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launching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 (minimal 20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/service final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launching dan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siap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untuk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dijual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menyertakan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bukti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launching </a:t>
            </a:r>
            <a:r>
              <a:rPr lang="en-ID" sz="1600" dirty="0" err="1">
                <a:solidFill>
                  <a:srgbClr val="FF0000"/>
                </a:solidFill>
              </a:rPr>
              <a:t>produk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berupa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 (</a:t>
            </a:r>
            <a:r>
              <a:rPr lang="en-ID" sz="1600" dirty="0" err="1">
                <a:solidFill>
                  <a:srgbClr val="FF0000"/>
                </a:solidFill>
              </a:rPr>
              <a:t>diatas</a:t>
            </a:r>
            <a:r>
              <a:rPr lang="en-ID" sz="1600" dirty="0">
                <a:solidFill>
                  <a:srgbClr val="FF0000"/>
                </a:solidFill>
              </a:rPr>
              <a:t>  30 </a:t>
            </a:r>
            <a:r>
              <a:rPr lang="en-ID" sz="1600" dirty="0" err="1">
                <a:solidFill>
                  <a:srgbClr val="FF0000"/>
                </a:solidFill>
              </a:rPr>
              <a:t>produk+user</a:t>
            </a:r>
            <a:r>
              <a:rPr lang="en-ID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7E6C0-4EA9-4213-9A60-1FFDAB50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14" y="338203"/>
            <a:ext cx="4975670" cy="41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38201" y="1540893"/>
            <a:ext cx="66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rencana</a:t>
            </a:r>
            <a:r>
              <a:rPr lang="en-ID" sz="1600" dirty="0">
                <a:solidFill>
                  <a:srgbClr val="FF0000"/>
                </a:solidFill>
              </a:rPr>
              <a:t> marketing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rencalan</a:t>
            </a:r>
            <a:r>
              <a:rPr lang="en-ID" sz="1600" dirty="0">
                <a:solidFill>
                  <a:srgbClr val="FF0000"/>
                </a:solidFill>
              </a:rPr>
              <a:t> marketing per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detail dan </a:t>
            </a:r>
            <a:r>
              <a:rPr lang="en-ID" sz="1600" dirty="0" err="1">
                <a:solidFill>
                  <a:srgbClr val="FF0000"/>
                </a:solidFill>
              </a:rPr>
              <a:t>berorientasi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strategi</a:t>
            </a:r>
            <a:r>
              <a:rPr lang="en-ID" sz="1600" dirty="0">
                <a:solidFill>
                  <a:srgbClr val="FF0000"/>
                </a:solidFill>
              </a:rPr>
              <a:t> di masa </a:t>
            </a:r>
            <a:r>
              <a:rPr lang="en-ID" sz="1600" dirty="0" err="1">
                <a:solidFill>
                  <a:srgbClr val="FF0000"/>
                </a:solidFill>
              </a:rPr>
              <a:t>depan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(offline) </a:t>
            </a:r>
            <a:r>
              <a:rPr lang="en-ID" sz="1600" dirty="0" err="1">
                <a:solidFill>
                  <a:srgbClr val="FF0000"/>
                </a:solidFill>
              </a:rPr>
              <a:t>tetapi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 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(offline)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(offline) plan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8FFD6-BAD7-4BB1-945E-CA927D1E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76" y="114709"/>
            <a:ext cx="4175342" cy="66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838201" y="1540893"/>
            <a:ext cx="66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rencana</a:t>
            </a:r>
            <a:r>
              <a:rPr lang="en-ID" sz="1600" dirty="0">
                <a:solidFill>
                  <a:srgbClr val="FF0000"/>
                </a:solidFill>
              </a:rPr>
              <a:t> marketing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>
                <a:solidFill>
                  <a:srgbClr val="FF0000"/>
                </a:solidFill>
              </a:rPr>
              <a:t>rencalan</a:t>
            </a:r>
            <a:r>
              <a:rPr lang="en-ID" sz="1600" dirty="0">
                <a:solidFill>
                  <a:srgbClr val="FF0000"/>
                </a:solidFill>
              </a:rPr>
              <a:t> marketing per </a:t>
            </a:r>
            <a:r>
              <a:rPr lang="en-ID" sz="1600" dirty="0" err="1">
                <a:solidFill>
                  <a:srgbClr val="FF0000"/>
                </a:solidFill>
              </a:rPr>
              <a:t>bulan</a:t>
            </a:r>
            <a:endParaRPr lang="en-ID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1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tidak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detail dan </a:t>
            </a:r>
            <a:r>
              <a:rPr lang="en-ID" sz="1600" dirty="0" err="1">
                <a:solidFill>
                  <a:srgbClr val="FF0000"/>
                </a:solidFill>
              </a:rPr>
              <a:t>berorientasi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ke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strategi</a:t>
            </a:r>
            <a:r>
              <a:rPr lang="en-ID" sz="1600" dirty="0">
                <a:solidFill>
                  <a:srgbClr val="FF0000"/>
                </a:solidFill>
              </a:rPr>
              <a:t> di masa </a:t>
            </a:r>
            <a:r>
              <a:rPr lang="en-ID" sz="1600" dirty="0" err="1">
                <a:solidFill>
                  <a:srgbClr val="FF0000"/>
                </a:solidFill>
              </a:rPr>
              <a:t>depan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2 (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(online) </a:t>
            </a:r>
            <a:r>
              <a:rPr lang="en-ID" sz="1600" dirty="0" err="1">
                <a:solidFill>
                  <a:srgbClr val="FF0000"/>
                </a:solidFill>
              </a:rPr>
              <a:t>tetapi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kurang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dari</a:t>
            </a:r>
            <a:r>
              <a:rPr lang="en-ID" sz="1600" dirty="0">
                <a:solidFill>
                  <a:srgbClr val="FF0000"/>
                </a:solidFill>
              </a:rPr>
              <a:t>  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3 (</a:t>
            </a:r>
            <a:r>
              <a:rPr lang="en-ID" sz="1600" dirty="0" err="1">
                <a:solidFill>
                  <a:srgbClr val="FF0000"/>
                </a:solidFill>
              </a:rPr>
              <a:t>cukup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(online)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satu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4 (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plan (online)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dua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>
              <a:solidFill>
                <a:srgbClr val="FF0000"/>
              </a:solidFill>
            </a:endParaRPr>
          </a:p>
          <a:p>
            <a:pPr marL="450850" lvl="1" indent="-187325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rgbClr val="FF0000"/>
                </a:solidFill>
              </a:rPr>
              <a:t>Poin</a:t>
            </a:r>
            <a:r>
              <a:rPr lang="en-ID" sz="1600" dirty="0">
                <a:solidFill>
                  <a:srgbClr val="FF0000"/>
                </a:solidFill>
              </a:rPr>
              <a:t> 5 (</a:t>
            </a:r>
            <a:r>
              <a:rPr lang="en-ID" sz="1600" dirty="0" err="1">
                <a:solidFill>
                  <a:srgbClr val="FF0000"/>
                </a:solidFill>
              </a:rPr>
              <a:t>sangat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baik</a:t>
            </a:r>
            <a:r>
              <a:rPr lang="en-ID" sz="1600" dirty="0">
                <a:solidFill>
                  <a:srgbClr val="FF0000"/>
                </a:solidFill>
              </a:rPr>
              <a:t>) :  </a:t>
            </a:r>
            <a:r>
              <a:rPr lang="en-ID" sz="1600" dirty="0" err="1">
                <a:solidFill>
                  <a:srgbClr val="FF0000"/>
                </a:solidFill>
              </a:rPr>
              <a:t>dapat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membuat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serta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menjelaskan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aktivitas</a:t>
            </a:r>
            <a:r>
              <a:rPr lang="en-ID" sz="1600" dirty="0">
                <a:solidFill>
                  <a:srgbClr val="FF0000"/>
                </a:solidFill>
              </a:rPr>
              <a:t> marketing </a:t>
            </a:r>
            <a:r>
              <a:rPr lang="en-ID" sz="1600" dirty="0" err="1">
                <a:solidFill>
                  <a:srgbClr val="FF0000"/>
                </a:solidFill>
              </a:rPr>
              <a:t>apa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saja</a:t>
            </a:r>
            <a:r>
              <a:rPr lang="en-ID" sz="1600" dirty="0">
                <a:solidFill>
                  <a:srgbClr val="FF0000"/>
                </a:solidFill>
              </a:rPr>
              <a:t> yang </a:t>
            </a:r>
            <a:r>
              <a:rPr lang="en-ID" sz="1600" dirty="0" err="1">
                <a:solidFill>
                  <a:srgbClr val="FF0000"/>
                </a:solidFill>
              </a:rPr>
              <a:t>sudah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dilakukan</a:t>
            </a:r>
            <a:r>
              <a:rPr lang="en-ID" sz="1600" dirty="0">
                <a:solidFill>
                  <a:srgbClr val="FF0000"/>
                </a:solidFill>
              </a:rPr>
              <a:t> (promotion strategy) </a:t>
            </a:r>
            <a:r>
              <a:rPr lang="en-ID" sz="1600" dirty="0" err="1">
                <a:solidFill>
                  <a:srgbClr val="FF0000"/>
                </a:solidFill>
              </a:rPr>
              <a:t>dengan</a:t>
            </a:r>
            <a:r>
              <a:rPr lang="en-ID" sz="1600" dirty="0">
                <a:solidFill>
                  <a:srgbClr val="FF0000"/>
                </a:solidFill>
              </a:rPr>
              <a:t> 1 marketing (online) plan </a:t>
            </a:r>
            <a:r>
              <a:rPr lang="en-ID" sz="1600" dirty="0" err="1">
                <a:solidFill>
                  <a:srgbClr val="FF0000"/>
                </a:solidFill>
              </a:rPr>
              <a:t>selama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tiga</a:t>
            </a:r>
            <a:r>
              <a:rPr lang="en-ID" sz="1600" dirty="0">
                <a:solidFill>
                  <a:srgbClr val="FF0000"/>
                </a:solidFill>
              </a:rPr>
              <a:t> </a:t>
            </a:r>
            <a:r>
              <a:rPr lang="en-ID" sz="1600" dirty="0" err="1">
                <a:solidFill>
                  <a:srgbClr val="FF0000"/>
                </a:solidFill>
              </a:rPr>
              <a:t>tahun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A72CE-6E7C-472C-A5D2-58A2F84A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84" y="100208"/>
            <a:ext cx="4160919" cy="66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2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1910</TotalTime>
  <Words>1956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SRL 6</vt:lpstr>
      <vt:lpstr>SRL 6– PRODUCT NO REVENUE</vt:lpstr>
      <vt:lpstr>Komponen Penilaian SRL 6</vt:lpstr>
      <vt:lpstr>Komponen Penilaian SRL 6</vt:lpstr>
      <vt:lpstr>Penilaian SRL 6 </vt:lpstr>
      <vt:lpstr>Penilaian SRL 6</vt:lpstr>
      <vt:lpstr>Form form Penilaian SRL 6</vt:lpstr>
      <vt:lpstr>Form form Penilaian SRL 6</vt:lpstr>
      <vt:lpstr>Form form Penilaian SRL 6</vt:lpstr>
      <vt:lpstr>Form form Penilaian SRL 6</vt:lpstr>
      <vt:lpstr>Form form Penilaian SRL 6</vt:lpstr>
      <vt:lpstr>Form form Penilaian SRL 6</vt:lpstr>
      <vt:lpstr>Form form Penilaian SRL 6</vt:lpstr>
      <vt:lpstr>Form form Penilaian SRL 6</vt:lpstr>
      <vt:lpstr>Form form Penilaian SRL 6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41</cp:revision>
  <dcterms:created xsi:type="dcterms:W3CDTF">2020-01-05T08:34:17Z</dcterms:created>
  <dcterms:modified xsi:type="dcterms:W3CDTF">2020-02-17T16:43:11Z</dcterms:modified>
</cp:coreProperties>
</file>