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8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10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1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76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434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57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88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625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309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0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5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268-4910-4E7A-BD9C-2CE660959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SRL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B1AB-3F0F-4102-8736-0B84F34EA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Product with Limited Revenue</a:t>
            </a:r>
          </a:p>
        </p:txBody>
      </p:sp>
    </p:spTree>
    <p:extLst>
      <p:ext uri="{BB962C8B-B14F-4D97-AF65-F5344CB8AC3E}">
        <p14:creationId xmlns:p14="http://schemas.microsoft.com/office/powerpoint/2010/main" val="34815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50" y="968280"/>
            <a:ext cx="5372595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281DF-F346-4D6D-8FD5-AB6D5F48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176" y="126697"/>
            <a:ext cx="3981021" cy="6553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F6DDE-2803-4657-89D4-373CBBFA02A0}"/>
              </a:ext>
            </a:extLst>
          </p:cNvPr>
          <p:cNvSpPr txBox="1"/>
          <p:nvPr/>
        </p:nvSpPr>
        <p:spPr>
          <a:xfrm>
            <a:off x="790700" y="1840875"/>
            <a:ext cx="63195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500" dirty="0"/>
              <a:t>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membutuhkan</a:t>
            </a:r>
            <a:r>
              <a:rPr lang="en-ID" sz="1500" dirty="0"/>
              <a:t> </a:t>
            </a:r>
            <a:r>
              <a:rPr lang="en-ID" sz="1500" dirty="0" err="1"/>
              <a:t>isian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i="1" dirty="0">
                <a:solidFill>
                  <a:srgbClr val="FF0000"/>
                </a:solidFill>
              </a:rPr>
              <a:t>standard operating procedures</a:t>
            </a:r>
            <a:r>
              <a:rPr lang="en-ID" sz="1500" dirty="0">
                <a:solidFill>
                  <a:srgbClr val="FF0000"/>
                </a:solidFill>
              </a:rPr>
              <a:t> (SOP) </a:t>
            </a:r>
            <a:r>
              <a:rPr lang="en-ID" sz="1500" dirty="0" err="1">
                <a:solidFill>
                  <a:srgbClr val="FF0000"/>
                </a:solidFill>
              </a:rPr>
              <a:t>dari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i="1" dirty="0">
                <a:solidFill>
                  <a:srgbClr val="FF0000"/>
                </a:solidFill>
              </a:rPr>
              <a:t>Key Activities </a:t>
            </a:r>
            <a:r>
              <a:rPr lang="en-ID" sz="1500" dirty="0">
                <a:solidFill>
                  <a:srgbClr val="FF0000"/>
                </a:solidFill>
              </a:rPr>
              <a:t>yang </a:t>
            </a:r>
            <a:r>
              <a:rPr lang="en-ID" sz="1500" dirty="0" err="1">
                <a:solidFill>
                  <a:srgbClr val="FF0000"/>
                </a:solidFill>
              </a:rPr>
              <a:t>telah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diidentifikasi</a:t>
            </a:r>
            <a:r>
              <a:rPr lang="en-ID" sz="1500" dirty="0">
                <a:solidFill>
                  <a:srgbClr val="FF0000"/>
                </a:solidFill>
              </a:rPr>
              <a:t> oleh startup </a:t>
            </a:r>
            <a:r>
              <a:rPr lang="en-ID" sz="1500" dirty="0" err="1">
                <a:solidFill>
                  <a:srgbClr val="FF0000"/>
                </a:solidFill>
              </a:rPr>
              <a:t>sebelumnya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dalam</a:t>
            </a:r>
            <a:r>
              <a:rPr lang="en-ID" sz="1500" dirty="0">
                <a:solidFill>
                  <a:srgbClr val="FF0000"/>
                </a:solidFill>
              </a:rPr>
              <a:t> Business Model </a:t>
            </a:r>
            <a:r>
              <a:rPr lang="en-ID" sz="1500" dirty="0" err="1">
                <a:solidFill>
                  <a:srgbClr val="FF0000"/>
                </a:solidFill>
              </a:rPr>
              <a:t>Canvvas</a:t>
            </a:r>
            <a:r>
              <a:rPr lang="en-ID" sz="1500" dirty="0">
                <a:solidFill>
                  <a:srgbClr val="FF0000"/>
                </a:solidFill>
              </a:rPr>
              <a:t> (BMC)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>
                <a:solidFill>
                  <a:srgbClr val="FF0000"/>
                </a:solidFill>
              </a:rPr>
              <a:t>SOP yang </a:t>
            </a:r>
            <a:r>
              <a:rPr lang="en-ID" sz="1500" dirty="0" err="1">
                <a:solidFill>
                  <a:srgbClr val="FF0000"/>
                </a:solidFill>
              </a:rPr>
              <a:t>telah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terdokumentasikan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dengan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dalam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bentuk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standar</a:t>
            </a:r>
            <a:r>
              <a:rPr lang="en-ID" sz="1500" dirty="0">
                <a:solidFill>
                  <a:srgbClr val="FF0000"/>
                </a:solidFill>
              </a:rPr>
              <a:t> file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500" dirty="0"/>
              <a:t>Coach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 </a:t>
            </a:r>
            <a:r>
              <a:rPr lang="en-ID" sz="1500" dirty="0" err="1"/>
              <a:t>terkait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, </a:t>
            </a:r>
            <a:r>
              <a:rPr lang="en-ID" sz="1500" dirty="0" err="1"/>
              <a:t>memberikan</a:t>
            </a:r>
            <a:r>
              <a:rPr lang="en-ID" sz="1500" dirty="0"/>
              <a:t>  </a:t>
            </a:r>
            <a:r>
              <a:rPr lang="en-ID" sz="1500" dirty="0" err="1"/>
              <a:t>poin</a:t>
            </a:r>
            <a:r>
              <a:rPr lang="en-ID" sz="1500" dirty="0"/>
              <a:t> dan </a:t>
            </a:r>
            <a:r>
              <a:rPr lang="en-ID" sz="1500" dirty="0" err="1"/>
              <a:t>memvalidasi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tanda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/ </a:t>
            </a:r>
            <a:r>
              <a:rPr lang="en-ID" sz="1500" dirty="0" err="1"/>
              <a:t>paraf</a:t>
            </a:r>
            <a:endParaRPr lang="en-ID" sz="15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500" dirty="0" err="1"/>
              <a:t>Penilaian</a:t>
            </a:r>
            <a:r>
              <a:rPr lang="en-ID" sz="1500" dirty="0"/>
              <a:t> 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berikut</a:t>
            </a:r>
            <a:r>
              <a:rPr lang="en-ID" sz="1500" dirty="0"/>
              <a:t>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1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Tidak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dapat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mengidentifikasi</a:t>
            </a:r>
            <a:r>
              <a:rPr lang="en-ID" sz="1500" dirty="0">
                <a:solidFill>
                  <a:srgbClr val="FF0000"/>
                </a:solidFill>
              </a:rPr>
              <a:t> Key Activities yang </a:t>
            </a:r>
            <a:r>
              <a:rPr lang="en-ID" sz="1500" dirty="0" err="1">
                <a:solidFill>
                  <a:srgbClr val="FF0000"/>
                </a:solidFill>
              </a:rPr>
              <a:t>ada</a:t>
            </a:r>
            <a:endParaRPr lang="en-ID" sz="1500" dirty="0">
              <a:solidFill>
                <a:srgbClr val="FF0000"/>
              </a:solidFill>
            </a:endParaRP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2 (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Mengenali</a:t>
            </a:r>
            <a:r>
              <a:rPr lang="en-ID" sz="1500" dirty="0">
                <a:solidFill>
                  <a:srgbClr val="FF0000"/>
                </a:solidFill>
              </a:rPr>
              <a:t> minimal 1 Key Activities yang </a:t>
            </a:r>
            <a:r>
              <a:rPr lang="en-ID" sz="1500" dirty="0" err="1">
                <a:solidFill>
                  <a:srgbClr val="FF0000"/>
                </a:solidFill>
              </a:rPr>
              <a:t>ada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namun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tidak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dapat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membuat</a:t>
            </a:r>
            <a:r>
              <a:rPr lang="en-ID" sz="1500" dirty="0">
                <a:solidFill>
                  <a:srgbClr val="FF0000"/>
                </a:solidFill>
              </a:rPr>
              <a:t> SOP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3 (</a:t>
            </a:r>
            <a:r>
              <a:rPr lang="en-ID" sz="1500" dirty="0" err="1">
                <a:solidFill>
                  <a:srgbClr val="FF0000"/>
                </a:solidFill>
              </a:rPr>
              <a:t>cukup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Hanya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mendokumentasikan</a:t>
            </a:r>
            <a:r>
              <a:rPr lang="en-ID" sz="1500" dirty="0">
                <a:solidFill>
                  <a:srgbClr val="FF0000"/>
                </a:solidFill>
              </a:rPr>
              <a:t> 1 Key Activities yang </a:t>
            </a:r>
            <a:r>
              <a:rPr lang="en-ID" sz="1500" dirty="0" err="1">
                <a:solidFill>
                  <a:srgbClr val="FF0000"/>
                </a:solidFill>
              </a:rPr>
              <a:t>ada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dalam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bentuk</a:t>
            </a:r>
            <a:r>
              <a:rPr lang="en-ID" sz="1500" dirty="0">
                <a:solidFill>
                  <a:srgbClr val="FF0000"/>
                </a:solidFill>
              </a:rPr>
              <a:t> 1 SOP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4 (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Hanya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mendokumentasikan</a:t>
            </a:r>
            <a:r>
              <a:rPr lang="en-ID" sz="1500" dirty="0">
                <a:solidFill>
                  <a:srgbClr val="FF0000"/>
                </a:solidFill>
              </a:rPr>
              <a:t> 2 Key Activities yang </a:t>
            </a:r>
            <a:r>
              <a:rPr lang="en-ID" sz="1500" dirty="0" err="1">
                <a:solidFill>
                  <a:srgbClr val="FF0000"/>
                </a:solidFill>
              </a:rPr>
              <a:t>ada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dalam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bentuk</a:t>
            </a:r>
            <a:r>
              <a:rPr lang="en-ID" sz="1500" dirty="0">
                <a:solidFill>
                  <a:srgbClr val="FF0000"/>
                </a:solidFill>
              </a:rPr>
              <a:t> 2 SOP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5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mendokumentasikan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seluruh</a:t>
            </a:r>
            <a:r>
              <a:rPr lang="en-ID" sz="1500" dirty="0">
                <a:solidFill>
                  <a:srgbClr val="FF0000"/>
                </a:solidFill>
              </a:rPr>
              <a:t> Key Activities yang </a:t>
            </a:r>
            <a:r>
              <a:rPr lang="en-ID" sz="1500" dirty="0" err="1">
                <a:solidFill>
                  <a:srgbClr val="FF0000"/>
                </a:solidFill>
              </a:rPr>
              <a:t>ada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dalam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bentuk</a:t>
            </a:r>
            <a:r>
              <a:rPr lang="en-ID" sz="1500" dirty="0">
                <a:solidFill>
                  <a:srgbClr val="FF0000"/>
                </a:solidFill>
              </a:rPr>
              <a:t> SOP (</a:t>
            </a:r>
            <a:r>
              <a:rPr lang="en-ID" sz="1500" dirty="0" err="1">
                <a:solidFill>
                  <a:srgbClr val="FF0000"/>
                </a:solidFill>
              </a:rPr>
              <a:t>lebih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dari</a:t>
            </a:r>
            <a:r>
              <a:rPr lang="en-ID" sz="1500" dirty="0">
                <a:solidFill>
                  <a:srgbClr val="FF0000"/>
                </a:solidFill>
              </a:rPr>
              <a:t> 3 Key Activities dan 3 SOP)</a:t>
            </a:r>
          </a:p>
        </p:txBody>
      </p:sp>
    </p:spTree>
    <p:extLst>
      <p:ext uri="{BB962C8B-B14F-4D97-AF65-F5344CB8AC3E}">
        <p14:creationId xmlns:p14="http://schemas.microsoft.com/office/powerpoint/2010/main" val="412535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9" y="980158"/>
            <a:ext cx="5598226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7063F-631C-4388-A47F-3F9D6A4B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980" y="587154"/>
            <a:ext cx="4406391" cy="5581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853195" y="1642940"/>
            <a:ext cx="63907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600" dirty="0"/>
              <a:t>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daftar </a:t>
            </a:r>
            <a:r>
              <a:rPr lang="en-ID" sz="1600" i="1" dirty="0">
                <a:solidFill>
                  <a:srgbClr val="FF0000"/>
                </a:solidFill>
              </a:rPr>
              <a:t>distribution channel </a:t>
            </a:r>
            <a:r>
              <a:rPr lang="en-ID" sz="1600" dirty="0">
                <a:solidFill>
                  <a:srgbClr val="FF0000"/>
                </a:solidFill>
              </a:rPr>
              <a:t>yang </a:t>
            </a:r>
            <a:r>
              <a:rPr lang="en-ID" sz="1600" dirty="0" err="1">
                <a:solidFill>
                  <a:srgbClr val="FF0000"/>
                </a:solidFill>
              </a:rPr>
              <a:t>telah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bekerja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kontak</a:t>
            </a:r>
            <a:r>
              <a:rPr lang="en-ID" sz="1600" dirty="0">
                <a:solidFill>
                  <a:srgbClr val="FF0000"/>
                </a:solidFill>
              </a:rPr>
              <a:t> distribution channel  ( </a:t>
            </a:r>
            <a:r>
              <a:rPr lang="en-ID" sz="1600" dirty="0" err="1">
                <a:solidFill>
                  <a:srgbClr val="FF0000"/>
                </a:solidFill>
              </a:rPr>
              <a:t>kartu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nama</a:t>
            </a:r>
            <a:r>
              <a:rPr lang="en-ID" sz="1600" dirty="0">
                <a:solidFill>
                  <a:srgbClr val="FF0000"/>
                </a:solidFill>
              </a:rPr>
              <a:t> / </a:t>
            </a:r>
            <a:r>
              <a:rPr lang="en-ID" sz="1600" dirty="0" err="1">
                <a:solidFill>
                  <a:srgbClr val="FF0000"/>
                </a:solidFill>
              </a:rPr>
              <a:t>foto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lokasi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usaha</a:t>
            </a:r>
            <a:r>
              <a:rPr lang="en-ID" sz="1600" dirty="0">
                <a:solidFill>
                  <a:srgbClr val="FF0000"/>
                </a:solidFill>
              </a:rPr>
              <a:t> / </a:t>
            </a:r>
            <a:r>
              <a:rPr lang="en-ID" sz="1600" dirty="0" err="1">
                <a:solidFill>
                  <a:srgbClr val="FF0000"/>
                </a:solidFill>
              </a:rPr>
              <a:t>perjanjian</a:t>
            </a:r>
            <a:r>
              <a:rPr lang="en-ID" sz="1600" dirty="0">
                <a:solidFill>
                  <a:srgbClr val="FF0000"/>
                </a:solidFill>
              </a:rPr>
              <a:t> / email </a:t>
            </a:r>
            <a:r>
              <a:rPr lang="en-ID" sz="1600" dirty="0" err="1">
                <a:solidFill>
                  <a:srgbClr val="FF0000"/>
                </a:solidFill>
              </a:rPr>
              <a:t>kesediaan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kerja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dll</a:t>
            </a:r>
            <a:r>
              <a:rPr lang="en-ID" sz="1600" dirty="0">
                <a:solidFill>
                  <a:srgbClr val="FF0000"/>
                </a:solidFill>
              </a:rPr>
              <a:t>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mengetahui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dimaksud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distribution channel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mengidentifikasi</a:t>
            </a:r>
            <a:r>
              <a:rPr lang="en-ID" sz="1600" dirty="0">
                <a:solidFill>
                  <a:srgbClr val="FF0000"/>
                </a:solidFill>
              </a:rPr>
              <a:t> distribution channel yang </a:t>
            </a:r>
            <a:r>
              <a:rPr lang="en-ID" sz="1600" dirty="0" err="1">
                <a:solidFill>
                  <a:srgbClr val="FF0000"/>
                </a:solidFill>
              </a:rPr>
              <a:t>ada</a:t>
            </a:r>
            <a:endParaRPr lang="en-ID" sz="1600" dirty="0">
              <a:solidFill>
                <a:srgbClr val="FF0000"/>
              </a:solidFill>
            </a:endParaRP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Hanya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mempunyai</a:t>
            </a:r>
            <a:r>
              <a:rPr lang="en-ID" sz="1600" dirty="0">
                <a:solidFill>
                  <a:srgbClr val="FF0000"/>
                </a:solidFill>
              </a:rPr>
              <a:t> 1 distribution channel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Mempunyai</a:t>
            </a:r>
            <a:r>
              <a:rPr lang="en-ID" sz="1600" dirty="0">
                <a:solidFill>
                  <a:srgbClr val="FF0000"/>
                </a:solidFill>
              </a:rPr>
              <a:t> 1 existing distribution channel dan potential channel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Mempunyai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lebih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1  </a:t>
            </a:r>
            <a:r>
              <a:rPr lang="en-ID" sz="1600" dirty="0" err="1">
                <a:solidFill>
                  <a:srgbClr val="FF0000"/>
                </a:solidFill>
              </a:rPr>
              <a:t>mitra</a:t>
            </a:r>
            <a:r>
              <a:rPr lang="en-ID" sz="1600" dirty="0">
                <a:solidFill>
                  <a:srgbClr val="FF0000"/>
                </a:solidFill>
              </a:rPr>
              <a:t> distribution channel dan </a:t>
            </a:r>
            <a:r>
              <a:rPr lang="en-ID" sz="1600" dirty="0" err="1">
                <a:solidFill>
                  <a:srgbClr val="FF0000"/>
                </a:solidFill>
              </a:rPr>
              <a:t>potensial</a:t>
            </a:r>
            <a:r>
              <a:rPr lang="en-ID" sz="1600" dirty="0">
                <a:solidFill>
                  <a:srgbClr val="FF0000"/>
                </a:solidFill>
              </a:rPr>
              <a:t> channel yang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diajak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kerjasama</a:t>
            </a:r>
            <a:endParaRPr lang="en-ID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1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D5D-C96E-464A-9CF6-A56B35A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50" y="908905"/>
            <a:ext cx="10515600" cy="896145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- </a:t>
            </a:r>
            <a:r>
              <a:rPr lang="en-ID" dirty="0" err="1"/>
              <a:t>Technopreneurship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1C45-0B95-4CC0-84FF-F57F131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50" y="2012890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Startup PesanLapangan.com di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</a:t>
            </a:r>
            <a:r>
              <a:rPr lang="en-ID" dirty="0" err="1"/>
              <a:t>lapangan</a:t>
            </a:r>
            <a:r>
              <a:rPr lang="en-ID" dirty="0"/>
              <a:t> dan </a:t>
            </a:r>
            <a:r>
              <a:rPr lang="en-ID" dirty="0" err="1"/>
              <a:t>pembayaran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posting di social media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startup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dan </a:t>
            </a:r>
            <a:r>
              <a:rPr lang="en-ID" dirty="0" err="1"/>
              <a:t>aktivitas</a:t>
            </a:r>
            <a:r>
              <a:rPr lang="en-ID" dirty="0"/>
              <a:t> marketing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:</a:t>
            </a:r>
          </a:p>
          <a:p>
            <a:pPr lvl="2"/>
            <a:r>
              <a:rPr lang="en-ID" dirty="0" err="1"/>
              <a:t>Kunjungan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UKM </a:t>
            </a:r>
            <a:r>
              <a:rPr lang="en-ID" dirty="0" err="1"/>
              <a:t>olahraga</a:t>
            </a:r>
            <a:endParaRPr lang="en-ID" dirty="0"/>
          </a:p>
          <a:p>
            <a:pPr lvl="2"/>
            <a:r>
              <a:rPr lang="en-ID" dirty="0"/>
              <a:t>Event futsal </a:t>
            </a:r>
            <a:r>
              <a:rPr lang="en-ID" dirty="0" err="1"/>
              <a:t>bareng</a:t>
            </a:r>
            <a:r>
              <a:rPr lang="en-ID" dirty="0"/>
              <a:t> </a:t>
            </a:r>
            <a:r>
              <a:rPr lang="en-ID" dirty="0" err="1"/>
              <a:t>artis</a:t>
            </a:r>
            <a:endParaRPr lang="en-ID" dirty="0"/>
          </a:p>
          <a:p>
            <a:pPr lvl="1"/>
            <a:r>
              <a:rPr lang="en-ID" dirty="0"/>
              <a:t>Startup </a:t>
            </a:r>
            <a:r>
              <a:rPr lang="en-ID" dirty="0" err="1"/>
              <a:t>mendokumentasikan</a:t>
            </a:r>
            <a:r>
              <a:rPr lang="en-ID" dirty="0"/>
              <a:t> </a:t>
            </a:r>
            <a:r>
              <a:rPr lang="en-ID" dirty="0" err="1"/>
              <a:t>pengunjung</a:t>
            </a:r>
            <a:r>
              <a:rPr lang="en-ID" dirty="0"/>
              <a:t> website dan orang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dan </a:t>
            </a:r>
            <a:r>
              <a:rPr lang="en-ID" dirty="0" err="1"/>
              <a:t>pembayaran</a:t>
            </a:r>
            <a:r>
              <a:rPr lang="en-ID" dirty="0"/>
              <a:t> </a:t>
            </a:r>
          </a:p>
          <a:p>
            <a:pPr lvl="1"/>
            <a:r>
              <a:rPr lang="en-ID" dirty="0"/>
              <a:t>Key activities dan SOP </a:t>
            </a:r>
            <a:r>
              <a:rPr lang="en-ID" dirty="0" err="1"/>
              <a:t>untuk</a:t>
            </a:r>
            <a:endParaRPr lang="en-ID" dirty="0"/>
          </a:p>
          <a:p>
            <a:pPr lvl="2"/>
            <a:r>
              <a:rPr lang="en-ID" dirty="0" err="1"/>
              <a:t>Pemesanan</a:t>
            </a:r>
            <a:r>
              <a:rPr lang="en-ID" dirty="0"/>
              <a:t> </a:t>
            </a:r>
            <a:r>
              <a:rPr lang="en-ID" dirty="0" err="1"/>
              <a:t>lapangan</a:t>
            </a:r>
            <a:endParaRPr lang="en-ID" dirty="0"/>
          </a:p>
          <a:p>
            <a:pPr lvl="2"/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lapangan</a:t>
            </a:r>
            <a:r>
              <a:rPr lang="en-ID" dirty="0"/>
              <a:t> yang </a:t>
            </a:r>
            <a:r>
              <a:rPr lang="en-ID" dirty="0" err="1"/>
              <a:t>disewa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identifikasi</a:t>
            </a:r>
            <a:r>
              <a:rPr lang="en-ID" dirty="0"/>
              <a:t> distribution channel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2"/>
            <a:r>
              <a:rPr lang="en-ID" dirty="0"/>
              <a:t>Media </a:t>
            </a:r>
            <a:r>
              <a:rPr lang="en-ID" dirty="0" err="1"/>
              <a:t>olahraga</a:t>
            </a:r>
            <a:r>
              <a:rPr lang="en-ID" dirty="0"/>
              <a:t> Bola</a:t>
            </a:r>
          </a:p>
          <a:p>
            <a:pPr lvl="2"/>
            <a:r>
              <a:rPr lang="en-ID" dirty="0"/>
              <a:t>UKM </a:t>
            </a:r>
            <a:r>
              <a:rPr lang="en-ID" dirty="0" err="1"/>
              <a:t>olah</a:t>
            </a:r>
            <a:r>
              <a:rPr lang="en-ID" dirty="0"/>
              <a:t> raga di 10 </a:t>
            </a:r>
            <a:r>
              <a:rPr lang="en-ID" dirty="0" err="1"/>
              <a:t>kampus</a:t>
            </a:r>
            <a:r>
              <a:rPr lang="en-ID" dirty="0"/>
              <a:t> </a:t>
            </a:r>
            <a:r>
              <a:rPr lang="en-ID" dirty="0" err="1"/>
              <a:t>swasta</a:t>
            </a:r>
            <a:r>
              <a:rPr lang="en-ID" dirty="0"/>
              <a:t> di </a:t>
            </a:r>
            <a:r>
              <a:rPr lang="en-ID" dirty="0" err="1"/>
              <a:t>Jabodetabek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397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9D6D-2DD9-4338-ADDB-75D0C4E6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50" y="878773"/>
            <a:ext cx="10515600" cy="802493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– Local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D570-2D17-4DD0-9681-0D84A467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49" y="1681266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Tim </a:t>
            </a:r>
            <a:r>
              <a:rPr lang="en-ID" dirty="0" err="1"/>
              <a:t>LeLeLo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panen</a:t>
            </a:r>
            <a:r>
              <a:rPr lang="en-ID" dirty="0"/>
              <a:t> </a:t>
            </a:r>
            <a:r>
              <a:rPr lang="en-ID" dirty="0" err="1"/>
              <a:t>ikan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3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1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marketing :</a:t>
            </a:r>
          </a:p>
          <a:p>
            <a:pPr lvl="2"/>
            <a:r>
              <a:rPr lang="en-ID" dirty="0"/>
              <a:t>broadcast message di </a:t>
            </a:r>
            <a:r>
              <a:rPr lang="en-ID" dirty="0" err="1"/>
              <a:t>grup</a:t>
            </a:r>
            <a:r>
              <a:rPr lang="en-ID" dirty="0"/>
              <a:t> WA dan Line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</a:p>
          <a:p>
            <a:pPr lvl="2"/>
            <a:r>
              <a:rPr lang="en-ID" dirty="0" err="1"/>
              <a:t>Pameran</a:t>
            </a:r>
            <a:r>
              <a:rPr lang="en-ID" dirty="0"/>
              <a:t> </a:t>
            </a:r>
            <a:r>
              <a:rPr lang="en-ID" dirty="0" err="1"/>
              <a:t>bareng</a:t>
            </a:r>
            <a:r>
              <a:rPr lang="en-ID" dirty="0"/>
              <a:t> UKM </a:t>
            </a:r>
            <a:r>
              <a:rPr lang="en-ID" dirty="0" err="1"/>
              <a:t>kepala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goreng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daftar </a:t>
            </a:r>
            <a:r>
              <a:rPr lang="en-ID" dirty="0" err="1"/>
              <a:t>warung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yang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rutin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</a:t>
            </a:r>
          </a:p>
          <a:p>
            <a:pPr lvl="1"/>
            <a:r>
              <a:rPr lang="en-ID" dirty="0"/>
              <a:t>Key activities </a:t>
            </a:r>
            <a:r>
              <a:rPr lang="en-ID" dirty="0" err="1"/>
              <a:t>untuk</a:t>
            </a:r>
            <a:endParaRPr lang="en-ID" dirty="0"/>
          </a:p>
          <a:p>
            <a:pPr lvl="2"/>
            <a:r>
              <a:rPr lang="en-ID" dirty="0" err="1"/>
              <a:t>Pemesanan</a:t>
            </a:r>
            <a:r>
              <a:rPr lang="en-ID" dirty="0"/>
              <a:t> </a:t>
            </a:r>
            <a:r>
              <a:rPr lang="en-ID" dirty="0" err="1"/>
              <a:t>lele</a:t>
            </a:r>
            <a:endParaRPr lang="en-ID" dirty="0"/>
          </a:p>
          <a:p>
            <a:pPr lvl="2"/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pemesan</a:t>
            </a:r>
            <a:endParaRPr lang="en-ID" dirty="0"/>
          </a:p>
          <a:p>
            <a:pPr lvl="1"/>
            <a:r>
              <a:rPr lang="en-ID" dirty="0"/>
              <a:t>Distribution channel : </a:t>
            </a:r>
          </a:p>
          <a:p>
            <a:pPr lvl="2"/>
            <a:r>
              <a:rPr lang="en-ID" dirty="0" err="1"/>
              <a:t>Warung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di </a:t>
            </a:r>
            <a:r>
              <a:rPr lang="en-ID" dirty="0" err="1"/>
              <a:t>seputar</a:t>
            </a:r>
            <a:r>
              <a:rPr lang="en-ID" dirty="0"/>
              <a:t> </a:t>
            </a:r>
            <a:r>
              <a:rPr lang="en-ID" dirty="0" err="1"/>
              <a:t>Jabodetabek</a:t>
            </a:r>
            <a:endParaRPr lang="en-ID" dirty="0"/>
          </a:p>
          <a:p>
            <a:pPr lvl="2"/>
            <a:r>
              <a:rPr lang="en-ID" dirty="0"/>
              <a:t>UKM </a:t>
            </a:r>
            <a:r>
              <a:rPr lang="en-ID" dirty="0" err="1"/>
              <a:t>kepala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di Tangerang</a:t>
            </a:r>
          </a:p>
          <a:p>
            <a:pPr lvl="2"/>
            <a:endParaRPr lang="en-ID" dirty="0"/>
          </a:p>
          <a:p>
            <a:pPr lvl="2"/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307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655"/>
            <a:ext cx="10515600" cy="858764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Activity Report – PesanLapangan.com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435550"/>
              </p:ext>
            </p:extLst>
          </p:nvPr>
        </p:nvGraphicFramePr>
        <p:xfrm>
          <a:off x="0" y="1702190"/>
          <a:ext cx="12192004" cy="423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 payment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Kontak</a:t>
                      </a:r>
                      <a:r>
                        <a:rPr lang="en-ID" sz="1200" dirty="0"/>
                        <a:t> Pak </a:t>
                      </a:r>
                      <a:r>
                        <a:rPr lang="en-ID" sz="1200" dirty="0" err="1"/>
                        <a:t>Yos</a:t>
                      </a:r>
                      <a:r>
                        <a:rPr lang="en-ID" sz="1200" dirty="0"/>
                        <a:t> di </a:t>
                      </a:r>
                      <a:r>
                        <a:rPr lang="en-ID" sz="1200" dirty="0" err="1"/>
                        <a:t>Cekaja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mencari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tahu</a:t>
                      </a:r>
                      <a:r>
                        <a:rPr lang="en-ID" sz="1200" dirty="0"/>
                        <a:t> info payment gateway. Follow up next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Rabu, 15/1/20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payment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Syarat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kerja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sama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harus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ada</a:t>
                      </a:r>
                      <a:r>
                        <a:rPr lang="en-ID" sz="1200" dirty="0"/>
                        <a:t> PT. </a:t>
                      </a:r>
                      <a:r>
                        <a:rPr lang="en-ID" sz="1200" dirty="0" err="1"/>
                        <a:t>Kontak</a:t>
                      </a:r>
                      <a:r>
                        <a:rPr lang="en-ID" sz="1200" dirty="0"/>
                        <a:t> Pak </a:t>
                      </a:r>
                      <a:r>
                        <a:rPr lang="en-ID" sz="1200" dirty="0" err="1"/>
                        <a:t>Anin</a:t>
                      </a:r>
                      <a:r>
                        <a:rPr lang="en-ID" sz="1200" dirty="0"/>
                        <a:t> di </a:t>
                      </a:r>
                      <a:r>
                        <a:rPr lang="en-ID" sz="1200" dirty="0" err="1"/>
                        <a:t>Legalisme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mengurus</a:t>
                      </a:r>
                      <a:r>
                        <a:rPr lang="en-ID" sz="1200" dirty="0"/>
                        <a:t> PT. Follow up next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6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0843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Contoh</a:t>
            </a:r>
            <a:r>
              <a:rPr lang="en-ID" dirty="0"/>
              <a:t> Activity Report - </a:t>
            </a:r>
            <a:r>
              <a:rPr lang="en-ID" dirty="0" err="1"/>
              <a:t>Lelelo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960611"/>
              </p:ext>
            </p:extLst>
          </p:nvPr>
        </p:nvGraphicFramePr>
        <p:xfrm>
          <a:off x="0" y="794824"/>
          <a:ext cx="12192004" cy="606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Result 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09.15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distribution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Mencari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tambahan</a:t>
                      </a:r>
                      <a:r>
                        <a:rPr lang="en-ID" sz="1200" dirty="0"/>
                        <a:t> distribution channel yang hrs di follow up. Meetup </a:t>
                      </a:r>
                      <a:r>
                        <a:rPr lang="en-ID" sz="1200" dirty="0" err="1"/>
                        <a:t>kembali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minggu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depan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Aloy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Selasa</a:t>
                      </a:r>
                      <a:r>
                        <a:rPr lang="en-ID" sz="1200" dirty="0"/>
                        <a:t>, 14/1/20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Penambahan</a:t>
                      </a:r>
                      <a:r>
                        <a:rPr lang="en-ID" sz="1200" dirty="0"/>
                        <a:t> distribution channel (</a:t>
                      </a:r>
                      <a:r>
                        <a:rPr lang="en-ID" sz="1200" dirty="0" err="1"/>
                        <a:t>warung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lele</a:t>
                      </a:r>
                      <a:r>
                        <a:rPr lang="en-ID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Warung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lele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sudah</a:t>
                      </a:r>
                      <a:r>
                        <a:rPr lang="en-ID" sz="1200" dirty="0"/>
                        <a:t> punya </a:t>
                      </a:r>
                      <a:r>
                        <a:rPr lang="en-ID" sz="1200" dirty="0" err="1"/>
                        <a:t>juragan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pengepul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dari</a:t>
                      </a:r>
                      <a:r>
                        <a:rPr lang="en-ID" sz="1200" dirty="0"/>
                        <a:t> Bekasi </a:t>
                      </a:r>
                      <a:r>
                        <a:rPr lang="en-ID" sz="1200" dirty="0" err="1"/>
                        <a:t>Cikunir</a:t>
                      </a:r>
                      <a:r>
                        <a:rPr lang="en-ID" sz="1200" dirty="0"/>
                        <a:t>. Follow up </a:t>
                      </a:r>
                      <a:r>
                        <a:rPr lang="en-ID" sz="1200" dirty="0" err="1"/>
                        <a:t>ke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juragan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lele</a:t>
                      </a:r>
                      <a:r>
                        <a:rPr lang="en-ID" sz="1200" dirty="0"/>
                        <a:t> Bekasi </a:t>
                      </a:r>
                      <a:r>
                        <a:rPr lang="en-ID" sz="1200" dirty="0" err="1"/>
                        <a:t>Cikunir</a:t>
                      </a:r>
                      <a:r>
                        <a:rPr lang="en-ID" sz="1200" dirty="0"/>
                        <a:t>. Coaching </a:t>
                      </a:r>
                      <a:r>
                        <a:rPr lang="en-ID" sz="1200" dirty="0" err="1"/>
                        <a:t>dengan</a:t>
                      </a:r>
                      <a:r>
                        <a:rPr lang="en-ID" sz="1200" dirty="0"/>
                        <a:t> Coach Hans </a:t>
                      </a:r>
                      <a:r>
                        <a:rPr lang="en-ID" sz="1200" dirty="0" err="1"/>
                        <a:t>karena</a:t>
                      </a:r>
                      <a:r>
                        <a:rPr lang="en-ID" sz="1200" dirty="0"/>
                        <a:t> Coach </a:t>
                      </a:r>
                      <a:r>
                        <a:rPr lang="en-ID" sz="1200" dirty="0" err="1"/>
                        <a:t>Aloy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sedang</a:t>
                      </a:r>
                      <a:r>
                        <a:rPr lang="en-ID" sz="1200" dirty="0"/>
                        <a:t> training di Sydney. 1 </a:t>
                      </a:r>
                      <a:r>
                        <a:rPr lang="en-ID" sz="1200" dirty="0" err="1"/>
                        <a:t>peserta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tidak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hadir</a:t>
                      </a:r>
                      <a:r>
                        <a:rPr lang="en-ID" sz="1200" dirty="0"/>
                        <a:t> coaching </a:t>
                      </a:r>
                      <a:r>
                        <a:rPr lang="en-ID" sz="1200" dirty="0" err="1"/>
                        <a:t>dengan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alasan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sakit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ACE6-A3FB-4A8B-8244-DB7E5D0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SRL 7 – Product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 </a:t>
            </a:r>
            <a:r>
              <a:rPr lang="en-ID" dirty="0" err="1"/>
              <a:t>Terbatas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0E48-A265-41E4-8B43-09F8FFE4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(</a:t>
            </a:r>
            <a:r>
              <a:rPr lang="en-ID" dirty="0" err="1"/>
              <a:t>ambil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Rubrik SRL 6 Des 19 – sheet SRL Business Base)</a:t>
            </a:r>
          </a:p>
          <a:p>
            <a:r>
              <a:rPr lang="en-ID" dirty="0">
                <a:solidFill>
                  <a:srgbClr val="FF0000"/>
                </a:solidFill>
              </a:rPr>
              <a:t>Pada </a:t>
            </a:r>
            <a:r>
              <a:rPr lang="en-ID" dirty="0" err="1">
                <a:solidFill>
                  <a:srgbClr val="FF0000"/>
                </a:solidFill>
              </a:rPr>
              <a:t>tahap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ini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sebuah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startup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telah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mampu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mendukung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produksi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secara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terbatas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dengan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bisnis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telah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terbentuk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secara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utuh</a:t>
            </a:r>
            <a:endParaRPr lang="en-ID" dirty="0">
              <a:solidFill>
                <a:srgbClr val="FF0000"/>
              </a:solidFill>
            </a:endParaRPr>
          </a:p>
          <a:p>
            <a:r>
              <a:rPr lang="en-ID" dirty="0">
                <a:solidFill>
                  <a:srgbClr val="FF0000"/>
                </a:solidFill>
              </a:rPr>
              <a:t>Startup </a:t>
            </a:r>
            <a:r>
              <a:rPr lang="en-ID" dirty="0" err="1">
                <a:solidFill>
                  <a:srgbClr val="FF0000"/>
                </a:solidFill>
              </a:rPr>
              <a:t>telah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berjalan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dalam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skala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terbatas</a:t>
            </a:r>
            <a:r>
              <a:rPr lang="en-ID" dirty="0">
                <a:solidFill>
                  <a:srgbClr val="FF0000"/>
                </a:solidFill>
              </a:rPr>
              <a:t> dan </a:t>
            </a:r>
            <a:r>
              <a:rPr lang="en-ID" dirty="0" err="1">
                <a:solidFill>
                  <a:srgbClr val="FF0000"/>
                </a:solidFill>
              </a:rPr>
              <a:t>mendapatkan</a:t>
            </a:r>
            <a:r>
              <a:rPr lang="en-ID" dirty="0">
                <a:solidFill>
                  <a:srgbClr val="FF0000"/>
                </a:solidFill>
              </a:rPr>
              <a:t> customer (definition)</a:t>
            </a:r>
          </a:p>
          <a:p>
            <a:r>
              <a:rPr lang="en-ID" dirty="0">
                <a:solidFill>
                  <a:srgbClr val="FF0000"/>
                </a:solidFill>
              </a:rPr>
              <a:t>Startup juga </a:t>
            </a:r>
            <a:r>
              <a:rPr lang="en-ID" dirty="0" err="1">
                <a:solidFill>
                  <a:srgbClr val="FF0000"/>
                </a:solidFill>
              </a:rPr>
              <a:t>telah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mempunyai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bisnis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lengkap</a:t>
            </a:r>
            <a:r>
              <a:rPr lang="en-ID" dirty="0">
                <a:solidFill>
                  <a:srgbClr val="FF0000"/>
                </a:solidFill>
              </a:rPr>
              <a:t> (definition)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1FFB2E-6A3D-44AD-AA2B-439199310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3" y="2288745"/>
            <a:ext cx="9239321" cy="28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0F6EE4-32B4-4938-B0AA-AF89BB47FBAC}"/>
              </a:ext>
            </a:extLst>
          </p:cNvPr>
          <p:cNvGrpSpPr/>
          <p:nvPr/>
        </p:nvGrpSpPr>
        <p:grpSpPr>
          <a:xfrm>
            <a:off x="2963371" y="2816514"/>
            <a:ext cx="1737015" cy="2231519"/>
            <a:chOff x="2963371" y="2891670"/>
            <a:chExt cx="1737015" cy="22315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570320-EE87-41DB-8C5F-6A94B55918EF}"/>
                </a:ext>
              </a:extLst>
            </p:cNvPr>
            <p:cNvSpPr txBox="1"/>
            <p:nvPr/>
          </p:nvSpPr>
          <p:spPr>
            <a:xfrm>
              <a:off x="2963371" y="4476858"/>
              <a:ext cx="1737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j-lt"/>
                </a:rPr>
                <a:t>GOoB</a:t>
              </a:r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MARKETING ACTIVITIES</a:t>
              </a:r>
              <a:endParaRPr lang="en-ID" dirty="0">
                <a:latin typeface="+mj-lt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4392A8-CABE-4618-8A1A-40E08A989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796" y="2891670"/>
              <a:ext cx="1324166" cy="1588999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CC42C9-B3B6-4FEB-A063-9E780F5562ED}"/>
              </a:ext>
            </a:extLst>
          </p:cNvPr>
          <p:cNvGrpSpPr/>
          <p:nvPr/>
        </p:nvGrpSpPr>
        <p:grpSpPr>
          <a:xfrm>
            <a:off x="7056036" y="2509043"/>
            <a:ext cx="1983140" cy="2489987"/>
            <a:chOff x="7056036" y="2584199"/>
            <a:chExt cx="1983140" cy="24899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2A6F30-755E-4E79-97A8-30988095AA80}"/>
                </a:ext>
              </a:extLst>
            </p:cNvPr>
            <p:cNvSpPr txBox="1"/>
            <p:nvPr/>
          </p:nvSpPr>
          <p:spPr>
            <a:xfrm>
              <a:off x="7434693" y="4427855"/>
              <a:ext cx="1136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IDENTIFIKASI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KEY PARTNERS</a:t>
              </a:r>
              <a:endParaRPr lang="en-ID" dirty="0">
                <a:latin typeface="+mj-lt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6BBAF8E-AAFA-4DF7-A052-CEF1930F8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036" y="2584199"/>
              <a:ext cx="1983140" cy="175903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1B2903-E79E-4738-984C-9086D78D08C2}"/>
              </a:ext>
            </a:extLst>
          </p:cNvPr>
          <p:cNvGrpSpPr/>
          <p:nvPr/>
        </p:nvGrpSpPr>
        <p:grpSpPr>
          <a:xfrm>
            <a:off x="770615" y="2761067"/>
            <a:ext cx="1740348" cy="2550590"/>
            <a:chOff x="1138749" y="2836223"/>
            <a:chExt cx="1740348" cy="25505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9F4761-5D4F-46D7-9346-F7E1A552BFC2}"/>
                </a:ext>
              </a:extLst>
            </p:cNvPr>
            <p:cNvSpPr txBox="1"/>
            <p:nvPr/>
          </p:nvSpPr>
          <p:spPr>
            <a:xfrm>
              <a:off x="1138749" y="4463483"/>
              <a:ext cx="17403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HAVE LIMITED REVENUE</a:t>
              </a:r>
            </a:p>
            <a:p>
              <a:pPr algn="ctr"/>
              <a:r>
                <a:rPr lang="en-US" dirty="0">
                  <a:latin typeface="+mj-lt"/>
                </a:rPr>
                <a:t>(MIN 10 PAYING</a:t>
              </a:r>
            </a:p>
            <a:p>
              <a:pPr algn="ctr"/>
              <a:r>
                <a:rPr lang="en-US" dirty="0">
                  <a:latin typeface="+mj-lt"/>
                </a:rPr>
                <a:t>CUSTOMERS/USERS)</a:t>
              </a:r>
              <a:endParaRPr lang="en-ID" dirty="0">
                <a:latin typeface="+mj-lt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11731C-C44F-40B9-B664-CA957D6B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208" y="2836223"/>
              <a:ext cx="1697015" cy="1735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F1C3F0-F10E-4FEE-B83F-CF1D999EEAB0}"/>
              </a:ext>
            </a:extLst>
          </p:cNvPr>
          <p:cNvGrpSpPr/>
          <p:nvPr/>
        </p:nvGrpSpPr>
        <p:grpSpPr>
          <a:xfrm>
            <a:off x="4864891" y="3344890"/>
            <a:ext cx="2083252" cy="1651399"/>
            <a:chOff x="4864891" y="3420046"/>
            <a:chExt cx="2083252" cy="16513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A1E7F9-6342-4E03-934E-1BD7A48A9861}"/>
                </a:ext>
              </a:extLst>
            </p:cNvPr>
            <p:cNvSpPr txBox="1"/>
            <p:nvPr/>
          </p:nvSpPr>
          <p:spPr>
            <a:xfrm>
              <a:off x="4975324" y="4425114"/>
              <a:ext cx="1777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MINIMUM </a:t>
              </a:r>
            </a:p>
            <a:p>
              <a:pPr algn="ctr"/>
              <a:r>
                <a:rPr lang="en-US" dirty="0">
                  <a:latin typeface="+mj-lt"/>
                </a:rPr>
                <a:t>100 CUSTOMERS /USERS</a:t>
              </a:r>
              <a:endParaRPr lang="en-ID" dirty="0">
                <a:latin typeface="+mj-lt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FDAF63-EA4C-4B0E-9683-DE76A979D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891" y="3420046"/>
              <a:ext cx="2083252" cy="108819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B50192-B75B-4D8B-865D-0053C3488F06}"/>
              </a:ext>
            </a:extLst>
          </p:cNvPr>
          <p:cNvGrpSpPr/>
          <p:nvPr/>
        </p:nvGrpSpPr>
        <p:grpSpPr>
          <a:xfrm>
            <a:off x="9056009" y="3032717"/>
            <a:ext cx="2587310" cy="1937558"/>
            <a:chOff x="9056009" y="3107873"/>
            <a:chExt cx="2587310" cy="1937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7205BA-1FBC-400D-893A-A3F5F264369C}"/>
                </a:ext>
              </a:extLst>
            </p:cNvPr>
            <p:cNvSpPr txBox="1"/>
            <p:nvPr/>
          </p:nvSpPr>
          <p:spPr>
            <a:xfrm>
              <a:off x="9056009" y="4122101"/>
              <a:ext cx="25873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DOCUMENTED </a:t>
              </a:r>
            </a:p>
            <a:p>
              <a:pPr algn="ctr"/>
              <a:r>
                <a:rPr lang="en-US" dirty="0">
                  <a:latin typeface="+mj-lt"/>
                </a:rPr>
                <a:t>KEY ACTIVITIES AS </a:t>
              </a:r>
            </a:p>
            <a:p>
              <a:pPr algn="ctr"/>
              <a:r>
                <a:rPr lang="en-US" dirty="0">
                  <a:latin typeface="+mj-lt"/>
                </a:rPr>
                <a:t>STANDARD OPERATING PROCEDURES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A4D1A67-79C9-4AE2-8E84-DE28FA903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464" y="3107873"/>
              <a:ext cx="2307626" cy="1109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977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44" y="979286"/>
            <a:ext cx="4097055" cy="830629"/>
          </a:xfrm>
        </p:spPr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7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CF6EA-5A4D-464C-A6C6-89B6CB35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4198"/>
            <a:ext cx="10643536" cy="36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BC9A-1E57-4DF4-B306-24EC5685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82" y="585216"/>
            <a:ext cx="9720072" cy="1499616"/>
          </a:xfrm>
        </p:spPr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B082B-6AB2-421F-AF9C-B7CFAC8E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5" y="2084832"/>
            <a:ext cx="10643536" cy="16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3" y="970234"/>
            <a:ext cx="52578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7D17C-FB1B-42D1-85C1-99E19F80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10" y="588516"/>
            <a:ext cx="4975670" cy="5919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58518-29C8-4021-BD4D-74E2298E4C56}"/>
              </a:ext>
            </a:extLst>
          </p:cNvPr>
          <p:cNvSpPr txBox="1"/>
          <p:nvPr/>
        </p:nvSpPr>
        <p:spPr>
          <a:xfrm>
            <a:off x="663969" y="1730674"/>
            <a:ext cx="625039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isian</a:t>
            </a:r>
            <a:r>
              <a:rPr lang="en-ID" sz="1400" dirty="0"/>
              <a:t> </a:t>
            </a:r>
            <a:r>
              <a:rPr lang="en-ID" sz="1400" dirty="0" err="1">
                <a:solidFill>
                  <a:srgbClr val="FF0000"/>
                </a:solidFill>
              </a:rPr>
              <a:t>berupa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bukti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bukti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transaksi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pernah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dilakukan</a:t>
            </a:r>
            <a:r>
              <a:rPr lang="en-ID" sz="1400" dirty="0">
                <a:solidFill>
                  <a:srgbClr val="FF0000"/>
                </a:solidFill>
              </a:rPr>
              <a:t> oleh startup dan </a:t>
            </a:r>
            <a:r>
              <a:rPr lang="en-ID" sz="1400" dirty="0" err="1">
                <a:solidFill>
                  <a:srgbClr val="FF0000"/>
                </a:solidFill>
              </a:rPr>
              <a:t>atau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testimoni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akan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produk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dibelinya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berupa</a:t>
            </a:r>
            <a:r>
              <a:rPr lang="en-ID" sz="1400" dirty="0"/>
              <a:t> </a:t>
            </a:r>
            <a:r>
              <a:rPr lang="en-ID" sz="1400" dirty="0" err="1">
                <a:solidFill>
                  <a:srgbClr val="FF0000"/>
                </a:solidFill>
              </a:rPr>
              <a:t>kuitansi</a:t>
            </a:r>
            <a:r>
              <a:rPr lang="en-ID" sz="1400" dirty="0">
                <a:solidFill>
                  <a:srgbClr val="FF0000"/>
                </a:solidFill>
              </a:rPr>
              <a:t>, purchase order dan </a:t>
            </a:r>
            <a:r>
              <a:rPr lang="en-ID" sz="1400" dirty="0" err="1">
                <a:solidFill>
                  <a:srgbClr val="FF0000"/>
                </a:solidFill>
              </a:rPr>
              <a:t>bukti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penjualan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lainnya</a:t>
            </a:r>
            <a:endParaRPr lang="en-ID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Coach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komentar</a:t>
            </a:r>
            <a:r>
              <a:rPr lang="en-ID" sz="1400" dirty="0"/>
              <a:t> </a:t>
            </a:r>
            <a:r>
              <a:rPr lang="en-ID" sz="1400" dirty="0" err="1"/>
              <a:t>terkait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,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poin</a:t>
            </a:r>
            <a:r>
              <a:rPr lang="en-ID" sz="1400" dirty="0"/>
              <a:t>, dan </a:t>
            </a:r>
            <a:r>
              <a:rPr lang="en-ID" sz="1400" dirty="0" err="1"/>
              <a:t>memvalidasi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tanda</a:t>
            </a:r>
            <a:r>
              <a:rPr lang="en-ID" sz="1400" dirty="0"/>
              <a:t> </a:t>
            </a:r>
            <a:r>
              <a:rPr lang="en-ID" sz="1400" dirty="0" err="1"/>
              <a:t>tangan</a:t>
            </a:r>
            <a:r>
              <a:rPr lang="en-ID" sz="1400" dirty="0"/>
              <a:t> / </a:t>
            </a:r>
            <a:r>
              <a:rPr lang="en-ID" sz="1400" dirty="0" err="1"/>
              <a:t>paraf</a:t>
            </a:r>
            <a:endParaRPr lang="en-ID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Penilaian</a:t>
            </a:r>
            <a:r>
              <a:rPr lang="en-ID" sz="1400" dirty="0"/>
              <a:t> pada 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1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data dan </a:t>
            </a:r>
            <a:r>
              <a:rPr lang="en-ID" sz="1400" dirty="0" err="1">
                <a:solidFill>
                  <a:srgbClr val="FF0000"/>
                </a:solidFill>
              </a:rPr>
              <a:t>bukti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penjualan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produk</a:t>
            </a:r>
            <a:r>
              <a:rPr lang="en-ID" sz="1400" dirty="0">
                <a:solidFill>
                  <a:srgbClr val="FF0000"/>
                </a:solidFill>
              </a:rPr>
              <a:t>/service yang </a:t>
            </a:r>
            <a:r>
              <a:rPr lang="en-ID" sz="1400" dirty="0" err="1">
                <a:solidFill>
                  <a:srgbClr val="FF0000"/>
                </a:solidFill>
              </a:rPr>
              <a:t>telah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dibuat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beserta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testimoni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(</a:t>
            </a:r>
            <a:r>
              <a:rPr lang="en-ID" sz="1400" dirty="0" err="1">
                <a:solidFill>
                  <a:srgbClr val="FF0000"/>
                </a:solidFill>
              </a:rPr>
              <a:t>maks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hanya</a:t>
            </a:r>
            <a:r>
              <a:rPr lang="en-ID" sz="1400" dirty="0">
                <a:solidFill>
                  <a:srgbClr val="FF0000"/>
                </a:solidFill>
              </a:rPr>
              <a:t> 4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2 (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data dan </a:t>
            </a:r>
            <a:r>
              <a:rPr lang="en-ID" sz="1400" dirty="0" err="1">
                <a:solidFill>
                  <a:srgbClr val="FF0000"/>
                </a:solidFill>
              </a:rPr>
              <a:t>bukti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penjualan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produk</a:t>
            </a:r>
            <a:r>
              <a:rPr lang="en-ID" sz="1400" dirty="0">
                <a:solidFill>
                  <a:srgbClr val="FF0000"/>
                </a:solidFill>
              </a:rPr>
              <a:t>/service yang </a:t>
            </a:r>
            <a:r>
              <a:rPr lang="en-ID" sz="1400" dirty="0" err="1">
                <a:solidFill>
                  <a:srgbClr val="FF0000"/>
                </a:solidFill>
              </a:rPr>
              <a:t>telah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dibuat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beserta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testimoni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(min 5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3 (</a:t>
            </a:r>
            <a:r>
              <a:rPr lang="en-ID" sz="1400" dirty="0" err="1">
                <a:solidFill>
                  <a:srgbClr val="FF0000"/>
                </a:solidFill>
              </a:rPr>
              <a:t>cukup</a:t>
            </a:r>
            <a:r>
              <a:rPr lang="en-ID" sz="1400" dirty="0">
                <a:solidFill>
                  <a:srgbClr val="FF0000"/>
                </a:solidFill>
              </a:rPr>
              <a:t>) : 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data dan </a:t>
            </a:r>
            <a:r>
              <a:rPr lang="en-ID" sz="1400" dirty="0" err="1">
                <a:solidFill>
                  <a:srgbClr val="FF0000"/>
                </a:solidFill>
              </a:rPr>
              <a:t>bukti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penjualan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produk</a:t>
            </a:r>
            <a:r>
              <a:rPr lang="en-ID" sz="1400" dirty="0">
                <a:solidFill>
                  <a:srgbClr val="FF0000"/>
                </a:solidFill>
              </a:rPr>
              <a:t>/service yang </a:t>
            </a:r>
            <a:r>
              <a:rPr lang="en-ID" sz="1400" dirty="0" err="1">
                <a:solidFill>
                  <a:srgbClr val="FF0000"/>
                </a:solidFill>
              </a:rPr>
              <a:t>telah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dibuat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beserta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testimoni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(min 6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4  (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data dan </a:t>
            </a:r>
            <a:r>
              <a:rPr lang="en-ID" sz="1400" dirty="0" err="1">
                <a:solidFill>
                  <a:srgbClr val="FF0000"/>
                </a:solidFill>
              </a:rPr>
              <a:t>bukti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penjualan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produk</a:t>
            </a:r>
            <a:r>
              <a:rPr lang="en-ID" sz="1400" dirty="0">
                <a:solidFill>
                  <a:srgbClr val="FF0000"/>
                </a:solidFill>
              </a:rPr>
              <a:t>/service yang </a:t>
            </a:r>
            <a:r>
              <a:rPr lang="en-ID" sz="1400" dirty="0" err="1">
                <a:solidFill>
                  <a:srgbClr val="FF0000"/>
                </a:solidFill>
              </a:rPr>
              <a:t>telah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dibuat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beserta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testimoni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(min 8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5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data dan </a:t>
            </a:r>
            <a:r>
              <a:rPr lang="en-ID" sz="1400" dirty="0" err="1">
                <a:solidFill>
                  <a:srgbClr val="FF0000"/>
                </a:solidFill>
              </a:rPr>
              <a:t>bukti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penjualan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produk</a:t>
            </a:r>
            <a:r>
              <a:rPr lang="en-ID" sz="1400" dirty="0">
                <a:solidFill>
                  <a:srgbClr val="FF0000"/>
                </a:solidFill>
              </a:rPr>
              <a:t>/service yang </a:t>
            </a:r>
            <a:r>
              <a:rPr lang="en-ID" sz="1400" dirty="0" err="1">
                <a:solidFill>
                  <a:srgbClr val="FF0000"/>
                </a:solidFill>
              </a:rPr>
              <a:t>telah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dibuat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beserta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testimoni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(min 10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38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52" y="992032"/>
            <a:ext cx="4826326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0A896-D2AD-4EC5-94E6-8D489E62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14" y="184506"/>
            <a:ext cx="4392213" cy="652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990FF-F65B-4276-8509-C2B45A1677AA}"/>
              </a:ext>
            </a:extLst>
          </p:cNvPr>
          <p:cNvSpPr txBox="1"/>
          <p:nvPr/>
        </p:nvSpPr>
        <p:spPr>
          <a:xfrm>
            <a:off x="832929" y="1645008"/>
            <a:ext cx="62922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400" dirty="0"/>
              <a:t>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isian</a:t>
            </a:r>
            <a:r>
              <a:rPr lang="en-ID" sz="1400" dirty="0"/>
              <a:t> </a:t>
            </a:r>
            <a:r>
              <a:rPr lang="en-ID" sz="1400" dirty="0" err="1"/>
              <a:t>berupa</a:t>
            </a:r>
            <a:r>
              <a:rPr lang="en-ID" sz="1400" dirty="0"/>
              <a:t> </a:t>
            </a:r>
            <a:r>
              <a:rPr lang="en-ID" sz="1400" dirty="0" err="1">
                <a:solidFill>
                  <a:srgbClr val="FF0000"/>
                </a:solidFill>
              </a:rPr>
              <a:t>kegiatan</a:t>
            </a:r>
            <a:r>
              <a:rPr lang="en-ID" sz="1400" dirty="0">
                <a:solidFill>
                  <a:srgbClr val="FF0000"/>
                </a:solidFill>
              </a:rPr>
              <a:t> marketing yang </a:t>
            </a:r>
            <a:r>
              <a:rPr lang="en-ID" sz="1400" dirty="0" err="1">
                <a:solidFill>
                  <a:srgbClr val="FF0000"/>
                </a:solidFill>
              </a:rPr>
              <a:t>telah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dilakukan</a:t>
            </a:r>
            <a:r>
              <a:rPr lang="en-ID" sz="1400" dirty="0">
                <a:solidFill>
                  <a:srgbClr val="FF0000"/>
                </a:solidFill>
              </a:rPr>
              <a:t> oleh startup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berupa</a:t>
            </a:r>
            <a:r>
              <a:rPr lang="en-ID" sz="1400" dirty="0"/>
              <a:t> </a:t>
            </a:r>
            <a:r>
              <a:rPr lang="en-ID" sz="1400" dirty="0">
                <a:solidFill>
                  <a:srgbClr val="FF0000"/>
                </a:solidFill>
              </a:rPr>
              <a:t>screen capture </a:t>
            </a:r>
            <a:r>
              <a:rPr lang="en-ID" sz="1400" dirty="0" err="1">
                <a:solidFill>
                  <a:srgbClr val="FF0000"/>
                </a:solidFill>
              </a:rPr>
              <a:t>aktivitas</a:t>
            </a:r>
            <a:r>
              <a:rPr lang="en-ID" sz="1400" dirty="0">
                <a:solidFill>
                  <a:srgbClr val="FF0000"/>
                </a:solidFill>
              </a:rPr>
              <a:t> marketing startup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400" dirty="0"/>
              <a:t>Coach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komentar</a:t>
            </a:r>
            <a:r>
              <a:rPr lang="en-ID" sz="1400" dirty="0"/>
              <a:t> </a:t>
            </a:r>
            <a:r>
              <a:rPr lang="en-ID" sz="1400" dirty="0" err="1"/>
              <a:t>terkait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,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poin</a:t>
            </a:r>
            <a:r>
              <a:rPr lang="en-ID" sz="1400" dirty="0"/>
              <a:t> dan </a:t>
            </a:r>
            <a:r>
              <a:rPr lang="en-ID" sz="1400" dirty="0" err="1"/>
              <a:t>memvalidasi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tanda</a:t>
            </a:r>
            <a:r>
              <a:rPr lang="en-ID" sz="1400" dirty="0"/>
              <a:t> </a:t>
            </a:r>
            <a:r>
              <a:rPr lang="en-ID" sz="1400" dirty="0" err="1"/>
              <a:t>tangan</a:t>
            </a:r>
            <a:r>
              <a:rPr lang="en-ID" sz="1400" dirty="0"/>
              <a:t> / </a:t>
            </a:r>
            <a:r>
              <a:rPr lang="en-ID" sz="1400" dirty="0" err="1"/>
              <a:t>paraf</a:t>
            </a:r>
            <a:endParaRPr lang="en-ID" sz="14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400" dirty="0" err="1"/>
              <a:t>Penilaian</a:t>
            </a:r>
            <a:r>
              <a:rPr lang="en-ID" sz="1400" dirty="0"/>
              <a:t> pada 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1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membuat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aktivitas</a:t>
            </a:r>
            <a:r>
              <a:rPr lang="en-ID" sz="1400" dirty="0">
                <a:solidFill>
                  <a:srgbClr val="FF0000"/>
                </a:solidFill>
              </a:rPr>
              <a:t> marketing </a:t>
            </a:r>
            <a:r>
              <a:rPr lang="en-ID" sz="1400" dirty="0" err="1">
                <a:solidFill>
                  <a:srgbClr val="FF0000"/>
                </a:solidFill>
              </a:rPr>
              <a:t>apa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saja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sudah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dilakukan</a:t>
            </a:r>
            <a:r>
              <a:rPr lang="en-ID" sz="1400" dirty="0">
                <a:solidFill>
                  <a:srgbClr val="FF0000"/>
                </a:solidFill>
              </a:rPr>
              <a:t> (promotion strategy)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detail dan 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berorientasi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ke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strategi</a:t>
            </a:r>
            <a:r>
              <a:rPr lang="en-ID" sz="1400" dirty="0">
                <a:solidFill>
                  <a:srgbClr val="FF0000"/>
                </a:solidFill>
              </a:rPr>
              <a:t> di masa </a:t>
            </a:r>
            <a:r>
              <a:rPr lang="en-ID" sz="1400" dirty="0" err="1">
                <a:solidFill>
                  <a:srgbClr val="FF0000"/>
                </a:solidFill>
              </a:rPr>
              <a:t>depan</a:t>
            </a:r>
            <a:r>
              <a:rPr lang="en-ID" sz="1400" dirty="0">
                <a:solidFill>
                  <a:srgbClr val="FF0000"/>
                </a:solidFill>
              </a:rPr>
              <a:t> (min 2 </a:t>
            </a:r>
            <a:r>
              <a:rPr lang="en-ID" sz="1400" dirty="0" err="1">
                <a:solidFill>
                  <a:srgbClr val="FF0000"/>
                </a:solidFill>
              </a:rPr>
              <a:t>aktivitas</a:t>
            </a:r>
            <a:r>
              <a:rPr lang="en-ID" sz="1400" dirty="0">
                <a:solidFill>
                  <a:srgbClr val="FF0000"/>
                </a:solidFill>
              </a:rPr>
              <a:t>/</a:t>
            </a:r>
            <a:r>
              <a:rPr lang="en-ID" sz="1400" dirty="0" err="1">
                <a:solidFill>
                  <a:srgbClr val="FF0000"/>
                </a:solidFill>
              </a:rPr>
              <a:t>strategi</a:t>
            </a:r>
            <a:r>
              <a:rPr lang="en-ID" sz="1400" dirty="0">
                <a:solidFill>
                  <a:srgbClr val="FF0000"/>
                </a:solidFill>
              </a:rPr>
              <a:t>)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2 (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membuat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aktivitas</a:t>
            </a:r>
            <a:r>
              <a:rPr lang="en-ID" sz="1400" dirty="0">
                <a:solidFill>
                  <a:srgbClr val="FF0000"/>
                </a:solidFill>
              </a:rPr>
              <a:t> marketing </a:t>
            </a:r>
            <a:r>
              <a:rPr lang="en-ID" sz="1400" dirty="0" err="1">
                <a:solidFill>
                  <a:srgbClr val="FF0000"/>
                </a:solidFill>
              </a:rPr>
              <a:t>apa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saja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sudah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dilakukan</a:t>
            </a:r>
            <a:r>
              <a:rPr lang="en-ID" sz="1400" dirty="0">
                <a:solidFill>
                  <a:srgbClr val="FF0000"/>
                </a:solidFill>
              </a:rPr>
              <a:t> (promotion strategy)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detail dan 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berorientasi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ke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strategi</a:t>
            </a:r>
            <a:r>
              <a:rPr lang="en-ID" sz="1400" dirty="0">
                <a:solidFill>
                  <a:srgbClr val="FF0000"/>
                </a:solidFill>
              </a:rPr>
              <a:t> di masa </a:t>
            </a:r>
            <a:r>
              <a:rPr lang="en-ID" sz="1400" dirty="0" err="1">
                <a:solidFill>
                  <a:srgbClr val="FF0000"/>
                </a:solidFill>
              </a:rPr>
              <a:t>depan</a:t>
            </a:r>
            <a:r>
              <a:rPr lang="en-ID" sz="1400" dirty="0">
                <a:solidFill>
                  <a:srgbClr val="FF0000"/>
                </a:solidFill>
              </a:rPr>
              <a:t> (min 4 </a:t>
            </a:r>
            <a:r>
              <a:rPr lang="en-ID" sz="1400" dirty="0" err="1">
                <a:solidFill>
                  <a:srgbClr val="FF0000"/>
                </a:solidFill>
              </a:rPr>
              <a:t>aktivitas</a:t>
            </a:r>
            <a:r>
              <a:rPr lang="en-ID" sz="1400" dirty="0">
                <a:solidFill>
                  <a:srgbClr val="FF0000"/>
                </a:solidFill>
              </a:rPr>
              <a:t>/</a:t>
            </a:r>
            <a:r>
              <a:rPr lang="en-ID" sz="1400" dirty="0" err="1">
                <a:solidFill>
                  <a:srgbClr val="FF0000"/>
                </a:solidFill>
              </a:rPr>
              <a:t>strategi</a:t>
            </a:r>
            <a:r>
              <a:rPr lang="en-ID" sz="1400" dirty="0">
                <a:solidFill>
                  <a:srgbClr val="FF0000"/>
                </a:solidFill>
              </a:rPr>
              <a:t>)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3 (</a:t>
            </a:r>
            <a:r>
              <a:rPr lang="en-ID" sz="1400" dirty="0" err="1">
                <a:solidFill>
                  <a:srgbClr val="FF0000"/>
                </a:solidFill>
              </a:rPr>
              <a:t>cukup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membuat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aktivitas</a:t>
            </a:r>
            <a:r>
              <a:rPr lang="en-ID" sz="1400" dirty="0">
                <a:solidFill>
                  <a:srgbClr val="FF0000"/>
                </a:solidFill>
              </a:rPr>
              <a:t> marketing </a:t>
            </a:r>
            <a:r>
              <a:rPr lang="en-ID" sz="1400" dirty="0" err="1">
                <a:solidFill>
                  <a:srgbClr val="FF0000"/>
                </a:solidFill>
              </a:rPr>
              <a:t>apa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saja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sudah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dilakukan</a:t>
            </a:r>
            <a:r>
              <a:rPr lang="en-ID" sz="1400" dirty="0">
                <a:solidFill>
                  <a:srgbClr val="FF0000"/>
                </a:solidFill>
              </a:rPr>
              <a:t> (promotion strategy)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detail dan 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berorientasi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ke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strategi</a:t>
            </a:r>
            <a:r>
              <a:rPr lang="en-ID" sz="1400" dirty="0">
                <a:solidFill>
                  <a:srgbClr val="FF0000"/>
                </a:solidFill>
              </a:rPr>
              <a:t> di masa </a:t>
            </a:r>
            <a:r>
              <a:rPr lang="en-ID" sz="1400" dirty="0" err="1">
                <a:solidFill>
                  <a:srgbClr val="FF0000"/>
                </a:solidFill>
              </a:rPr>
              <a:t>depan</a:t>
            </a:r>
            <a:r>
              <a:rPr lang="en-ID" sz="1400" dirty="0">
                <a:solidFill>
                  <a:srgbClr val="FF0000"/>
                </a:solidFill>
              </a:rPr>
              <a:t> (min 6 </a:t>
            </a:r>
            <a:r>
              <a:rPr lang="en-ID" sz="1400" dirty="0" err="1">
                <a:solidFill>
                  <a:srgbClr val="FF0000"/>
                </a:solidFill>
              </a:rPr>
              <a:t>aktivitas</a:t>
            </a:r>
            <a:r>
              <a:rPr lang="en-ID" sz="1400" dirty="0">
                <a:solidFill>
                  <a:srgbClr val="FF0000"/>
                </a:solidFill>
              </a:rPr>
              <a:t>/</a:t>
            </a:r>
            <a:r>
              <a:rPr lang="en-ID" sz="1400" dirty="0" err="1">
                <a:solidFill>
                  <a:srgbClr val="FF0000"/>
                </a:solidFill>
              </a:rPr>
              <a:t>strategi</a:t>
            </a:r>
            <a:r>
              <a:rPr lang="en-ID" sz="1400" dirty="0">
                <a:solidFill>
                  <a:srgbClr val="FF0000"/>
                </a:solidFill>
              </a:rPr>
              <a:t>)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4 (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membuat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aktivitas</a:t>
            </a:r>
            <a:r>
              <a:rPr lang="en-ID" sz="1400" dirty="0">
                <a:solidFill>
                  <a:srgbClr val="FF0000"/>
                </a:solidFill>
              </a:rPr>
              <a:t> marketing </a:t>
            </a:r>
            <a:r>
              <a:rPr lang="en-ID" sz="1400" dirty="0" err="1">
                <a:solidFill>
                  <a:srgbClr val="FF0000"/>
                </a:solidFill>
              </a:rPr>
              <a:t>apa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saja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sudah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dilakukan</a:t>
            </a:r>
            <a:r>
              <a:rPr lang="en-ID" sz="1400" dirty="0">
                <a:solidFill>
                  <a:srgbClr val="FF0000"/>
                </a:solidFill>
              </a:rPr>
              <a:t> (promotion strategy)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detail dan 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berorientasi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ke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strategi</a:t>
            </a:r>
            <a:r>
              <a:rPr lang="en-ID" sz="1400" dirty="0">
                <a:solidFill>
                  <a:srgbClr val="FF0000"/>
                </a:solidFill>
              </a:rPr>
              <a:t> di masa </a:t>
            </a:r>
            <a:r>
              <a:rPr lang="en-ID" sz="1400" dirty="0" err="1">
                <a:solidFill>
                  <a:srgbClr val="FF0000"/>
                </a:solidFill>
              </a:rPr>
              <a:t>depan</a:t>
            </a:r>
            <a:r>
              <a:rPr lang="en-ID" sz="1400" dirty="0">
                <a:solidFill>
                  <a:srgbClr val="FF0000"/>
                </a:solidFill>
              </a:rPr>
              <a:t> (min 8 </a:t>
            </a:r>
            <a:r>
              <a:rPr lang="en-ID" sz="1400" dirty="0" err="1">
                <a:solidFill>
                  <a:srgbClr val="FF0000"/>
                </a:solidFill>
              </a:rPr>
              <a:t>aktivitas</a:t>
            </a:r>
            <a:r>
              <a:rPr lang="en-ID" sz="1400" dirty="0">
                <a:solidFill>
                  <a:srgbClr val="FF0000"/>
                </a:solidFill>
              </a:rPr>
              <a:t>/</a:t>
            </a:r>
            <a:r>
              <a:rPr lang="en-ID" sz="1400" dirty="0" err="1">
                <a:solidFill>
                  <a:srgbClr val="FF0000"/>
                </a:solidFill>
              </a:rPr>
              <a:t>strategi</a:t>
            </a:r>
            <a:r>
              <a:rPr lang="en-ID" sz="1400" dirty="0">
                <a:solidFill>
                  <a:srgbClr val="FF0000"/>
                </a:solidFill>
              </a:rPr>
              <a:t>)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5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membuat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aktivitas</a:t>
            </a:r>
            <a:r>
              <a:rPr lang="en-ID" sz="1400" dirty="0">
                <a:solidFill>
                  <a:srgbClr val="FF0000"/>
                </a:solidFill>
              </a:rPr>
              <a:t> marketing </a:t>
            </a:r>
            <a:r>
              <a:rPr lang="en-ID" sz="1400" dirty="0" err="1">
                <a:solidFill>
                  <a:srgbClr val="FF0000"/>
                </a:solidFill>
              </a:rPr>
              <a:t>apa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saja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sudah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dilakukan</a:t>
            </a:r>
            <a:r>
              <a:rPr lang="en-ID" sz="1400" dirty="0">
                <a:solidFill>
                  <a:srgbClr val="FF0000"/>
                </a:solidFill>
              </a:rPr>
              <a:t> (promotion strategy)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detail dan 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berorientasi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ke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strategi</a:t>
            </a:r>
            <a:r>
              <a:rPr lang="en-ID" sz="1400" dirty="0">
                <a:solidFill>
                  <a:srgbClr val="FF0000"/>
                </a:solidFill>
              </a:rPr>
              <a:t> di masa </a:t>
            </a:r>
            <a:r>
              <a:rPr lang="en-ID" sz="1400" dirty="0" err="1">
                <a:solidFill>
                  <a:srgbClr val="FF0000"/>
                </a:solidFill>
              </a:rPr>
              <a:t>depan</a:t>
            </a:r>
            <a:r>
              <a:rPr lang="en-ID" sz="1400" dirty="0">
                <a:solidFill>
                  <a:srgbClr val="FF0000"/>
                </a:solidFill>
              </a:rPr>
              <a:t> (min 10 </a:t>
            </a:r>
            <a:r>
              <a:rPr lang="en-ID" sz="1400" dirty="0" err="1">
                <a:solidFill>
                  <a:srgbClr val="FF0000"/>
                </a:solidFill>
              </a:rPr>
              <a:t>aktivitas</a:t>
            </a:r>
            <a:r>
              <a:rPr lang="en-ID" sz="1400" dirty="0">
                <a:solidFill>
                  <a:srgbClr val="FF0000"/>
                </a:solidFill>
              </a:rPr>
              <a:t>/</a:t>
            </a:r>
            <a:r>
              <a:rPr lang="en-ID" sz="1400" dirty="0" err="1">
                <a:solidFill>
                  <a:srgbClr val="FF0000"/>
                </a:solidFill>
              </a:rPr>
              <a:t>strategi</a:t>
            </a:r>
            <a:r>
              <a:rPr lang="en-ID" sz="14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18179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7" y="984931"/>
            <a:ext cx="4933208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A0D97-0310-4A8C-97C2-BD479BDC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48" y="740413"/>
            <a:ext cx="4975670" cy="5108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75C6A-FC6A-4B9C-8DBB-DA5DC971EC29}"/>
              </a:ext>
            </a:extLst>
          </p:cNvPr>
          <p:cNvSpPr txBox="1"/>
          <p:nvPr/>
        </p:nvSpPr>
        <p:spPr>
          <a:xfrm>
            <a:off x="829785" y="1623963"/>
            <a:ext cx="57969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500" dirty="0"/>
              <a:t>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membutuhkan</a:t>
            </a:r>
            <a:r>
              <a:rPr lang="en-ID" sz="1500" dirty="0"/>
              <a:t> </a:t>
            </a:r>
            <a:r>
              <a:rPr lang="en-ID" sz="1500" dirty="0" err="1"/>
              <a:t>isian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>
                <a:solidFill>
                  <a:srgbClr val="FF0000"/>
                </a:solidFill>
              </a:rPr>
              <a:t>ID </a:t>
            </a:r>
            <a:r>
              <a:rPr lang="en-ID" sz="1500" dirty="0" err="1">
                <a:solidFill>
                  <a:srgbClr val="FF0000"/>
                </a:solidFill>
              </a:rPr>
              <a:t>pengguna</a:t>
            </a:r>
            <a:r>
              <a:rPr lang="en-ID" sz="1500" dirty="0">
                <a:solidFill>
                  <a:srgbClr val="FF0000"/>
                </a:solidFill>
              </a:rPr>
              <a:t> yang </a:t>
            </a:r>
            <a:r>
              <a:rPr lang="en-ID" sz="1500" dirty="0" err="1">
                <a:solidFill>
                  <a:srgbClr val="FF0000"/>
                </a:solidFill>
              </a:rPr>
              <a:t>telah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menggunakan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produk</a:t>
            </a:r>
            <a:r>
              <a:rPr lang="en-ID" sz="1500" dirty="0">
                <a:solidFill>
                  <a:srgbClr val="FF0000"/>
                </a:solidFill>
              </a:rPr>
              <a:t> / </a:t>
            </a:r>
            <a:r>
              <a:rPr lang="en-ID" sz="1500" dirty="0" err="1">
                <a:solidFill>
                  <a:srgbClr val="FF0000"/>
                </a:solidFill>
              </a:rPr>
              <a:t>jasa</a:t>
            </a:r>
            <a:r>
              <a:rPr lang="en-ID" sz="1500" dirty="0">
                <a:solidFill>
                  <a:srgbClr val="FF0000"/>
                </a:solidFill>
              </a:rPr>
              <a:t> yang </a:t>
            </a:r>
            <a:r>
              <a:rPr lang="en-ID" sz="1500" dirty="0" err="1">
                <a:solidFill>
                  <a:srgbClr val="FF0000"/>
                </a:solidFill>
              </a:rPr>
              <a:t>dihasilkan</a:t>
            </a:r>
            <a:r>
              <a:rPr lang="en-ID" sz="1500" dirty="0">
                <a:solidFill>
                  <a:srgbClr val="FF0000"/>
                </a:solidFill>
              </a:rPr>
              <a:t> oleh startup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>
                <a:solidFill>
                  <a:srgbClr val="FF0000"/>
                </a:solidFill>
              </a:rPr>
              <a:t>screen capture </a:t>
            </a:r>
            <a:r>
              <a:rPr lang="en-ID" sz="1500" dirty="0" err="1">
                <a:solidFill>
                  <a:srgbClr val="FF0000"/>
                </a:solidFill>
              </a:rPr>
              <a:t>aktivitas</a:t>
            </a:r>
            <a:r>
              <a:rPr lang="en-ID" sz="1500" dirty="0">
                <a:solidFill>
                  <a:srgbClr val="FF0000"/>
                </a:solidFill>
              </a:rPr>
              <a:t> marketing startup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500" dirty="0"/>
              <a:t>Coach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 </a:t>
            </a:r>
            <a:r>
              <a:rPr lang="en-ID" sz="1500" dirty="0" err="1"/>
              <a:t>terkait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, </a:t>
            </a:r>
            <a:r>
              <a:rPr lang="en-ID" sz="1500" dirty="0" err="1"/>
              <a:t>memberikan</a:t>
            </a:r>
            <a:r>
              <a:rPr lang="en-ID" sz="1500" dirty="0"/>
              <a:t>  </a:t>
            </a:r>
            <a:r>
              <a:rPr lang="en-ID" sz="1500" dirty="0" err="1"/>
              <a:t>poin</a:t>
            </a:r>
            <a:r>
              <a:rPr lang="en-ID" sz="1500" dirty="0"/>
              <a:t> dan </a:t>
            </a:r>
            <a:r>
              <a:rPr lang="en-ID" sz="1500" dirty="0" err="1"/>
              <a:t>memvalidasi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tanda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/ </a:t>
            </a:r>
            <a:r>
              <a:rPr lang="en-ID" sz="1500" dirty="0" err="1"/>
              <a:t>paraf</a:t>
            </a:r>
            <a:endParaRPr lang="en-ID" sz="15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D" sz="1500" dirty="0" err="1"/>
              <a:t>Penilaian</a:t>
            </a:r>
            <a:r>
              <a:rPr lang="en-ID" sz="1500" dirty="0"/>
              <a:t> 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berikut</a:t>
            </a:r>
            <a:r>
              <a:rPr lang="en-ID" sz="1500" dirty="0"/>
              <a:t>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1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dapat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memberikan</a:t>
            </a:r>
            <a:r>
              <a:rPr lang="en-ID" sz="1500" dirty="0">
                <a:solidFill>
                  <a:srgbClr val="FF0000"/>
                </a:solidFill>
              </a:rPr>
              <a:t> data dan </a:t>
            </a:r>
            <a:r>
              <a:rPr lang="en-ID" sz="1500" dirty="0" err="1">
                <a:solidFill>
                  <a:srgbClr val="FF0000"/>
                </a:solidFill>
              </a:rPr>
              <a:t>bukti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penjualan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produk</a:t>
            </a:r>
            <a:r>
              <a:rPr lang="en-ID" sz="1500" dirty="0">
                <a:solidFill>
                  <a:srgbClr val="FF0000"/>
                </a:solidFill>
              </a:rPr>
              <a:t>/service yang </a:t>
            </a:r>
            <a:r>
              <a:rPr lang="en-ID" sz="1500" dirty="0" err="1">
                <a:solidFill>
                  <a:srgbClr val="FF0000"/>
                </a:solidFill>
              </a:rPr>
              <a:t>telah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dibuat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ke</a:t>
            </a:r>
            <a:r>
              <a:rPr lang="en-ID" sz="1500" dirty="0">
                <a:solidFill>
                  <a:srgbClr val="FF0000"/>
                </a:solidFill>
              </a:rPr>
              <a:t>  min 20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endParaRPr lang="en-ID" sz="1500" dirty="0">
              <a:solidFill>
                <a:srgbClr val="FF0000"/>
              </a:solidFill>
            </a:endParaRP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2 (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dapat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memberikan</a:t>
            </a:r>
            <a:r>
              <a:rPr lang="en-ID" sz="1500" dirty="0">
                <a:solidFill>
                  <a:srgbClr val="FF0000"/>
                </a:solidFill>
              </a:rPr>
              <a:t> data dan </a:t>
            </a:r>
            <a:r>
              <a:rPr lang="en-ID" sz="1500" dirty="0" err="1">
                <a:solidFill>
                  <a:srgbClr val="FF0000"/>
                </a:solidFill>
              </a:rPr>
              <a:t>bukti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penjualan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produk</a:t>
            </a:r>
            <a:r>
              <a:rPr lang="en-ID" sz="1500" dirty="0">
                <a:solidFill>
                  <a:srgbClr val="FF0000"/>
                </a:solidFill>
              </a:rPr>
              <a:t>/service yang </a:t>
            </a:r>
            <a:r>
              <a:rPr lang="en-ID" sz="1500" dirty="0" err="1">
                <a:solidFill>
                  <a:srgbClr val="FF0000"/>
                </a:solidFill>
              </a:rPr>
              <a:t>telah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dibuat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ke</a:t>
            </a:r>
            <a:r>
              <a:rPr lang="en-ID" sz="1500" dirty="0">
                <a:solidFill>
                  <a:srgbClr val="FF0000"/>
                </a:solidFill>
              </a:rPr>
              <a:t> min 40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endParaRPr lang="en-ID" sz="1500" dirty="0">
              <a:solidFill>
                <a:srgbClr val="FF0000"/>
              </a:solidFill>
            </a:endParaRP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3 (</a:t>
            </a:r>
            <a:r>
              <a:rPr lang="en-ID" sz="1500" dirty="0" err="1">
                <a:solidFill>
                  <a:srgbClr val="FF0000"/>
                </a:solidFill>
              </a:rPr>
              <a:t>cukup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dapat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memberikan</a:t>
            </a:r>
            <a:r>
              <a:rPr lang="en-ID" sz="1500" dirty="0">
                <a:solidFill>
                  <a:srgbClr val="FF0000"/>
                </a:solidFill>
              </a:rPr>
              <a:t> data dan </a:t>
            </a:r>
            <a:r>
              <a:rPr lang="en-ID" sz="1500" dirty="0" err="1">
                <a:solidFill>
                  <a:srgbClr val="FF0000"/>
                </a:solidFill>
              </a:rPr>
              <a:t>bukti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penjualan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produk</a:t>
            </a:r>
            <a:r>
              <a:rPr lang="en-ID" sz="1500" dirty="0">
                <a:solidFill>
                  <a:srgbClr val="FF0000"/>
                </a:solidFill>
              </a:rPr>
              <a:t>/service yang </a:t>
            </a:r>
            <a:r>
              <a:rPr lang="en-ID" sz="1500" dirty="0" err="1">
                <a:solidFill>
                  <a:srgbClr val="FF0000"/>
                </a:solidFill>
              </a:rPr>
              <a:t>telah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dibuat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ke</a:t>
            </a:r>
            <a:r>
              <a:rPr lang="en-ID" sz="1500" dirty="0">
                <a:solidFill>
                  <a:srgbClr val="FF0000"/>
                </a:solidFill>
              </a:rPr>
              <a:t> min 60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endParaRPr lang="en-ID" sz="1500" dirty="0">
              <a:solidFill>
                <a:srgbClr val="FF0000"/>
              </a:solidFill>
            </a:endParaRP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4 (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dapat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memberikan</a:t>
            </a:r>
            <a:r>
              <a:rPr lang="en-ID" sz="1500" dirty="0">
                <a:solidFill>
                  <a:srgbClr val="FF0000"/>
                </a:solidFill>
              </a:rPr>
              <a:t> data dan </a:t>
            </a:r>
            <a:r>
              <a:rPr lang="en-ID" sz="1500" dirty="0" err="1">
                <a:solidFill>
                  <a:srgbClr val="FF0000"/>
                </a:solidFill>
              </a:rPr>
              <a:t>bukti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penjualan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produk</a:t>
            </a:r>
            <a:r>
              <a:rPr lang="en-ID" sz="1500" dirty="0">
                <a:solidFill>
                  <a:srgbClr val="FF0000"/>
                </a:solidFill>
              </a:rPr>
              <a:t>/service yang </a:t>
            </a:r>
            <a:r>
              <a:rPr lang="en-ID" sz="1500" dirty="0" err="1">
                <a:solidFill>
                  <a:srgbClr val="FF0000"/>
                </a:solidFill>
              </a:rPr>
              <a:t>telah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dibuat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ke</a:t>
            </a:r>
            <a:r>
              <a:rPr lang="en-ID" sz="1500" dirty="0">
                <a:solidFill>
                  <a:srgbClr val="FF0000"/>
                </a:solidFill>
              </a:rPr>
              <a:t> min 80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endParaRPr lang="en-ID" sz="1500" dirty="0">
              <a:solidFill>
                <a:srgbClr val="FF0000"/>
              </a:solidFill>
            </a:endParaRP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5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dapat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memberikan</a:t>
            </a:r>
            <a:r>
              <a:rPr lang="en-ID" sz="1500" dirty="0">
                <a:solidFill>
                  <a:srgbClr val="FF0000"/>
                </a:solidFill>
              </a:rPr>
              <a:t> data dan </a:t>
            </a:r>
            <a:r>
              <a:rPr lang="en-ID" sz="1500" dirty="0" err="1">
                <a:solidFill>
                  <a:srgbClr val="FF0000"/>
                </a:solidFill>
              </a:rPr>
              <a:t>bukti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penjualan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produk</a:t>
            </a:r>
            <a:r>
              <a:rPr lang="en-ID" sz="1500" dirty="0">
                <a:solidFill>
                  <a:srgbClr val="FF0000"/>
                </a:solidFill>
              </a:rPr>
              <a:t>/service yang </a:t>
            </a:r>
            <a:r>
              <a:rPr lang="en-ID" sz="1500" dirty="0" err="1">
                <a:solidFill>
                  <a:srgbClr val="FF0000"/>
                </a:solidFill>
              </a:rPr>
              <a:t>telah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dibuat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ke</a:t>
            </a:r>
            <a:r>
              <a:rPr lang="en-ID" sz="1500" dirty="0">
                <a:solidFill>
                  <a:srgbClr val="FF0000"/>
                </a:solidFill>
              </a:rPr>
              <a:t> min 100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endParaRPr lang="en-ID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1792</TotalTime>
  <Words>1429</Words>
  <Application>Microsoft Office PowerPoint</Application>
  <PresentationFormat>Widescreen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SRL 7 </vt:lpstr>
      <vt:lpstr>SRL 7 – Product dengan Pendapatan Terbatas</vt:lpstr>
      <vt:lpstr>Komponen Penilaian SRL 7</vt:lpstr>
      <vt:lpstr>Komponen Penilaian SRL 7</vt:lpstr>
      <vt:lpstr>Penilaian SRL 7 </vt:lpstr>
      <vt:lpstr>Penilaian SRL 7</vt:lpstr>
      <vt:lpstr>form Penilaian SRL 7</vt:lpstr>
      <vt:lpstr>form Penilaian SRL 7</vt:lpstr>
      <vt:lpstr>form Penilaian SRL 7</vt:lpstr>
      <vt:lpstr>form Penilaian SRL 7</vt:lpstr>
      <vt:lpstr>form Penilaian SRL 7</vt:lpstr>
      <vt:lpstr>Contoh - Technopreneurship</vt:lpstr>
      <vt:lpstr>Contoh – Local Business</vt:lpstr>
      <vt:lpstr>Contoh Activity Report – PesanLapangan.com</vt:lpstr>
      <vt:lpstr>Contoh Activity Report - Lelelo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7</dc:title>
  <dc:creator>Aloysius Bernanda Gunawan</dc:creator>
  <cp:lastModifiedBy>Asus</cp:lastModifiedBy>
  <cp:revision>28</cp:revision>
  <dcterms:created xsi:type="dcterms:W3CDTF">2020-01-05T08:34:17Z</dcterms:created>
  <dcterms:modified xsi:type="dcterms:W3CDTF">2020-02-17T17:11:57Z</dcterms:modified>
</cp:coreProperties>
</file>