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8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5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95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4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3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73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5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658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ID" sz="2400" dirty="0"/>
              <a:t>Product with Sustainable Revenue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52625"/>
            <a:ext cx="5161767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838200" y="1715615"/>
            <a:ext cx="5938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data</a:t>
            </a:r>
            <a:r>
              <a:rPr lang="en-ID" sz="1600" i="1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waktu</a:t>
            </a:r>
            <a:r>
              <a:rPr lang="en-ID" sz="1600" dirty="0">
                <a:solidFill>
                  <a:srgbClr val="FF0000"/>
                </a:solidFill>
              </a:rPr>
              <a:t> minimal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terakhir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Pengunjung</a:t>
            </a:r>
            <a:r>
              <a:rPr lang="en-ID" sz="1600" dirty="0">
                <a:solidFill>
                  <a:srgbClr val="FF0000"/>
                </a:solidFill>
              </a:rPr>
              <a:t> website / </a:t>
            </a:r>
            <a:r>
              <a:rPr lang="en-ID" sz="1600" dirty="0" err="1">
                <a:solidFill>
                  <a:srgbClr val="FF0000"/>
                </a:solidFill>
              </a:rPr>
              <a:t>aplikasi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seluruh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fitur</a:t>
            </a:r>
            <a:r>
              <a:rPr lang="en-ID" sz="1600" dirty="0">
                <a:solidFill>
                  <a:srgbClr val="FF0000"/>
                </a:solidFill>
              </a:rPr>
              <a:t> / </a:t>
            </a:r>
            <a:r>
              <a:rPr lang="en-ID" sz="1600" dirty="0" err="1">
                <a:solidFill>
                  <a:srgbClr val="FF0000"/>
                </a:solidFill>
              </a:rPr>
              <a:t>paket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ditawarkan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Grafik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pertumbuhan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jumlah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pengunjung</a:t>
            </a:r>
            <a:r>
              <a:rPr lang="en-ID" sz="1600" dirty="0">
                <a:solidFill>
                  <a:srgbClr val="FF0000"/>
                </a:solidFill>
              </a:rPr>
              <a:t> / </a:t>
            </a:r>
            <a:r>
              <a:rPr lang="en-ID" sz="1600" dirty="0" err="1">
                <a:solidFill>
                  <a:srgbClr val="FF0000"/>
                </a:solidFill>
              </a:rPr>
              <a:t>pengguna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tentang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terakhir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Terdapat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waktu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Terdapat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waktu</a:t>
            </a:r>
            <a:r>
              <a:rPr lang="en-ID" sz="1600" dirty="0">
                <a:solidFill>
                  <a:srgbClr val="FF0000"/>
                </a:solidFill>
              </a:rPr>
              <a:t> minimal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Terdapat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waktu</a:t>
            </a:r>
            <a:r>
              <a:rPr lang="en-ID" sz="1600" dirty="0">
                <a:solidFill>
                  <a:srgbClr val="FF0000"/>
                </a:solidFill>
              </a:rPr>
              <a:t> 6-12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Terdapat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dalam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waktu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12 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D860D-4C0C-4675-A21C-257E7A9B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0" y="592166"/>
            <a:ext cx="4975670" cy="57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62229"/>
            <a:ext cx="497567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931154" y="1828349"/>
            <a:ext cx="5657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pengakuan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pihak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eksternal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akan</a:t>
            </a:r>
            <a:r>
              <a:rPr lang="en-ID" sz="1600" dirty="0">
                <a:solidFill>
                  <a:srgbClr val="FF0000"/>
                </a:solidFill>
              </a:rPr>
              <a:t> value proposition yang </a:t>
            </a:r>
            <a:r>
              <a:rPr lang="en-ID" sz="1600" dirty="0" err="1">
                <a:solidFill>
                  <a:srgbClr val="FF0000"/>
                </a:solidFill>
              </a:rPr>
              <a:t>ditawarkan</a:t>
            </a:r>
            <a:r>
              <a:rPr lang="en-ID" sz="1600" dirty="0">
                <a:solidFill>
                  <a:srgbClr val="FF0000"/>
                </a:solidFill>
              </a:rPr>
              <a:t> oleh startup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 </a:t>
            </a:r>
            <a:r>
              <a:rPr lang="en-ID" sz="1600" dirty="0" err="1"/>
              <a:t>berupa</a:t>
            </a:r>
            <a:r>
              <a:rPr lang="en-ID" sz="1600" dirty="0"/>
              <a:t> :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Liputan</a:t>
            </a:r>
            <a:r>
              <a:rPr lang="en-ID" sz="1600" dirty="0">
                <a:solidFill>
                  <a:srgbClr val="FF0000"/>
                </a:solidFill>
              </a:rPr>
              <a:t> media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Testimoni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 / partner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fi-FI" sz="1600" dirty="0">
                <a:solidFill>
                  <a:srgbClr val="FF0000"/>
                </a:solidFill>
              </a:rPr>
              <a:t>Tidak ada testimoni/liputan dari pihak lain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fi-FI" sz="1600" dirty="0">
                <a:solidFill>
                  <a:srgbClr val="FF0000"/>
                </a:solidFill>
              </a:rPr>
              <a:t>Ada 1 - 5 testimoni/liputan dari pihak lain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fi-FI" sz="1600" dirty="0">
                <a:solidFill>
                  <a:srgbClr val="FF0000"/>
                </a:solidFill>
              </a:rPr>
              <a:t>Ada 5-10 testimoni/liputan dari pihak lain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fi-FI" sz="1600" dirty="0">
                <a:solidFill>
                  <a:srgbClr val="FF0000"/>
                </a:solidFill>
              </a:rPr>
              <a:t>Ada lebih dari 10 testimoni/liputan dari pihak lain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Ada </a:t>
            </a:r>
            <a:r>
              <a:rPr lang="en-ID" sz="1600" dirty="0" err="1">
                <a:solidFill>
                  <a:srgbClr val="FF0000"/>
                </a:solidFill>
              </a:rPr>
              <a:t>lebih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testimoni</a:t>
            </a:r>
            <a:r>
              <a:rPr lang="en-ID" sz="1600" dirty="0">
                <a:solidFill>
                  <a:srgbClr val="FF0000"/>
                </a:solidFill>
              </a:rPr>
              <a:t>/</a:t>
            </a:r>
            <a:r>
              <a:rPr lang="en-ID" sz="1600" dirty="0" err="1">
                <a:solidFill>
                  <a:srgbClr val="FF0000"/>
                </a:solidFill>
              </a:rPr>
              <a:t>liputan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pihak</a:t>
            </a:r>
            <a:r>
              <a:rPr lang="en-ID" sz="1600" dirty="0">
                <a:solidFill>
                  <a:srgbClr val="FF0000"/>
                </a:solidFill>
              </a:rPr>
              <a:t> lain dan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testimoni</a:t>
            </a:r>
            <a:r>
              <a:rPr lang="en-ID" sz="1600" dirty="0">
                <a:solidFill>
                  <a:srgbClr val="FF0000"/>
                </a:solidFill>
              </a:rPr>
              <a:t>/</a:t>
            </a:r>
            <a:r>
              <a:rPr lang="en-ID" sz="1600" dirty="0" err="1">
                <a:solidFill>
                  <a:srgbClr val="FF0000"/>
                </a:solidFill>
              </a:rPr>
              <a:t>liputan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ber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skala</a:t>
            </a:r>
            <a:r>
              <a:rPr lang="en-ID" sz="1600" dirty="0">
                <a:solidFill>
                  <a:srgbClr val="FF0000"/>
                </a:solidFill>
              </a:rPr>
              <a:t> global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C236-DAEB-4276-877F-658D89B1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92" y="912125"/>
            <a:ext cx="4975670" cy="51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970234"/>
            <a:ext cx="52578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38200" y="1865927"/>
            <a:ext cx="59553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penjelasan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tentang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startup </a:t>
            </a:r>
            <a:r>
              <a:rPr lang="en-ID" sz="1600" dirty="0" err="1">
                <a:solidFill>
                  <a:srgbClr val="FF0000"/>
                </a:solidFill>
              </a:rPr>
              <a:t>bersangkutan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struktur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organisasi</a:t>
            </a:r>
            <a:r>
              <a:rPr lang="en-ID" sz="1600" dirty="0">
                <a:solidFill>
                  <a:srgbClr val="FF0000"/>
                </a:solidFill>
              </a:rPr>
              <a:t> , job </a:t>
            </a:r>
            <a:r>
              <a:rPr lang="en-ID" sz="1600" dirty="0" err="1">
                <a:solidFill>
                  <a:srgbClr val="FF0000"/>
                </a:solidFill>
              </a:rPr>
              <a:t>desc</a:t>
            </a:r>
            <a:r>
              <a:rPr lang="en-ID" sz="1600" dirty="0">
                <a:solidFill>
                  <a:srgbClr val="FF0000"/>
                </a:solidFill>
              </a:rPr>
              <a:t> dan 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jelas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namun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struktur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organisasi</a:t>
            </a:r>
            <a:r>
              <a:rPr lang="en-ID" sz="1600" dirty="0">
                <a:solidFill>
                  <a:srgbClr val="FF0000"/>
                </a:solidFill>
              </a:rPr>
              <a:t>, job </a:t>
            </a:r>
            <a:r>
              <a:rPr lang="en-ID" sz="1600" dirty="0" err="1">
                <a:solidFill>
                  <a:srgbClr val="FF0000"/>
                </a:solidFill>
              </a:rPr>
              <a:t>desc</a:t>
            </a:r>
            <a:r>
              <a:rPr lang="en-ID" sz="1600" dirty="0">
                <a:solidFill>
                  <a:srgbClr val="FF0000"/>
                </a:solidFill>
              </a:rPr>
              <a:t> dan KPI yang </a:t>
            </a:r>
            <a:r>
              <a:rPr lang="en-ID" sz="1600" dirty="0" err="1">
                <a:solidFill>
                  <a:srgbClr val="FF0000"/>
                </a:solidFill>
              </a:rPr>
              <a:t>jelas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struktur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organisasi</a:t>
            </a:r>
            <a:r>
              <a:rPr lang="en-ID" sz="1600" dirty="0">
                <a:solidFill>
                  <a:srgbClr val="FF0000"/>
                </a:solidFill>
              </a:rPr>
              <a:t>, job </a:t>
            </a:r>
            <a:r>
              <a:rPr lang="en-ID" sz="1600" dirty="0" err="1">
                <a:solidFill>
                  <a:srgbClr val="FF0000"/>
                </a:solidFill>
              </a:rPr>
              <a:t>desc</a:t>
            </a:r>
            <a:r>
              <a:rPr lang="en-ID" sz="1600" dirty="0">
                <a:solidFill>
                  <a:srgbClr val="FF0000"/>
                </a:solidFill>
              </a:rPr>
              <a:t> dan KPI yang </a:t>
            </a:r>
            <a:r>
              <a:rPr lang="en-ID" sz="1600" dirty="0" err="1">
                <a:solidFill>
                  <a:srgbClr val="FF0000"/>
                </a:solidFill>
              </a:rPr>
              <a:t>jelas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struktur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organisasi</a:t>
            </a:r>
            <a:r>
              <a:rPr lang="en-ID" sz="1600" dirty="0">
                <a:solidFill>
                  <a:srgbClr val="FF0000"/>
                </a:solidFill>
              </a:rPr>
              <a:t>, job </a:t>
            </a:r>
            <a:r>
              <a:rPr lang="en-ID" sz="1600" dirty="0" err="1">
                <a:solidFill>
                  <a:srgbClr val="FF0000"/>
                </a:solidFill>
              </a:rPr>
              <a:t>desc</a:t>
            </a:r>
            <a:r>
              <a:rPr lang="en-ID" sz="1600" dirty="0">
                <a:solidFill>
                  <a:srgbClr val="FF0000"/>
                </a:solidFill>
              </a:rPr>
              <a:t> dan KPI yang </a:t>
            </a:r>
            <a:r>
              <a:rPr lang="en-ID" sz="1600" dirty="0" err="1">
                <a:solidFill>
                  <a:srgbClr val="FF0000"/>
                </a:solidFill>
              </a:rPr>
              <a:t>jelas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dijalankan</a:t>
            </a:r>
            <a:r>
              <a:rPr lang="en-ID" sz="1600" dirty="0">
                <a:solidFill>
                  <a:srgbClr val="FF0000"/>
                </a:solidFill>
              </a:rPr>
              <a:t> minimal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terakhir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tim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struktur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organisasi</a:t>
            </a:r>
            <a:r>
              <a:rPr lang="en-ID" sz="1600" dirty="0">
                <a:solidFill>
                  <a:srgbClr val="FF0000"/>
                </a:solidFill>
              </a:rPr>
              <a:t>, job </a:t>
            </a:r>
            <a:r>
              <a:rPr lang="en-ID" sz="1600" dirty="0" err="1">
                <a:solidFill>
                  <a:srgbClr val="FF0000"/>
                </a:solidFill>
              </a:rPr>
              <a:t>desc</a:t>
            </a:r>
            <a:r>
              <a:rPr lang="en-ID" sz="1600" dirty="0">
                <a:solidFill>
                  <a:srgbClr val="FF0000"/>
                </a:solidFill>
              </a:rPr>
              <a:t> dan KPI yang </a:t>
            </a:r>
            <a:r>
              <a:rPr lang="en-ID" sz="1600" dirty="0" err="1">
                <a:solidFill>
                  <a:srgbClr val="FF0000"/>
                </a:solidFill>
              </a:rPr>
              <a:t>jelas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dijalankan</a:t>
            </a:r>
            <a:r>
              <a:rPr lang="en-ID" sz="1600" dirty="0">
                <a:solidFill>
                  <a:srgbClr val="FF0000"/>
                </a:solidFill>
              </a:rPr>
              <a:t> minimal 6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terakhir</a:t>
            </a:r>
            <a:r>
              <a:rPr lang="en-ID" sz="1600" dirty="0">
                <a:solidFill>
                  <a:srgbClr val="FF0000"/>
                </a:solidFill>
              </a:rPr>
              <a:t> dan minimal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di audit </a:t>
            </a:r>
            <a:r>
              <a:rPr lang="en-ID" sz="1600" dirty="0" err="1">
                <a:solidFill>
                  <a:srgbClr val="FF0000"/>
                </a:solidFill>
              </a:rPr>
              <a:t>secara</a:t>
            </a:r>
            <a:r>
              <a:rPr lang="en-ID" sz="1600" dirty="0">
                <a:solidFill>
                  <a:srgbClr val="FF0000"/>
                </a:solidFill>
              </a:rPr>
              <a:t>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71191-CC79-4A34-8E16-04971D76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914" y="306890"/>
            <a:ext cx="4975670" cy="62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85749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56" y="1653433"/>
            <a:ext cx="10569174" cy="5233181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 </a:t>
            </a:r>
            <a:r>
              <a:rPr lang="en-ID" dirty="0" err="1"/>
              <a:t>mendokumentasikan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website dan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PesanLapangan.com</a:t>
            </a:r>
          </a:p>
          <a:p>
            <a:pPr lvl="1"/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Kominfo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PT di </a:t>
            </a:r>
            <a:r>
              <a:rPr lang="en-ID" dirty="0" err="1"/>
              <a:t>notaris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endParaRPr lang="en-ID" dirty="0"/>
          </a:p>
          <a:p>
            <a:pPr lvl="1"/>
            <a:r>
              <a:rPr lang="en-ID" dirty="0" err="1"/>
              <a:t>Mengumpulkan</a:t>
            </a:r>
            <a:r>
              <a:rPr lang="en-ID" dirty="0"/>
              <a:t> data </a:t>
            </a:r>
          </a:p>
          <a:p>
            <a:pPr lvl="2"/>
            <a:r>
              <a:rPr lang="en-ID" dirty="0" err="1"/>
              <a:t>pengunjung</a:t>
            </a:r>
            <a:r>
              <a:rPr lang="en-ID" dirty="0"/>
              <a:t> website, </a:t>
            </a:r>
          </a:p>
          <a:p>
            <a:pPr lvl="2"/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membership dan non membership</a:t>
            </a:r>
          </a:p>
          <a:p>
            <a:pPr lvl="2"/>
            <a:r>
              <a:rPr lang="en-ID" dirty="0" err="1"/>
              <a:t>Lapangan</a:t>
            </a:r>
            <a:r>
              <a:rPr lang="en-ID" dirty="0"/>
              <a:t> yang </a:t>
            </a:r>
            <a:r>
              <a:rPr lang="en-ID" dirty="0" err="1"/>
              <a:t>diajak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</a:p>
          <a:p>
            <a:pPr lvl="2"/>
            <a:r>
              <a:rPr lang="en-ID" dirty="0"/>
              <a:t>Data 1 </a:t>
            </a:r>
            <a:r>
              <a:rPr lang="en-ID" dirty="0" err="1"/>
              <a:t>tahun</a:t>
            </a:r>
            <a:r>
              <a:rPr lang="en-ID" dirty="0"/>
              <a:t>  </a:t>
            </a:r>
            <a:r>
              <a:rPr lang="en-ID" dirty="0" err="1"/>
              <a:t>keseluruhan</a:t>
            </a:r>
            <a:r>
              <a:rPr lang="en-ID" dirty="0"/>
              <a:t> data di </a:t>
            </a:r>
            <a:r>
              <a:rPr lang="en-ID" dirty="0" err="1"/>
              <a:t>atas</a:t>
            </a:r>
            <a:r>
              <a:rPr lang="en-ID" dirty="0"/>
              <a:t> yang </a:t>
            </a:r>
            <a:r>
              <a:rPr lang="en-ID" dirty="0" err="1"/>
              <a:t>dipecahkan</a:t>
            </a:r>
            <a:r>
              <a:rPr lang="en-ID" dirty="0"/>
              <a:t> per </a:t>
            </a:r>
            <a:r>
              <a:rPr lang="en-ID" dirty="0" err="1"/>
              <a:t>bulan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endParaRPr lang="en-ID" dirty="0"/>
          </a:p>
          <a:p>
            <a:pPr lvl="2"/>
            <a:r>
              <a:rPr lang="en-ID" dirty="0"/>
              <a:t>Review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puas</a:t>
            </a:r>
            <a:r>
              <a:rPr lang="en-ID" dirty="0"/>
              <a:t> di Play Store</a:t>
            </a:r>
          </a:p>
          <a:p>
            <a:pPr lvl="2"/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puas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program customer loyalty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gratis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5 kali </a:t>
            </a:r>
            <a:r>
              <a:rPr lang="en-ID" dirty="0" err="1"/>
              <a:t>memesan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dan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testimoni</a:t>
            </a:r>
            <a:r>
              <a:rPr lang="en-ID" dirty="0"/>
              <a:t> di menu yang </a:t>
            </a:r>
            <a:r>
              <a:rPr lang="en-ID" dirty="0" err="1"/>
              <a:t>disediakan</a:t>
            </a:r>
            <a:r>
              <a:rPr lang="en-ID" dirty="0"/>
              <a:t> di website</a:t>
            </a:r>
          </a:p>
          <a:p>
            <a:pPr lvl="2"/>
            <a:r>
              <a:rPr lang="en-ID" dirty="0" err="1"/>
              <a:t>Liputan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TechinAsia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KPI dan job </a:t>
            </a:r>
            <a:r>
              <a:rPr lang="en-ID" dirty="0" err="1"/>
              <a:t>desc</a:t>
            </a:r>
            <a:r>
              <a:rPr lang="en-ID" dirty="0"/>
              <a:t> </a:t>
            </a:r>
          </a:p>
          <a:p>
            <a:pPr marL="914400" lvl="2" indent="0">
              <a:buNone/>
            </a:pPr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90187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70436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di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 </a:t>
            </a:r>
            <a:r>
              <a:rPr lang="en-ID" dirty="0" err="1"/>
              <a:t>mengajukan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LeLeLo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Mengurus</a:t>
            </a:r>
            <a:r>
              <a:rPr lang="en-ID" dirty="0"/>
              <a:t> PIRT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olahan</a:t>
            </a:r>
            <a:r>
              <a:rPr lang="en-ID" dirty="0"/>
              <a:t> </a:t>
            </a:r>
            <a:r>
              <a:rPr lang="en-ID" dirty="0" err="1"/>
              <a:t>keripik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kemasan</a:t>
            </a:r>
            <a:r>
              <a:rPr lang="en-ID" dirty="0"/>
              <a:t> </a:t>
            </a:r>
            <a:r>
              <a:rPr lang="en-ID" dirty="0" err="1"/>
              <a:t>LeLeLoGo</a:t>
            </a:r>
            <a:endParaRPr lang="en-ID" dirty="0"/>
          </a:p>
          <a:p>
            <a:pPr lvl="1"/>
            <a:r>
              <a:rPr lang="en-ID" dirty="0"/>
              <a:t>Karena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mengurus</a:t>
            </a:r>
            <a:r>
              <a:rPr lang="en-ID" dirty="0"/>
              <a:t> PT 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mengurus</a:t>
            </a:r>
            <a:r>
              <a:rPr lang="en-ID" dirty="0"/>
              <a:t>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ijin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di </a:t>
            </a:r>
            <a:r>
              <a:rPr lang="en-ID" dirty="0" err="1"/>
              <a:t>Dinas</a:t>
            </a:r>
            <a:r>
              <a:rPr lang="en-ID" dirty="0"/>
              <a:t> </a:t>
            </a:r>
            <a:r>
              <a:rPr lang="en-ID" dirty="0" err="1"/>
              <a:t>Kelautan</a:t>
            </a:r>
            <a:r>
              <a:rPr lang="en-ID" dirty="0"/>
              <a:t> dan </a:t>
            </a:r>
            <a:r>
              <a:rPr lang="en-ID" dirty="0" err="1"/>
              <a:t>Perikanan</a:t>
            </a:r>
            <a:r>
              <a:rPr lang="en-ID" dirty="0"/>
              <a:t> </a:t>
            </a:r>
            <a:r>
              <a:rPr lang="en-ID" dirty="0" err="1"/>
              <a:t>Kabupaten</a:t>
            </a:r>
            <a:endParaRPr lang="en-ID" dirty="0"/>
          </a:p>
          <a:p>
            <a:pPr lvl="1"/>
            <a:r>
              <a:rPr lang="en-ID" dirty="0" err="1"/>
              <a:t>Mengumpulkan</a:t>
            </a:r>
            <a:r>
              <a:rPr lang="en-ID" dirty="0"/>
              <a:t> data </a:t>
            </a:r>
          </a:p>
          <a:p>
            <a:pPr lvl="2"/>
            <a:r>
              <a:rPr lang="en-ID" dirty="0" err="1"/>
              <a:t>Warung</a:t>
            </a:r>
            <a:r>
              <a:rPr lang="en-ID" dirty="0"/>
              <a:t> </a:t>
            </a:r>
            <a:r>
              <a:rPr lang="en-ID" dirty="0" err="1"/>
              <a:t>warung</a:t>
            </a:r>
            <a:r>
              <a:rPr lang="en-ID" dirty="0"/>
              <a:t> yang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</a:p>
          <a:p>
            <a:pPr lvl="2"/>
            <a:r>
              <a:rPr lang="en-ID" dirty="0" err="1"/>
              <a:t>Tempat</a:t>
            </a:r>
            <a:r>
              <a:rPr lang="en-ID" dirty="0"/>
              <a:t> oleh </a:t>
            </a:r>
            <a:r>
              <a:rPr lang="en-ID" dirty="0" err="1"/>
              <a:t>oleh</a:t>
            </a:r>
            <a:r>
              <a:rPr lang="en-ID" dirty="0"/>
              <a:t> yang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keripik</a:t>
            </a:r>
            <a:r>
              <a:rPr lang="en-ID" dirty="0"/>
              <a:t> </a:t>
            </a:r>
            <a:r>
              <a:rPr lang="en-ID" dirty="0" err="1"/>
              <a:t>lele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</a:p>
          <a:p>
            <a:pPr lvl="2"/>
            <a:r>
              <a:rPr lang="en-ID" dirty="0" err="1"/>
              <a:t>Liputan</a:t>
            </a:r>
            <a:r>
              <a:rPr lang="en-ID" dirty="0"/>
              <a:t> </a:t>
            </a:r>
            <a:r>
              <a:rPr lang="en-ID" dirty="0" err="1"/>
              <a:t>koran</a:t>
            </a:r>
            <a:r>
              <a:rPr lang="en-ID" dirty="0"/>
              <a:t> local di </a:t>
            </a:r>
            <a:r>
              <a:rPr lang="en-ID" dirty="0" err="1"/>
              <a:t>kolom</a:t>
            </a:r>
            <a:r>
              <a:rPr lang="en-ID" dirty="0"/>
              <a:t> UKM</a:t>
            </a:r>
          </a:p>
          <a:p>
            <a:pPr lvl="2"/>
            <a:r>
              <a:rPr lang="en-ID" dirty="0" err="1"/>
              <a:t>Liputan</a:t>
            </a:r>
            <a:r>
              <a:rPr lang="en-ID" dirty="0"/>
              <a:t> </a:t>
            </a:r>
            <a:r>
              <a:rPr lang="en-ID" dirty="0" err="1"/>
              <a:t>koran</a:t>
            </a:r>
            <a:r>
              <a:rPr lang="en-ID" dirty="0"/>
              <a:t> local </a:t>
            </a:r>
            <a:r>
              <a:rPr lang="en-ID" dirty="0" err="1"/>
              <a:t>dari</a:t>
            </a:r>
            <a:r>
              <a:rPr lang="en-ID" dirty="0"/>
              <a:t> acara </a:t>
            </a:r>
            <a:r>
              <a:rPr lang="en-ID" dirty="0" err="1"/>
              <a:t>pameran</a:t>
            </a:r>
            <a:r>
              <a:rPr lang="en-ID" dirty="0"/>
              <a:t> di </a:t>
            </a:r>
            <a:r>
              <a:rPr lang="en-ID" dirty="0" err="1"/>
              <a:t>Kabupaten</a:t>
            </a:r>
            <a:r>
              <a:rPr lang="en-ID" dirty="0"/>
              <a:t> yang </a:t>
            </a:r>
            <a:r>
              <a:rPr lang="en-ID" dirty="0" err="1"/>
              <a:t>memuat</a:t>
            </a:r>
            <a:r>
              <a:rPr lang="en-ID" dirty="0"/>
              <a:t> stand </a:t>
            </a:r>
            <a:r>
              <a:rPr lang="en-ID" dirty="0" err="1"/>
              <a:t>LeLeLo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LeLeLo</a:t>
            </a:r>
            <a:endParaRPr lang="en-ID" dirty="0"/>
          </a:p>
          <a:p>
            <a:pPr lvl="2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55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68002"/>
              </p:ext>
            </p:extLst>
          </p:nvPr>
        </p:nvGraphicFramePr>
        <p:xfrm>
          <a:off x="0" y="1702190"/>
          <a:ext cx="12192004" cy="27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29/1/20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Pemeriksaan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dokumentasi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pendaftaran</a:t>
                      </a:r>
                      <a:r>
                        <a:rPr lang="en-ID" sz="1200" dirty="0"/>
                        <a:t> HAKI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Menyiapkan</a:t>
                      </a:r>
                      <a:r>
                        <a:rPr lang="en-ID" sz="1200" dirty="0"/>
                        <a:t> dana dan </a:t>
                      </a:r>
                      <a:r>
                        <a:rPr lang="en-ID" sz="1200" dirty="0" err="1"/>
                        <a:t>menghubungi</a:t>
                      </a:r>
                      <a:r>
                        <a:rPr lang="en-ID" sz="1200" dirty="0"/>
                        <a:t> Pak </a:t>
                      </a:r>
                      <a:r>
                        <a:rPr lang="en-ID" sz="1200" dirty="0" err="1"/>
                        <a:t>Anin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Legalisme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3/2/20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Pendaftaran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merek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Dokumen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sudah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diberikan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Pak </a:t>
                      </a:r>
                      <a:r>
                        <a:rPr lang="en-ID" sz="1200" dirty="0" err="1"/>
                        <a:t>Anin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99693"/>
              </p:ext>
            </p:extLst>
          </p:nvPr>
        </p:nvGraphicFramePr>
        <p:xfrm>
          <a:off x="0" y="794824"/>
          <a:ext cx="12192004" cy="33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238808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977920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Kamis</a:t>
                      </a:r>
                      <a:r>
                        <a:rPr lang="en-ID" sz="1200" dirty="0"/>
                        <a:t>, 23/1/20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Pembuatan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dokumen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organisasi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Struktur</a:t>
                      </a:r>
                      <a:r>
                        <a:rPr lang="en-ID" sz="1200" dirty="0"/>
                        <a:t> dan job </a:t>
                      </a:r>
                      <a:r>
                        <a:rPr lang="en-ID" sz="1200" dirty="0" err="1"/>
                        <a:t>desc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sudah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dipahami</a:t>
                      </a:r>
                      <a:r>
                        <a:rPr lang="en-ID" sz="1200" dirty="0"/>
                        <a:t>. Next week </a:t>
                      </a:r>
                      <a:r>
                        <a:rPr lang="en-ID" sz="1200" dirty="0" err="1"/>
                        <a:t>harus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jadi</a:t>
                      </a:r>
                      <a:r>
                        <a:rPr lang="en-ID" sz="1200" dirty="0"/>
                        <a:t> KPI </a:t>
                      </a:r>
                      <a:r>
                        <a:rPr lang="en-ID" sz="1200" dirty="0" err="1"/>
                        <a:t>lengkap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28/1/20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Pemeriksanaan</a:t>
                      </a:r>
                      <a:r>
                        <a:rPr lang="en-ID" sz="1200" dirty="0"/>
                        <a:t> KPI oleh Pak </a:t>
                      </a:r>
                      <a:r>
                        <a:rPr lang="en-ID" sz="1200" dirty="0" err="1"/>
                        <a:t>Aloy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karena</a:t>
                      </a:r>
                      <a:r>
                        <a:rPr lang="en-ID" sz="1200" dirty="0"/>
                        <a:t> Pak Hans </a:t>
                      </a:r>
                      <a:r>
                        <a:rPr lang="en-ID" sz="1200" dirty="0" err="1"/>
                        <a:t>sedang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memberikan</a:t>
                      </a:r>
                      <a:r>
                        <a:rPr lang="en-ID" sz="1200" dirty="0"/>
                        <a:t> training di </a:t>
                      </a:r>
                      <a:r>
                        <a:rPr lang="en-ID" sz="1200" dirty="0" err="1"/>
                        <a:t>luar</a:t>
                      </a:r>
                      <a:r>
                        <a:rPr lang="en-ID" sz="1200" dirty="0"/>
                        <a:t> </a:t>
                      </a:r>
                      <a:r>
                        <a:rPr lang="en-ID" sz="1200"/>
                        <a:t>kota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8 – Product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Stabil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(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Rubrik SRL 6 Des 19 – sheet SRL Business Base)</a:t>
            </a:r>
          </a:p>
          <a:p>
            <a:r>
              <a:rPr lang="en-ID" dirty="0">
                <a:solidFill>
                  <a:srgbClr val="FF0000"/>
                </a:solidFill>
              </a:rPr>
              <a:t>Pada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sebuah</a:t>
            </a:r>
            <a:r>
              <a:rPr lang="en-ID" dirty="0">
                <a:solidFill>
                  <a:srgbClr val="FF0000"/>
                </a:solidFill>
              </a:rPr>
              <a:t> startup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mampu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untuk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berproduksi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penuh</a:t>
            </a:r>
            <a:r>
              <a:rPr lang="en-ID" dirty="0">
                <a:solidFill>
                  <a:srgbClr val="FF0000"/>
                </a:solidFill>
              </a:rPr>
              <a:t> dan </a:t>
            </a:r>
            <a:r>
              <a:rPr lang="en-ID" dirty="0" err="1">
                <a:solidFill>
                  <a:srgbClr val="FF0000"/>
                </a:solidFill>
              </a:rPr>
              <a:t>mempunyai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jalur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distribusi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utuh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FF0000"/>
                </a:solidFill>
              </a:rPr>
              <a:t>Teknologi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dijalankan</a:t>
            </a:r>
            <a:r>
              <a:rPr lang="en-ID" dirty="0">
                <a:solidFill>
                  <a:srgbClr val="FF0000"/>
                </a:solidFill>
              </a:rPr>
              <a:t> oleh startup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berfungsi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sempurna</a:t>
            </a:r>
            <a:r>
              <a:rPr lang="en-ID" dirty="0">
                <a:solidFill>
                  <a:srgbClr val="FF0000"/>
                </a:solidFill>
              </a:rPr>
              <a:t> (definition)</a:t>
            </a:r>
          </a:p>
          <a:p>
            <a:r>
              <a:rPr lang="en-ID" dirty="0" err="1">
                <a:solidFill>
                  <a:srgbClr val="FF0000"/>
                </a:solidFill>
              </a:rPr>
              <a:t>Struktur</a:t>
            </a:r>
            <a:r>
              <a:rPr lang="en-ID" dirty="0">
                <a:solidFill>
                  <a:srgbClr val="FF0000"/>
                </a:solidFill>
              </a:rPr>
              <a:t> startup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mampu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untuk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mendukung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perkembangan</a:t>
            </a:r>
            <a:r>
              <a:rPr lang="en-ID" dirty="0">
                <a:solidFill>
                  <a:srgbClr val="FF0000"/>
                </a:solidFill>
              </a:rPr>
              <a:t> pasar dan </a:t>
            </a:r>
            <a:r>
              <a:rPr lang="en-ID" dirty="0" err="1">
                <a:solidFill>
                  <a:srgbClr val="FF0000"/>
                </a:solidFill>
              </a:rPr>
              <a:t>pertumbuhan</a:t>
            </a:r>
            <a:r>
              <a:rPr lang="en-ID" dirty="0">
                <a:solidFill>
                  <a:srgbClr val="FF0000"/>
                </a:solidFill>
              </a:rPr>
              <a:t> customer (definition)</a:t>
            </a:r>
          </a:p>
          <a:p>
            <a:r>
              <a:rPr lang="en-ID" dirty="0">
                <a:solidFill>
                  <a:srgbClr val="FF0000"/>
                </a:solidFill>
              </a:rPr>
              <a:t>Revenue </a:t>
            </a:r>
            <a:r>
              <a:rPr lang="en-ID" dirty="0" err="1">
                <a:solidFill>
                  <a:srgbClr val="FF0000"/>
                </a:solidFill>
              </a:rPr>
              <a:t>bertambah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seiring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perkembangan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usaha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Startup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memiliki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dokumen</a:t>
            </a:r>
            <a:r>
              <a:rPr lang="en-ID" dirty="0">
                <a:solidFill>
                  <a:srgbClr val="FF0000"/>
                </a:solidFill>
              </a:rPr>
              <a:t> legal yang </a:t>
            </a:r>
            <a:r>
              <a:rPr lang="en-ID" dirty="0" err="1">
                <a:solidFill>
                  <a:srgbClr val="FF0000"/>
                </a:solidFill>
              </a:rPr>
              <a:t>dibutuhkan</a:t>
            </a:r>
            <a:r>
              <a:rPr lang="en-ID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1E5B-DA8B-4DC9-82D0-515B9EE4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77" y="1741117"/>
            <a:ext cx="9305033" cy="32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3C9C57-AE06-4942-9F97-9AF371A16974}"/>
              </a:ext>
            </a:extLst>
          </p:cNvPr>
          <p:cNvGrpSpPr/>
          <p:nvPr/>
        </p:nvGrpSpPr>
        <p:grpSpPr>
          <a:xfrm>
            <a:off x="337904" y="2649643"/>
            <a:ext cx="1983140" cy="2689670"/>
            <a:chOff x="682289" y="2697143"/>
            <a:chExt cx="1983140" cy="26896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28B67-8659-4151-99C1-103667687B60}"/>
                </a:ext>
              </a:extLst>
            </p:cNvPr>
            <p:cNvSpPr txBox="1"/>
            <p:nvPr/>
          </p:nvSpPr>
          <p:spPr>
            <a:xfrm>
              <a:off x="1062960" y="4463483"/>
              <a:ext cx="12506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AT LEAST</a:t>
              </a:r>
            </a:p>
            <a:p>
              <a:pPr algn="ctr"/>
              <a:r>
                <a:rPr lang="en-US" u="sng" dirty="0">
                  <a:latin typeface="+mj-lt"/>
                </a:rPr>
                <a:t>ONE DOCUMENT</a:t>
              </a:r>
            </a:p>
            <a:p>
              <a:pPr algn="ctr"/>
              <a:r>
                <a:rPr lang="en-US" u="sng" dirty="0">
                  <a:latin typeface="+mj-lt"/>
                </a:rPr>
                <a:t>(PATENT, IP, ETC)</a:t>
              </a:r>
              <a:endParaRPr lang="en-ID" u="sng" dirty="0">
                <a:latin typeface="+mj-l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3AEF1D-7A6E-43BF-9716-8942DE675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89" y="2697143"/>
              <a:ext cx="1983140" cy="196080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4F065B-CD75-4052-B63A-06C1520FF38E}"/>
              </a:ext>
            </a:extLst>
          </p:cNvPr>
          <p:cNvGrpSpPr/>
          <p:nvPr/>
        </p:nvGrpSpPr>
        <p:grpSpPr>
          <a:xfrm>
            <a:off x="1867936" y="2810869"/>
            <a:ext cx="2371740" cy="2777258"/>
            <a:chOff x="2366698" y="2858369"/>
            <a:chExt cx="2371740" cy="27772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607DF4-DE49-4386-B4F3-4AD479F32C78}"/>
                </a:ext>
              </a:extLst>
            </p:cNvPr>
            <p:cNvSpPr txBox="1"/>
            <p:nvPr/>
          </p:nvSpPr>
          <p:spPr>
            <a:xfrm>
              <a:off x="2366698" y="4712297"/>
              <a:ext cx="23717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BUSINESS HAS</a:t>
              </a:r>
            </a:p>
            <a:p>
              <a:pPr algn="ctr"/>
              <a:r>
                <a:rPr lang="en-US" u="sng" dirty="0">
                  <a:latin typeface="+mj-lt"/>
                </a:rPr>
                <a:t>ALL RELATED BUSINESS LICENCES</a:t>
              </a:r>
            </a:p>
            <a:p>
              <a:pPr algn="ctr"/>
              <a:r>
                <a:rPr lang="en-US" u="sng" dirty="0">
                  <a:latin typeface="+mj-lt"/>
                </a:rPr>
                <a:t>(BPOM, PIRT, HALAL, SNI) </a:t>
              </a:r>
              <a:endParaRPr lang="en-ID" u="sng" dirty="0">
                <a:latin typeface="+mj-lt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0536E0-0125-43FD-8AB6-7BFF168E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841" y="2858369"/>
              <a:ext cx="1989361" cy="196080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9BA95-EF48-4868-9F93-98EA74189CBC}"/>
              </a:ext>
            </a:extLst>
          </p:cNvPr>
          <p:cNvGrpSpPr/>
          <p:nvPr/>
        </p:nvGrpSpPr>
        <p:grpSpPr>
          <a:xfrm>
            <a:off x="4173554" y="2352612"/>
            <a:ext cx="2193100" cy="3320332"/>
            <a:chOff x="4743568" y="2305111"/>
            <a:chExt cx="2193100" cy="3320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6D0864-EA20-4F7E-8E5A-78D7288D6880}"/>
                </a:ext>
              </a:extLst>
            </p:cNvPr>
            <p:cNvSpPr txBox="1"/>
            <p:nvPr/>
          </p:nvSpPr>
          <p:spPr>
            <a:xfrm>
              <a:off x="5045382" y="4425114"/>
              <a:ext cx="16369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BUSINESS </a:t>
              </a:r>
            </a:p>
            <a:p>
              <a:pPr algn="ctr"/>
              <a:r>
                <a:rPr lang="en-US" u="sng" dirty="0">
                  <a:latin typeface="+mj-lt"/>
                </a:rPr>
                <a:t>HAS BEEN LEGALIZED </a:t>
              </a:r>
            </a:p>
            <a:p>
              <a:pPr algn="ctr"/>
              <a:r>
                <a:rPr lang="en-US" u="sng" dirty="0">
                  <a:latin typeface="+mj-lt"/>
                </a:rPr>
                <a:t>AS LEGAL ENTITY</a:t>
              </a:r>
            </a:p>
            <a:p>
              <a:pPr algn="ctr"/>
              <a:r>
                <a:rPr lang="en-US" u="sng" dirty="0">
                  <a:latin typeface="+mj-lt"/>
                </a:rPr>
                <a:t>(CV, PT, YAYASAN)</a:t>
              </a:r>
              <a:endParaRPr lang="en-ID" u="sng" dirty="0">
                <a:latin typeface="+mj-lt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8C4B8E-1CBB-4CD8-A34D-97348D77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568" y="2305111"/>
              <a:ext cx="2193100" cy="283812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0EF41B-4E0F-4B2D-B8E3-867A343A01E6}"/>
              </a:ext>
            </a:extLst>
          </p:cNvPr>
          <p:cNvGrpSpPr/>
          <p:nvPr/>
        </p:nvGrpSpPr>
        <p:grpSpPr>
          <a:xfrm>
            <a:off x="6222545" y="2896150"/>
            <a:ext cx="1683422" cy="2379911"/>
            <a:chOff x="7136942" y="2777400"/>
            <a:chExt cx="1683422" cy="23799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DDACC8-8E3D-4AB7-9645-1B22EAE45EA3}"/>
                </a:ext>
              </a:extLst>
            </p:cNvPr>
            <p:cNvSpPr txBox="1"/>
            <p:nvPr/>
          </p:nvSpPr>
          <p:spPr>
            <a:xfrm>
              <a:off x="7283597" y="4510980"/>
              <a:ext cx="1438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CUSTOMERS/USERS</a:t>
              </a:r>
            </a:p>
            <a:p>
              <a:pPr algn="ctr"/>
              <a:r>
                <a:rPr lang="en-US" u="sng" dirty="0">
                  <a:latin typeface="+mj-lt"/>
                </a:rPr>
                <a:t>GROWTH DATA</a:t>
              </a:r>
              <a:endParaRPr lang="en-ID" u="sng" dirty="0">
                <a:latin typeface="+mj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291CFF-778E-4BB9-A028-BB05062B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942" y="2777400"/>
              <a:ext cx="1683422" cy="17700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4D41F7-007A-44D7-A7C3-DFD00023BDB6}"/>
              </a:ext>
            </a:extLst>
          </p:cNvPr>
          <p:cNvGrpSpPr/>
          <p:nvPr/>
        </p:nvGrpSpPr>
        <p:grpSpPr>
          <a:xfrm>
            <a:off x="8147350" y="3041759"/>
            <a:ext cx="1711491" cy="2166061"/>
            <a:chOff x="9441760" y="2602371"/>
            <a:chExt cx="1711491" cy="21660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C1D5-9E51-428D-856F-72A21D90A198}"/>
                </a:ext>
              </a:extLst>
            </p:cNvPr>
            <p:cNvSpPr txBox="1"/>
            <p:nvPr/>
          </p:nvSpPr>
          <p:spPr>
            <a:xfrm>
              <a:off x="9498338" y="4122101"/>
              <a:ext cx="1631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ACKNOWLEDGED</a:t>
              </a:r>
            </a:p>
            <a:p>
              <a:pPr algn="ctr"/>
              <a:r>
                <a:rPr lang="en-US" u="sng" dirty="0">
                  <a:latin typeface="+mj-lt"/>
                </a:rPr>
                <a:t>VALUE PROPOSITIONS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846725-FD2C-4469-A38F-97DABB14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760" y="2602371"/>
              <a:ext cx="1711491" cy="165325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EE4BC4-75F7-4F1D-BC14-E7C1CD1349C4}"/>
              </a:ext>
            </a:extLst>
          </p:cNvPr>
          <p:cNvGrpSpPr/>
          <p:nvPr/>
        </p:nvGrpSpPr>
        <p:grpSpPr>
          <a:xfrm>
            <a:off x="9904884" y="3041759"/>
            <a:ext cx="2046073" cy="2396765"/>
            <a:chOff x="10629275" y="3089259"/>
            <a:chExt cx="2046073" cy="239676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CC7C82-6633-447E-A5D5-52B2905C2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029" y="3089259"/>
              <a:ext cx="1683867" cy="14810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2951A0-1628-4B5C-9FBE-4114BED6B43C}"/>
                </a:ext>
              </a:extLst>
            </p:cNvPr>
            <p:cNvSpPr txBox="1"/>
            <p:nvPr/>
          </p:nvSpPr>
          <p:spPr>
            <a:xfrm>
              <a:off x="10629275" y="4562694"/>
              <a:ext cx="20460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+mj-lt"/>
                </a:rPr>
                <a:t>TEAM WITH</a:t>
              </a:r>
            </a:p>
            <a:p>
              <a:pPr algn="ctr"/>
              <a:r>
                <a:rPr lang="en-US" u="sng" dirty="0">
                  <a:latin typeface="+mj-lt"/>
                </a:rPr>
                <a:t>ORGANIZATION STRUCTURE,</a:t>
              </a:r>
            </a:p>
            <a:p>
              <a:pPr algn="ctr"/>
              <a:r>
                <a:rPr lang="en-US" u="sng" dirty="0">
                  <a:latin typeface="+mj-lt"/>
                </a:rPr>
                <a:t>KPI &amp; JOB DESC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00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Penilaian SRL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864E3C-34A1-4CED-8E77-D60ADD3A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15754"/>
              </p:ext>
            </p:extLst>
          </p:nvPr>
        </p:nvGraphicFramePr>
        <p:xfrm>
          <a:off x="881461" y="1995282"/>
          <a:ext cx="10905070" cy="35536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231">
                  <a:extLst>
                    <a:ext uri="{9D8B030D-6E8A-4147-A177-3AD203B41FA5}">
                      <a16:colId xmlns:a16="http://schemas.microsoft.com/office/drawing/2014/main" val="3879082482"/>
                    </a:ext>
                  </a:extLst>
                </a:gridCol>
                <a:gridCol w="2750444">
                  <a:extLst>
                    <a:ext uri="{9D8B030D-6E8A-4147-A177-3AD203B41FA5}">
                      <a16:colId xmlns:a16="http://schemas.microsoft.com/office/drawing/2014/main" val="2062676593"/>
                    </a:ext>
                  </a:extLst>
                </a:gridCol>
                <a:gridCol w="1300752">
                  <a:extLst>
                    <a:ext uri="{9D8B030D-6E8A-4147-A177-3AD203B41FA5}">
                      <a16:colId xmlns:a16="http://schemas.microsoft.com/office/drawing/2014/main" val="2780423222"/>
                    </a:ext>
                  </a:extLst>
                </a:gridCol>
                <a:gridCol w="1796748">
                  <a:extLst>
                    <a:ext uri="{9D8B030D-6E8A-4147-A177-3AD203B41FA5}">
                      <a16:colId xmlns:a16="http://schemas.microsoft.com/office/drawing/2014/main" val="853199632"/>
                    </a:ext>
                  </a:extLst>
                </a:gridCol>
                <a:gridCol w="1466691">
                  <a:extLst>
                    <a:ext uri="{9D8B030D-6E8A-4147-A177-3AD203B41FA5}">
                      <a16:colId xmlns:a16="http://schemas.microsoft.com/office/drawing/2014/main" val="1969310981"/>
                    </a:ext>
                  </a:extLst>
                </a:gridCol>
                <a:gridCol w="1971805">
                  <a:extLst>
                    <a:ext uri="{9D8B030D-6E8A-4147-A177-3AD203B41FA5}">
                      <a16:colId xmlns:a16="http://schemas.microsoft.com/office/drawing/2014/main" val="1737919647"/>
                    </a:ext>
                  </a:extLst>
                </a:gridCol>
                <a:gridCol w="1304399">
                  <a:extLst>
                    <a:ext uri="{9D8B030D-6E8A-4147-A177-3AD203B41FA5}">
                      <a16:colId xmlns:a16="http://schemas.microsoft.com/office/drawing/2014/main" val="3111544458"/>
                    </a:ext>
                  </a:extLst>
                </a:gridCol>
              </a:tblGrid>
              <a:tr h="40044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Goal SRL 8 : Revenue bertambah seiring dengan pertambahan pelanggan ; Bisnis memiliki dokumen legal yang dibutuhkan (PIRT/BPOM/Akta Perusahaan/Ijin Usaha, dll)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5167"/>
                  </a:ext>
                </a:extLst>
              </a:tr>
              <a:tr h="22538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SRL 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28232"/>
                  </a:ext>
                </a:extLst>
              </a:tr>
              <a:tr h="2253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No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Komponen Penilaian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Peringkat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01226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Sangat Baik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Baik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Cukup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Kurang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Sangat Kurang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extLst>
                  <a:ext uri="{0D108BD9-81ED-4DB2-BD59-A6C34878D82A}">
                    <a16:rowId xmlns:a16="http://schemas.microsoft.com/office/drawing/2014/main" val="357194953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b"/>
                </a:tc>
                <a:extLst>
                  <a:ext uri="{0D108BD9-81ED-4DB2-BD59-A6C34878D82A}">
                    <a16:rowId xmlns:a16="http://schemas.microsoft.com/office/drawing/2014/main" val="4101920559"/>
                  </a:ext>
                </a:extLst>
              </a:tr>
              <a:tr h="75056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>
                          <a:effectLst/>
                        </a:rPr>
                        <a:t>Product dan Service telah memiliki salah satu dokumen HAKI (hak cipta/hak paten/merek/disain industri/rahasia dagang dll)  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Product / service </a:t>
                      </a:r>
                      <a:r>
                        <a:rPr lang="en-US" sz="1100" u="none" strike="noStrike" dirty="0" err="1">
                          <a:effectLst/>
                        </a:rPr>
                        <a:t>sudah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memiliki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dokumen</a:t>
                      </a:r>
                      <a:r>
                        <a:rPr lang="en-US" sz="1100" u="none" strike="noStrike" dirty="0">
                          <a:effectLst/>
                        </a:rPr>
                        <a:t> HAKI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Proses pendaftaran HAKI sedang di review oleh lembaga terkait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Proses pendaftaran HAKI sudah diterima lembaga terkait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Sedang mendaftarkan product / service unya untuk mendapatkan dokumen HAKI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Produk / Service tidak mempunyai dokumen HAKI apapun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extLst>
                  <a:ext uri="{0D108BD9-81ED-4DB2-BD59-A6C34878D82A}">
                    <a16:rowId xmlns:a16="http://schemas.microsoft.com/office/drawing/2014/main" val="1075191956"/>
                  </a:ext>
                </a:extLst>
              </a:tr>
              <a:tr h="75056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Bisnis memiliki legalitas produk (perijinan terkait barang dan jasa, cth: BPOM, PIRT, SNI)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Product / service sudah memiliki dokumen legalitas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Proses pendaftaran legalitas sedang di review oleh lembaga terkait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Proses pendaftaran legalitas sudah diterima lembaga terkait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Sedang mendaftarkan product / service unya untuk mendapatkan dokumen legalitas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Produk / Service tidak mempunyai dokumen legalitas apapun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extLst>
                  <a:ext uri="{0D108BD9-81ED-4DB2-BD59-A6C34878D82A}">
                    <a16:rowId xmlns:a16="http://schemas.microsoft.com/office/drawing/2014/main" val="304410641"/>
                  </a:ext>
                </a:extLst>
              </a:tr>
              <a:tr h="75056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 dirty="0" err="1">
                          <a:effectLst/>
                        </a:rPr>
                        <a:t>Bisnis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memiliki</a:t>
                      </a:r>
                      <a:r>
                        <a:rPr lang="en-ID" sz="1100" u="none" strike="noStrike" dirty="0">
                          <a:effectLst/>
                        </a:rPr>
                        <a:t> badan </a:t>
                      </a:r>
                      <a:r>
                        <a:rPr lang="en-ID" sz="1100" u="none" strike="noStrike" dirty="0" err="1">
                          <a:effectLst/>
                        </a:rPr>
                        <a:t>usaha</a:t>
                      </a:r>
                      <a:r>
                        <a:rPr lang="en-ID" sz="1100" u="none" strike="noStrike" dirty="0">
                          <a:effectLst/>
                        </a:rPr>
                        <a:t> (</a:t>
                      </a:r>
                      <a:r>
                        <a:rPr lang="en-ID" sz="1100" u="none" strike="noStrike" dirty="0" err="1">
                          <a:effectLst/>
                        </a:rPr>
                        <a:t>cth</a:t>
                      </a:r>
                      <a:r>
                        <a:rPr lang="en-ID" sz="1100" u="none" strike="noStrike" dirty="0">
                          <a:effectLst/>
                        </a:rPr>
                        <a:t>: PT, CV, Yayasan </a:t>
                      </a:r>
                      <a:r>
                        <a:rPr lang="en-ID" sz="1100" u="none" strike="noStrike" dirty="0" err="1">
                          <a:effectLst/>
                        </a:rPr>
                        <a:t>atau</a:t>
                      </a:r>
                      <a:r>
                        <a:rPr lang="en-ID" sz="1100" u="none" strike="noStrike" dirty="0">
                          <a:effectLst/>
                        </a:rPr>
                        <a:t> badan </a:t>
                      </a:r>
                      <a:r>
                        <a:rPr lang="en-ID" sz="1100" u="none" strike="noStrike" dirty="0" err="1">
                          <a:effectLst/>
                        </a:rPr>
                        <a:t>usaha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perseorangan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lainnya</a:t>
                      </a:r>
                      <a:r>
                        <a:rPr lang="en-ID" sz="1100" u="none" strike="noStrike" dirty="0">
                          <a:effectLst/>
                        </a:rPr>
                        <a:t>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 dirty="0" err="1">
                          <a:effectLst/>
                        </a:rPr>
                        <a:t>Bisnis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sudah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memiliki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dokumen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legalitas</a:t>
                      </a:r>
                      <a:r>
                        <a:rPr lang="en-ID" sz="1100" u="none" strike="noStrike" dirty="0">
                          <a:effectLst/>
                        </a:rPr>
                        <a:t> badan </a:t>
                      </a:r>
                      <a:r>
                        <a:rPr lang="en-ID" sz="1100" u="none" strike="noStrike" dirty="0" err="1">
                          <a:effectLst/>
                        </a:rPr>
                        <a:t>usaha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Proses pendaftaran badan usaha  sedang di review oleh lembaga terkait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>
                          <a:effectLst/>
                        </a:rPr>
                        <a:t>Proses pendaftaran legalitas sudah diterima lembaga terkait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Sedang mendaftarkan bisnis nya untuk mendapatkan dokumen badan usaha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u="none" strike="noStrike" dirty="0" err="1">
                          <a:effectLst/>
                        </a:rPr>
                        <a:t>Bisnis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tidak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mempunyai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dokumen</a:t>
                      </a:r>
                      <a:r>
                        <a:rPr lang="en-ID" sz="1100" u="none" strike="noStrike" dirty="0">
                          <a:effectLst/>
                        </a:rPr>
                        <a:t> badan </a:t>
                      </a:r>
                      <a:r>
                        <a:rPr lang="en-ID" sz="1100" u="none" strike="noStrike" dirty="0" err="1">
                          <a:effectLst/>
                        </a:rPr>
                        <a:t>usaha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apapun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6" marR="8316" marT="8316" marB="0" anchor="ctr"/>
                </a:tc>
                <a:extLst>
                  <a:ext uri="{0D108BD9-81ED-4DB2-BD59-A6C34878D82A}">
                    <a16:rowId xmlns:a16="http://schemas.microsoft.com/office/drawing/2014/main" val="39965740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2A491B-E7B7-4746-9B03-80F819E699A2}"/>
              </a:ext>
            </a:extLst>
          </p:cNvPr>
          <p:cNvSpPr txBox="1"/>
          <p:nvPr/>
        </p:nvSpPr>
        <p:spPr>
          <a:xfrm>
            <a:off x="776613" y="1015885"/>
            <a:ext cx="447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KOMPONEN PENILAIAN SRL 8</a:t>
            </a:r>
            <a:endParaRPr lang="en-ID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Penilaian SRL 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FACD48-6CFF-4D67-806E-D791713C1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253999"/>
              </p:ext>
            </p:extLst>
          </p:nvPr>
        </p:nvGraphicFramePr>
        <p:xfrm>
          <a:off x="907406" y="1946332"/>
          <a:ext cx="10377187" cy="38055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98">
                  <a:extLst>
                    <a:ext uri="{9D8B030D-6E8A-4147-A177-3AD203B41FA5}">
                      <a16:colId xmlns:a16="http://schemas.microsoft.com/office/drawing/2014/main" val="338129057"/>
                    </a:ext>
                  </a:extLst>
                </a:gridCol>
                <a:gridCol w="2414136">
                  <a:extLst>
                    <a:ext uri="{9D8B030D-6E8A-4147-A177-3AD203B41FA5}">
                      <a16:colId xmlns:a16="http://schemas.microsoft.com/office/drawing/2014/main" val="3051358397"/>
                    </a:ext>
                  </a:extLst>
                </a:gridCol>
                <a:gridCol w="1453007">
                  <a:extLst>
                    <a:ext uri="{9D8B030D-6E8A-4147-A177-3AD203B41FA5}">
                      <a16:colId xmlns:a16="http://schemas.microsoft.com/office/drawing/2014/main" val="3042190178"/>
                    </a:ext>
                  </a:extLst>
                </a:gridCol>
                <a:gridCol w="1405755">
                  <a:extLst>
                    <a:ext uri="{9D8B030D-6E8A-4147-A177-3AD203B41FA5}">
                      <a16:colId xmlns:a16="http://schemas.microsoft.com/office/drawing/2014/main" val="2090666275"/>
                    </a:ext>
                  </a:extLst>
                </a:gridCol>
                <a:gridCol w="1453007">
                  <a:extLst>
                    <a:ext uri="{9D8B030D-6E8A-4147-A177-3AD203B41FA5}">
                      <a16:colId xmlns:a16="http://schemas.microsoft.com/office/drawing/2014/main" val="1372346657"/>
                    </a:ext>
                  </a:extLst>
                </a:gridCol>
                <a:gridCol w="1334876">
                  <a:extLst>
                    <a:ext uri="{9D8B030D-6E8A-4147-A177-3AD203B41FA5}">
                      <a16:colId xmlns:a16="http://schemas.microsoft.com/office/drawing/2014/main" val="3832341786"/>
                    </a:ext>
                  </a:extLst>
                </a:gridCol>
                <a:gridCol w="1996408">
                  <a:extLst>
                    <a:ext uri="{9D8B030D-6E8A-4147-A177-3AD203B41FA5}">
                      <a16:colId xmlns:a16="http://schemas.microsoft.com/office/drawing/2014/main" val="1893843247"/>
                    </a:ext>
                  </a:extLst>
                </a:gridCol>
              </a:tblGrid>
              <a:tr h="26115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Goal SRL 8 : Revenue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bertambah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seiring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pertambahan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pelanggan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;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Bisnis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memiliki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dokumen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legal yang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dibutuhkan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(PIRT/BPOM/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Akta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Perusahaan/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Ijin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Usaha, </a:t>
                      </a:r>
                      <a:r>
                        <a:rPr lang="en-ID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dll</a:t>
                      </a:r>
                      <a:r>
                        <a:rPr lang="en-ID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D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173"/>
                  </a:ext>
                </a:extLst>
              </a:tr>
              <a:tr h="26115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SRL 8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28438"/>
                  </a:ext>
                </a:extLst>
              </a:tr>
              <a:tr h="2611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Komponen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Penilaian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Peringkat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74935"/>
                  </a:ext>
                </a:extLst>
              </a:tr>
              <a:tr h="26115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Sangat Baik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Baik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Cukup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Kurang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Sangat Kurang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extLst>
                  <a:ext uri="{0D108BD9-81ED-4DB2-BD59-A6C34878D82A}">
                    <a16:rowId xmlns:a16="http://schemas.microsoft.com/office/drawing/2014/main" val="1979572998"/>
                  </a:ext>
                </a:extLst>
              </a:tr>
              <a:tr h="26115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b"/>
                </a:tc>
                <a:extLst>
                  <a:ext uri="{0D108BD9-81ED-4DB2-BD59-A6C34878D82A}">
                    <a16:rowId xmlns:a16="http://schemas.microsoft.com/office/drawing/2014/main" val="499356072"/>
                  </a:ext>
                </a:extLst>
              </a:tr>
              <a:tr h="66709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pertambahan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jumlah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pelanggan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menggunakan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product / service dan data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pengguna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melakukan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pembelian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telah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tersedia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dalam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jangka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waktu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minimal 6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bulan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Terdapat data pelanggan dalam waktu lebih dari 12  bulan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Terdapat data pelanggan dalam waktu 6-12 bulan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Terdapat data pelanggan dalam waktu minimal 6 bulan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Terdapat data pelanggan dalam waktu kurang dari 6 bulan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Tidak ada data tentang pelanggan dalam 6 bulan terakhir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extLst>
                  <a:ext uri="{0D108BD9-81ED-4DB2-BD59-A6C34878D82A}">
                    <a16:rowId xmlns:a16="http://schemas.microsoft.com/office/drawing/2014/main" val="3906113136"/>
                  </a:ext>
                </a:extLst>
              </a:tr>
              <a:tr h="53178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Produk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atau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Service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ditawarkan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telah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mempunyai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Value Proposition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diakui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oleh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pihak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lain ( minimal 10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testimoni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liputan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dari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customer / partner / media / investor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dll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)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Ada lebih dari 10 testimoni/liputan dari pihak lain dan ada testimoni/liputan yang ber skala global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900" u="none" strike="noStrike">
                          <a:solidFill>
                            <a:schemeClr val="tx1"/>
                          </a:solidFill>
                          <a:effectLst/>
                        </a:rPr>
                        <a:t>Ada lebih dari 10 testimoni/liputan dari pihak lain</a:t>
                      </a:r>
                      <a:endParaRPr lang="fi-FI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900" u="none" strike="noStrike">
                          <a:solidFill>
                            <a:schemeClr val="tx1"/>
                          </a:solidFill>
                          <a:effectLst/>
                        </a:rPr>
                        <a:t>Ada 5-10 testimoni/liputan dari pihak lain</a:t>
                      </a:r>
                      <a:endParaRPr lang="fi-FI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900" u="none" strike="noStrike">
                          <a:solidFill>
                            <a:schemeClr val="tx1"/>
                          </a:solidFill>
                          <a:effectLst/>
                        </a:rPr>
                        <a:t>Ada 1 - 5 testimoni/liputan dari pihak lain</a:t>
                      </a:r>
                      <a:endParaRPr lang="fi-FI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900" u="none" strike="noStrike">
                          <a:solidFill>
                            <a:schemeClr val="tx1"/>
                          </a:solidFill>
                          <a:effectLst/>
                        </a:rPr>
                        <a:t>Tidak ada testimoni/liputan dari pihak lain</a:t>
                      </a:r>
                      <a:endParaRPr lang="fi-FI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extLst>
                  <a:ext uri="{0D108BD9-81ED-4DB2-BD59-A6C34878D82A}">
                    <a16:rowId xmlns:a16="http://schemas.microsoft.com/office/drawing/2014/main" val="2760627615"/>
                  </a:ext>
                </a:extLst>
              </a:tr>
              <a:tr h="80240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Mempunyai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struktur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organisasi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job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desc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dan KPI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jelas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Mempunyai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struktur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organisasi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job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desc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dan KPI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jelas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sudah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dijalankan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minimal 6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bulan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terakhir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dan minimal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sudah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di audit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secara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internal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Mempunyai tim dengan struktur organisasi, job desc dan KPI yang jelas dan sudah dijalankan minimal 6 bulan terakhir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Mempunyai tim dengan struktur organisasi, job desc dan KPI yang jelas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>
                          <a:solidFill>
                            <a:schemeClr val="tx1"/>
                          </a:solidFill>
                          <a:effectLst/>
                        </a:rPr>
                        <a:t>Mempunyai tim namun tidak mempunyai struktur organisasi, job desc dan KPI yang jelas</a:t>
                      </a:r>
                      <a:endParaRPr lang="en-ID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Tidak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mempunyai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</a:t>
                      </a:r>
                      <a:r>
                        <a:rPr lang="en-ID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yang </a:t>
                      </a:r>
                      <a:r>
                        <a:rPr lang="en-ID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jelas</a:t>
                      </a:r>
                      <a:endParaRPr lang="en-ID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09" marR="46684" marT="46684" marB="46684" anchor="ctr"/>
                </a:tc>
                <a:extLst>
                  <a:ext uri="{0D108BD9-81ED-4DB2-BD59-A6C34878D82A}">
                    <a16:rowId xmlns:a16="http://schemas.microsoft.com/office/drawing/2014/main" val="18749843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548C48-6E16-4976-95F9-112048176982}"/>
              </a:ext>
            </a:extLst>
          </p:cNvPr>
          <p:cNvSpPr txBox="1"/>
          <p:nvPr/>
        </p:nvSpPr>
        <p:spPr>
          <a:xfrm>
            <a:off x="776613" y="1015885"/>
            <a:ext cx="447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KOMPONEN PENILAIAN SRL 8</a:t>
            </a:r>
            <a:endParaRPr lang="en-ID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48815"/>
            <a:ext cx="5712912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838200" y="1611414"/>
            <a:ext cx="613766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berupa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pendaftaran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atas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kekayaan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intelektual</a:t>
            </a:r>
            <a:r>
              <a:rPr lang="en-ID" sz="1500" dirty="0">
                <a:solidFill>
                  <a:srgbClr val="FF0000"/>
                </a:solidFill>
              </a:rPr>
              <a:t> (HAKI) / intellectual property (IP) yang </a:t>
            </a:r>
            <a:r>
              <a:rPr lang="en-ID" sz="1500" dirty="0" err="1">
                <a:solidFill>
                  <a:srgbClr val="FF0000"/>
                </a:solidFill>
              </a:rPr>
              <a:t>dilakukan</a:t>
            </a:r>
            <a:r>
              <a:rPr lang="en-ID" sz="1500" dirty="0">
                <a:solidFill>
                  <a:srgbClr val="FF0000"/>
                </a:solidFill>
              </a:rPr>
              <a:t> oleh startup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pendaftaran</a:t>
            </a:r>
            <a:r>
              <a:rPr lang="en-ID" sz="1500" dirty="0">
                <a:solidFill>
                  <a:srgbClr val="FF0000"/>
                </a:solidFill>
              </a:rPr>
              <a:t> HAKI </a:t>
            </a:r>
            <a:r>
              <a:rPr lang="en-ID" sz="1500" dirty="0" err="1">
                <a:solidFill>
                  <a:srgbClr val="FF0000"/>
                </a:solidFill>
              </a:rPr>
              <a:t>seperti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nn-NO" sz="1500" dirty="0">
                <a:solidFill>
                  <a:srgbClr val="FF0000"/>
                </a:solidFill>
              </a:rPr>
              <a:t> hak cipta/hak paten/merek/disain industri/indikasi geografis/disain tata letak sirkuit terpadu/ rahasia dagang dll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,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: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Produk</a:t>
            </a:r>
            <a:r>
              <a:rPr lang="en-ID" sz="1500" dirty="0">
                <a:solidFill>
                  <a:srgbClr val="FF0000"/>
                </a:solidFill>
              </a:rPr>
              <a:t> / Service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mempunyai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dokumen</a:t>
            </a:r>
            <a:r>
              <a:rPr lang="en-ID" sz="1500" dirty="0">
                <a:solidFill>
                  <a:srgbClr val="FF0000"/>
                </a:solidFill>
              </a:rPr>
              <a:t> HAKI </a:t>
            </a:r>
            <a:r>
              <a:rPr lang="en-ID" sz="1500" dirty="0" err="1">
                <a:solidFill>
                  <a:srgbClr val="FF0000"/>
                </a:solidFill>
              </a:rPr>
              <a:t>apapun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Sedang mendaftarkan product / service nya untuk mendapatkan dokumen HAKI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 Proses </a:t>
            </a:r>
            <a:r>
              <a:rPr lang="en-ID" sz="1500" dirty="0" err="1">
                <a:solidFill>
                  <a:srgbClr val="FF0000"/>
                </a:solidFill>
              </a:rPr>
              <a:t>pendaftaran</a:t>
            </a:r>
            <a:r>
              <a:rPr lang="en-ID" sz="1500" dirty="0">
                <a:solidFill>
                  <a:srgbClr val="FF0000"/>
                </a:solidFill>
              </a:rPr>
              <a:t> HAKI </a:t>
            </a:r>
            <a:r>
              <a:rPr lang="en-ID" sz="1500" dirty="0" err="1">
                <a:solidFill>
                  <a:srgbClr val="FF0000"/>
                </a:solidFill>
              </a:rPr>
              <a:t>sudah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diterima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lembaga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terkait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Proses </a:t>
            </a:r>
            <a:r>
              <a:rPr lang="en-ID" sz="1500" dirty="0" err="1">
                <a:solidFill>
                  <a:srgbClr val="FF0000"/>
                </a:solidFill>
              </a:rPr>
              <a:t>pendaftaran</a:t>
            </a:r>
            <a:r>
              <a:rPr lang="en-ID" sz="1500" dirty="0">
                <a:solidFill>
                  <a:srgbClr val="FF0000"/>
                </a:solidFill>
              </a:rPr>
              <a:t> HAKI </a:t>
            </a:r>
            <a:r>
              <a:rPr lang="en-ID" sz="1500" dirty="0" err="1">
                <a:solidFill>
                  <a:srgbClr val="FF0000"/>
                </a:solidFill>
              </a:rPr>
              <a:t>sedang</a:t>
            </a:r>
            <a:r>
              <a:rPr lang="en-ID" sz="1500" dirty="0">
                <a:solidFill>
                  <a:srgbClr val="FF0000"/>
                </a:solidFill>
              </a:rPr>
              <a:t> di review oleh </a:t>
            </a:r>
            <a:r>
              <a:rPr lang="en-ID" sz="1500" dirty="0" err="1">
                <a:solidFill>
                  <a:srgbClr val="FF0000"/>
                </a:solidFill>
              </a:rPr>
              <a:t>lembaga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terkait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US" sz="1500" dirty="0">
                <a:solidFill>
                  <a:srgbClr val="FF0000"/>
                </a:solidFill>
              </a:rPr>
              <a:t>Product / service </a:t>
            </a:r>
            <a:r>
              <a:rPr lang="en-US" sz="1500" dirty="0" err="1">
                <a:solidFill>
                  <a:srgbClr val="FF0000"/>
                </a:solidFill>
              </a:rPr>
              <a:t>sudah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memiliki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dokumen</a:t>
            </a:r>
            <a:r>
              <a:rPr lang="en-US" sz="1500" dirty="0">
                <a:solidFill>
                  <a:srgbClr val="FF0000"/>
                </a:solidFill>
              </a:rPr>
              <a:t> HAKI</a:t>
            </a:r>
            <a:endParaRPr lang="en-ID" sz="15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F56EB-1064-4DD5-84BB-2754549A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32" y="343933"/>
            <a:ext cx="4791750" cy="61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89" y="958141"/>
            <a:ext cx="6062597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76824" y="1766362"/>
            <a:ext cx="6062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perijinan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/ </a:t>
            </a:r>
            <a:r>
              <a:rPr lang="en-ID" sz="1600" dirty="0" err="1">
                <a:solidFill>
                  <a:srgbClr val="FF0000"/>
                </a:solidFill>
              </a:rPr>
              <a:t>barang</a:t>
            </a:r>
            <a:r>
              <a:rPr lang="en-ID" sz="1600" dirty="0">
                <a:solidFill>
                  <a:srgbClr val="FF0000"/>
                </a:solidFill>
              </a:rPr>
              <a:t> di Lembaga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ijin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/ PIRT / BPOM / SNI / </a:t>
            </a:r>
            <a:r>
              <a:rPr lang="en-ID" sz="1600" dirty="0" err="1">
                <a:solidFill>
                  <a:srgbClr val="FF0000"/>
                </a:solidFill>
              </a:rPr>
              <a:t>ijin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keramaian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dll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/ Service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apapun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sv-SE" sz="1600" dirty="0">
                <a:solidFill>
                  <a:srgbClr val="FF0000"/>
                </a:solidFill>
              </a:rPr>
              <a:t>Sedang mendaftarkan product / service nya untuk mendapatkan dokumen legalitas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Proses </a:t>
            </a:r>
            <a:r>
              <a:rPr lang="en-ID" sz="1600" dirty="0" err="1">
                <a:solidFill>
                  <a:srgbClr val="FF0000"/>
                </a:solidFill>
              </a:rPr>
              <a:t>pendaftaran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diterima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lembaga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endParaRPr lang="en-ID" sz="16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sv-SE" sz="1600" dirty="0">
                <a:solidFill>
                  <a:srgbClr val="FF0000"/>
                </a:solidFill>
              </a:rPr>
              <a:t>Proses pendaftaran legalitas sedang di review oleh lembaga terkait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Product / service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memiliki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9D285-569E-4CAF-AA10-1DE06F5D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36" y="700375"/>
            <a:ext cx="4975670" cy="57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44" y="1007812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75C6A-FC6A-4B9C-8DBB-DA5DC971EC29}"/>
              </a:ext>
            </a:extLst>
          </p:cNvPr>
          <p:cNvSpPr txBox="1"/>
          <p:nvPr/>
        </p:nvSpPr>
        <p:spPr>
          <a:xfrm>
            <a:off x="838200" y="1767379"/>
            <a:ext cx="60010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pendaftaran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pendaftaran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seperti</a:t>
            </a:r>
            <a:r>
              <a:rPr lang="en-ID" sz="1600" dirty="0">
                <a:solidFill>
                  <a:srgbClr val="FF0000"/>
                </a:solidFill>
              </a:rPr>
              <a:t> PT/CV/</a:t>
            </a:r>
            <a:r>
              <a:rPr lang="en-ID" sz="1600" dirty="0" err="1">
                <a:solidFill>
                  <a:srgbClr val="FF0000"/>
                </a:solidFill>
              </a:rPr>
              <a:t>yayasan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dll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mempunyai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badan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apapun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sv-SE" sz="1600" dirty="0">
                <a:solidFill>
                  <a:srgbClr val="FF0000"/>
                </a:solidFill>
              </a:rPr>
              <a:t>Sedang mendaftarkan bisnis nya untuk mendapatkan dokumen badan usaha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Proses </a:t>
            </a:r>
            <a:r>
              <a:rPr lang="en-ID" sz="1600" dirty="0" err="1">
                <a:solidFill>
                  <a:srgbClr val="FF0000"/>
                </a:solidFill>
              </a:rPr>
              <a:t>pendaftaran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diterima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lembaga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Proses </a:t>
            </a:r>
            <a:r>
              <a:rPr lang="en-ID" sz="1600" dirty="0" err="1">
                <a:solidFill>
                  <a:srgbClr val="FF0000"/>
                </a:solidFill>
              </a:rPr>
              <a:t>pendaftaran</a:t>
            </a:r>
            <a:r>
              <a:rPr lang="en-ID" sz="1600" dirty="0">
                <a:solidFill>
                  <a:srgbClr val="FF0000"/>
                </a:solidFill>
              </a:rPr>
              <a:t> badan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r>
              <a:rPr lang="en-ID" sz="1600" dirty="0">
                <a:solidFill>
                  <a:srgbClr val="FF0000"/>
                </a:solidFill>
              </a:rPr>
              <a:t>  </a:t>
            </a:r>
            <a:r>
              <a:rPr lang="en-ID" sz="1600" dirty="0" err="1">
                <a:solidFill>
                  <a:srgbClr val="FF0000"/>
                </a:solidFill>
              </a:rPr>
              <a:t>sedang</a:t>
            </a:r>
            <a:r>
              <a:rPr lang="en-ID" sz="1600" dirty="0">
                <a:solidFill>
                  <a:srgbClr val="FF0000"/>
                </a:solidFill>
              </a:rPr>
              <a:t> di review oleh </a:t>
            </a:r>
            <a:r>
              <a:rPr lang="en-ID" sz="1600" dirty="0" err="1">
                <a:solidFill>
                  <a:srgbClr val="FF0000"/>
                </a:solidFill>
              </a:rPr>
              <a:t>lembaga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terkait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memiliki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dokumen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legalitas</a:t>
            </a:r>
            <a:r>
              <a:rPr lang="en-ID" sz="1600" dirty="0">
                <a:solidFill>
                  <a:srgbClr val="FF0000"/>
                </a:solidFill>
              </a:rPr>
              <a:t> badan </a:t>
            </a:r>
            <a:r>
              <a:rPr lang="en-ID" sz="1600" dirty="0" err="1">
                <a:solidFill>
                  <a:srgbClr val="FF0000"/>
                </a:solidFill>
              </a:rPr>
              <a:t>usaha</a:t>
            </a:r>
            <a:endParaRPr lang="en-ID" sz="1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2D986-081B-4B96-87C8-4889149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76" y="150046"/>
            <a:ext cx="4733807" cy="6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</TotalTime>
  <Words>1921</Words>
  <Application>Microsoft Office PowerPoint</Application>
  <PresentationFormat>Widescreen</PresentationFormat>
  <Paragraphs>269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SRL 8 </vt:lpstr>
      <vt:lpstr>SRL 8 – Product dengan Pendapatan Stabil</vt:lpstr>
      <vt:lpstr>Komponen Penilaian SRL 8</vt:lpstr>
      <vt:lpstr>Komponen Penilaian SRL 8</vt:lpstr>
      <vt:lpstr>Penilaian SRL 8 </vt:lpstr>
      <vt:lpstr>Penilaian SRL 8</vt:lpstr>
      <vt:lpstr>form Penilaian SRL 8</vt:lpstr>
      <vt:lpstr>form Penilaian SRL 8</vt:lpstr>
      <vt:lpstr>form Penilaian SRL 8</vt:lpstr>
      <vt:lpstr>form Penilaian SRL 8</vt:lpstr>
      <vt:lpstr>form Penilaian SRL 8</vt:lpstr>
      <vt:lpstr>form Penilaian SRL 8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8</dc:title>
  <dc:creator>Aloysius Bernanda Gunawan</dc:creator>
  <cp:lastModifiedBy>Asus</cp:lastModifiedBy>
  <cp:revision>14</cp:revision>
  <dcterms:created xsi:type="dcterms:W3CDTF">2020-01-06T05:56:39Z</dcterms:created>
  <dcterms:modified xsi:type="dcterms:W3CDTF">2020-02-17T17:38:54Z</dcterms:modified>
</cp:coreProperties>
</file>