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 id="2147483648" r:id="rId2"/>
  </p:sldMasterIdLst>
  <p:sldIdLst>
    <p:sldId id="256" r:id="rId3"/>
    <p:sldId id="257" r:id="rId4"/>
    <p:sldId id="262" r:id="rId5"/>
    <p:sldId id="261" r:id="rId6"/>
    <p:sldId id="265" r:id="rId7"/>
    <p:sldId id="264" r:id="rId8"/>
    <p:sldId id="280" r:id="rId9"/>
    <p:sldId id="281" r:id="rId10"/>
    <p:sldId id="263" r:id="rId11"/>
    <p:sldId id="260" r:id="rId12"/>
    <p:sldId id="266" r:id="rId13"/>
    <p:sldId id="267" r:id="rId14"/>
    <p:sldId id="259" r:id="rId15"/>
    <p:sldId id="276" r:id="rId16"/>
    <p:sldId id="277" r:id="rId17"/>
    <p:sldId id="282" r:id="rId18"/>
    <p:sldId id="283" r:id="rId19"/>
    <p:sldId id="284" r:id="rId20"/>
    <p:sldId id="285" r:id="rId21"/>
    <p:sldId id="286" r:id="rId22"/>
    <p:sldId id="287" r:id="rId23"/>
    <p:sldId id="288" r:id="rId24"/>
    <p:sldId id="279" r:id="rId25"/>
    <p:sldId id="271" r:id="rId26"/>
    <p:sldId id="272" r:id="rId27"/>
    <p:sldId id="273"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9724D-6786-6F96-A32B-39765503EBD7}" v="230" dt="2020-08-03T08:52:57.369"/>
    <p1510:client id="{90A01658-CC86-ED9D-2E0F-067344769EAC}" v="1" dt="2020-08-03T16:15:53.970"/>
    <p1510:client id="{D28641BF-9A94-1EEE-8774-C26A7B2655CE}" v="1193" dt="2020-08-03T13:44:19.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5/10/relationships/revisionInfo" Target="revisionInfo.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62255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66166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64353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3402778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253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3838992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2020225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2059245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773511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9B49F-63BB-4833-B654-8D3F204CAEDD}"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3058083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69B49F-63BB-4833-B654-8D3F204CAEDD}"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5940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69B49F-63BB-4833-B654-8D3F204CAEDD}" type="datetimeFigureOut">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2152996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A69B49F-63BB-4833-B654-8D3F204CAEDD}" type="datetimeFigureOut">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382887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9B49F-63BB-4833-B654-8D3F204CAEDD}" type="datetimeFigureOut">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115461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69B49F-63BB-4833-B654-8D3F204CAEDD}"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104325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69B49F-63BB-4833-B654-8D3F204CAEDD}"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19E07-B5BA-4A6F-912F-329B6F6EA73B}" type="slidenum">
              <a:rPr lang="en-US" smtClean="0"/>
              <a:t>‹#›</a:t>
            </a:fld>
            <a:endParaRPr lang="en-US"/>
          </a:p>
        </p:txBody>
      </p:sp>
    </p:spTree>
    <p:extLst>
      <p:ext uri="{BB962C8B-B14F-4D97-AF65-F5344CB8AC3E}">
        <p14:creationId xmlns:p14="http://schemas.microsoft.com/office/powerpoint/2010/main" val="347172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69B49F-63BB-4833-B654-8D3F204CAEDD}" type="datetimeFigureOut">
              <a:rPr lang="en-US" smtClean="0"/>
              <a:t>8/7/2020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819E07-B5BA-4A6F-912F-329B6F6EA73B}" type="slidenum">
              <a:rPr lang="en-US" smtClean="0"/>
              <a:t>‹#›</a:t>
            </a:fld>
            <a:endParaRPr lang="en-US"/>
          </a:p>
        </p:txBody>
      </p:sp>
    </p:spTree>
    <p:extLst>
      <p:ext uri="{BB962C8B-B14F-4D97-AF65-F5344CB8AC3E}">
        <p14:creationId xmlns:p14="http://schemas.microsoft.com/office/powerpoint/2010/main" val="2932836412"/>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17" r:id="rId5"/>
    <p:sldLayoutId id="2147483818" r:id="rId6"/>
    <p:sldLayoutId id="2147483824"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FF8F-501A-4740-99D2-2576D3A9BCE0}"/>
              </a:ext>
            </a:extLst>
          </p:cNvPr>
          <p:cNvSpPr>
            <a:spLocks noGrp="1"/>
          </p:cNvSpPr>
          <p:nvPr>
            <p:ph type="ctrTitle"/>
          </p:nvPr>
        </p:nvSpPr>
        <p:spPr>
          <a:xfrm>
            <a:off x="2030849" y="2907293"/>
            <a:ext cx="7766936" cy="1646302"/>
          </a:xfrm>
        </p:spPr>
        <p:txBody>
          <a:bodyPr/>
          <a:lstStyle/>
          <a:p>
            <a:r>
              <a:rPr lang="en-US"/>
              <a:t>HIGHLIGHT</a:t>
            </a:r>
          </a:p>
        </p:txBody>
      </p:sp>
      <p:pic>
        <p:nvPicPr>
          <p:cNvPr id="7" name="Picture 6">
            <a:extLst>
              <a:ext uri="{FF2B5EF4-FFF2-40B4-BE49-F238E27FC236}">
                <a16:creationId xmlns:a16="http://schemas.microsoft.com/office/drawing/2014/main" id="{9F6D3F2E-BE9C-4C07-93B9-73F29382BA43}"/>
              </a:ext>
            </a:extLst>
          </p:cNvPr>
          <p:cNvPicPr>
            <a:picLocks noChangeAspect="1"/>
          </p:cNvPicPr>
          <p:nvPr/>
        </p:nvPicPr>
        <p:blipFill rotWithShape="1">
          <a:blip r:embed="rId2">
            <a:extLst>
              <a:ext uri="{28A0092B-C50C-407E-A947-70E740481C1C}">
                <a14:useLocalDpi xmlns:a14="http://schemas.microsoft.com/office/drawing/2010/main" val="0"/>
              </a:ext>
            </a:extLst>
          </a:blip>
          <a:srcRect t="39482" b="36512"/>
          <a:stretch/>
        </p:blipFill>
        <p:spPr>
          <a:xfrm>
            <a:off x="1109609" y="893545"/>
            <a:ext cx="7766936" cy="2114196"/>
          </a:xfrm>
          <a:prstGeom prst="rect">
            <a:avLst/>
          </a:prstGeom>
        </p:spPr>
      </p:pic>
    </p:spTree>
    <p:extLst>
      <p:ext uri="{BB962C8B-B14F-4D97-AF65-F5344CB8AC3E}">
        <p14:creationId xmlns:p14="http://schemas.microsoft.com/office/powerpoint/2010/main" val="265678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5395-7876-47F0-BB06-E85AC94265B4}"/>
              </a:ext>
            </a:extLst>
          </p:cNvPr>
          <p:cNvSpPr>
            <a:spLocks noGrp="1"/>
          </p:cNvSpPr>
          <p:nvPr>
            <p:ph type="title"/>
          </p:nvPr>
        </p:nvSpPr>
        <p:spPr>
          <a:xfrm>
            <a:off x="356492" y="409074"/>
            <a:ext cx="8770457" cy="1320800"/>
          </a:xfrm>
        </p:spPr>
        <p:txBody>
          <a:bodyPr/>
          <a:lstStyle/>
          <a:p>
            <a:r>
              <a:rPr lang="en-US">
                <a:ea typeface="+mj-lt"/>
                <a:cs typeface="+mj-lt"/>
              </a:rPr>
              <a:t>Hasil </a:t>
            </a:r>
            <a:r>
              <a:rPr lang="en-US" err="1">
                <a:ea typeface="+mj-lt"/>
                <a:cs typeface="+mj-lt"/>
              </a:rPr>
              <a:t>Wawancara</a:t>
            </a:r>
            <a:r>
              <a:rPr lang="en-US">
                <a:ea typeface="+mj-lt"/>
                <a:cs typeface="+mj-lt"/>
              </a:rPr>
              <a:t> </a:t>
            </a:r>
            <a:r>
              <a:rPr lang="en-US" err="1">
                <a:ea typeface="+mj-lt"/>
                <a:cs typeface="+mj-lt"/>
              </a:rPr>
              <a:t>dengan</a:t>
            </a:r>
            <a:r>
              <a:rPr lang="en-US">
                <a:ea typeface="+mj-lt"/>
                <a:cs typeface="+mj-lt"/>
              </a:rPr>
              <a:t> Calon </a:t>
            </a:r>
            <a:r>
              <a:rPr lang="en-US" err="1">
                <a:ea typeface="+mj-lt"/>
                <a:cs typeface="+mj-lt"/>
              </a:rPr>
              <a:t>Pelanggan</a:t>
            </a:r>
            <a:r>
              <a:rPr lang="en-US">
                <a:ea typeface="+mj-lt"/>
                <a:cs typeface="+mj-lt"/>
              </a:rPr>
              <a:t> </a:t>
            </a:r>
            <a:r>
              <a:rPr lang="en-US" err="1">
                <a:ea typeface="+mj-lt"/>
                <a:cs typeface="+mj-lt"/>
              </a:rPr>
              <a:t>Potensial</a:t>
            </a:r>
            <a:endParaRPr lang="en-US" err="1"/>
          </a:p>
          <a:p>
            <a:endParaRPr lang="en-US"/>
          </a:p>
        </p:txBody>
      </p:sp>
      <p:pic>
        <p:nvPicPr>
          <p:cNvPr id="5" name="Content Placeholder 4">
            <a:extLst>
              <a:ext uri="{FF2B5EF4-FFF2-40B4-BE49-F238E27FC236}">
                <a16:creationId xmlns:a16="http://schemas.microsoft.com/office/drawing/2014/main" id="{D58FF626-900C-4D59-80B6-49B73DDA9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5" y="1672316"/>
            <a:ext cx="2183308" cy="3881437"/>
          </a:xfrm>
        </p:spPr>
      </p:pic>
      <p:pic>
        <p:nvPicPr>
          <p:cNvPr id="7" name="Picture 6">
            <a:extLst>
              <a:ext uri="{FF2B5EF4-FFF2-40B4-BE49-F238E27FC236}">
                <a16:creationId xmlns:a16="http://schemas.microsoft.com/office/drawing/2014/main" id="{264F7A07-1ABF-450F-A719-765443724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086" y="1672312"/>
            <a:ext cx="2364216" cy="3881437"/>
          </a:xfrm>
          <a:prstGeom prst="rect">
            <a:avLst/>
          </a:prstGeom>
        </p:spPr>
      </p:pic>
      <p:pic>
        <p:nvPicPr>
          <p:cNvPr id="9" name="Picture 8">
            <a:extLst>
              <a:ext uri="{FF2B5EF4-FFF2-40B4-BE49-F238E27FC236}">
                <a16:creationId xmlns:a16="http://schemas.microsoft.com/office/drawing/2014/main" id="{2C8D9B19-1B6D-4F06-86EC-E5EA813565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8358" y="1672314"/>
            <a:ext cx="2364216" cy="3881438"/>
          </a:xfrm>
          <a:prstGeom prst="rect">
            <a:avLst/>
          </a:prstGeom>
        </p:spPr>
      </p:pic>
      <p:pic>
        <p:nvPicPr>
          <p:cNvPr id="11" name="Picture 10">
            <a:extLst>
              <a:ext uri="{FF2B5EF4-FFF2-40B4-BE49-F238E27FC236}">
                <a16:creationId xmlns:a16="http://schemas.microsoft.com/office/drawing/2014/main" id="{E766D1EA-5459-4CC3-9CFE-69A7739D3B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5768" y="1672313"/>
            <a:ext cx="2376053" cy="3881437"/>
          </a:xfrm>
          <a:prstGeom prst="rect">
            <a:avLst/>
          </a:prstGeom>
        </p:spPr>
      </p:pic>
      <p:pic>
        <p:nvPicPr>
          <p:cNvPr id="13" name="Picture 12">
            <a:extLst>
              <a:ext uri="{FF2B5EF4-FFF2-40B4-BE49-F238E27FC236}">
                <a16:creationId xmlns:a16="http://schemas.microsoft.com/office/drawing/2014/main" id="{A264F84D-FB65-44F3-B5AC-76402083A1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7748" y="1672312"/>
            <a:ext cx="2376053" cy="3881437"/>
          </a:xfrm>
          <a:prstGeom prst="rect">
            <a:avLst/>
          </a:prstGeom>
        </p:spPr>
      </p:pic>
    </p:spTree>
    <p:extLst>
      <p:ext uri="{BB962C8B-B14F-4D97-AF65-F5344CB8AC3E}">
        <p14:creationId xmlns:p14="http://schemas.microsoft.com/office/powerpoint/2010/main" val="104941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D171-98B5-4765-94FB-34726D002F02}"/>
              </a:ext>
            </a:extLst>
          </p:cNvPr>
          <p:cNvSpPr>
            <a:spLocks noGrp="1"/>
          </p:cNvSpPr>
          <p:nvPr>
            <p:ph type="title"/>
          </p:nvPr>
        </p:nvSpPr>
        <p:spPr/>
        <p:txBody>
          <a:bodyPr/>
          <a:lstStyle/>
          <a:p>
            <a:r>
              <a:rPr lang="en-US"/>
              <a:t>Hasil </a:t>
            </a:r>
            <a:r>
              <a:rPr lang="en-US" err="1"/>
              <a:t>Wawancara</a:t>
            </a:r>
            <a:r>
              <a:rPr lang="en-US"/>
              <a:t> </a:t>
            </a:r>
            <a:r>
              <a:rPr lang="en-US" err="1"/>
              <a:t>dengan</a:t>
            </a:r>
            <a:r>
              <a:rPr lang="en-US"/>
              <a:t> Calon </a:t>
            </a:r>
            <a:r>
              <a:rPr lang="en-US" err="1"/>
              <a:t>Pelanggan</a:t>
            </a:r>
            <a:r>
              <a:rPr lang="en-US"/>
              <a:t> </a:t>
            </a:r>
            <a:r>
              <a:rPr lang="en-US" err="1"/>
              <a:t>Potensial</a:t>
            </a:r>
          </a:p>
        </p:txBody>
      </p:sp>
      <p:pic>
        <p:nvPicPr>
          <p:cNvPr id="4" name="Picture 4" descr="A screenshot of a cell phone&#10;&#10;Description automatically generated">
            <a:extLst>
              <a:ext uri="{FF2B5EF4-FFF2-40B4-BE49-F238E27FC236}">
                <a16:creationId xmlns:a16="http://schemas.microsoft.com/office/drawing/2014/main" id="{B4F46BD7-4A91-4AA4-9802-90806D82B452}"/>
              </a:ext>
            </a:extLst>
          </p:cNvPr>
          <p:cNvPicPr>
            <a:picLocks noGrp="1" noChangeAspect="1"/>
          </p:cNvPicPr>
          <p:nvPr>
            <p:ph idx="1"/>
          </p:nvPr>
        </p:nvPicPr>
        <p:blipFill>
          <a:blip r:embed="rId2"/>
          <a:stretch>
            <a:fillRect/>
          </a:stretch>
        </p:blipFill>
        <p:spPr>
          <a:xfrm>
            <a:off x="679674" y="2177898"/>
            <a:ext cx="2347159" cy="3880773"/>
          </a:xfrm>
        </p:spPr>
      </p:pic>
      <p:pic>
        <p:nvPicPr>
          <p:cNvPr id="5" name="Picture 5" descr="A screenshot of a cell phone&#10;&#10;Description automatically generated">
            <a:extLst>
              <a:ext uri="{FF2B5EF4-FFF2-40B4-BE49-F238E27FC236}">
                <a16:creationId xmlns:a16="http://schemas.microsoft.com/office/drawing/2014/main" id="{BE2997BB-78D1-491D-89BF-29FA1CC1A723}"/>
              </a:ext>
            </a:extLst>
          </p:cNvPr>
          <p:cNvPicPr>
            <a:picLocks noChangeAspect="1"/>
          </p:cNvPicPr>
          <p:nvPr/>
        </p:nvPicPr>
        <p:blipFill>
          <a:blip r:embed="rId3"/>
          <a:stretch>
            <a:fillRect/>
          </a:stretch>
        </p:blipFill>
        <p:spPr>
          <a:xfrm>
            <a:off x="3757819" y="2176732"/>
            <a:ext cx="2232212" cy="3870385"/>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67C9072D-C538-41AD-B286-F20074357F37}"/>
              </a:ext>
            </a:extLst>
          </p:cNvPr>
          <p:cNvPicPr>
            <a:picLocks noChangeAspect="1"/>
          </p:cNvPicPr>
          <p:nvPr/>
        </p:nvPicPr>
        <p:blipFill>
          <a:blip r:embed="rId4"/>
          <a:stretch>
            <a:fillRect/>
          </a:stretch>
        </p:blipFill>
        <p:spPr>
          <a:xfrm>
            <a:off x="6707968" y="2176732"/>
            <a:ext cx="2312894" cy="3870385"/>
          </a:xfrm>
          <a:prstGeom prst="rect">
            <a:avLst/>
          </a:prstGeom>
        </p:spPr>
      </p:pic>
    </p:spTree>
    <p:extLst>
      <p:ext uri="{BB962C8B-B14F-4D97-AF65-F5344CB8AC3E}">
        <p14:creationId xmlns:p14="http://schemas.microsoft.com/office/powerpoint/2010/main" val="293337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D171-98B5-4765-94FB-34726D002F02}"/>
              </a:ext>
            </a:extLst>
          </p:cNvPr>
          <p:cNvSpPr>
            <a:spLocks noGrp="1"/>
          </p:cNvSpPr>
          <p:nvPr>
            <p:ph type="title"/>
          </p:nvPr>
        </p:nvSpPr>
        <p:spPr/>
        <p:txBody>
          <a:bodyPr/>
          <a:lstStyle/>
          <a:p>
            <a:r>
              <a:rPr lang="en-US"/>
              <a:t>Hasil </a:t>
            </a:r>
            <a:r>
              <a:rPr lang="en-US" err="1"/>
              <a:t>Wawancara</a:t>
            </a:r>
            <a:r>
              <a:rPr lang="en-US"/>
              <a:t> </a:t>
            </a:r>
            <a:r>
              <a:rPr lang="en-US" err="1"/>
              <a:t>dengan</a:t>
            </a:r>
            <a:r>
              <a:rPr lang="en-US"/>
              <a:t> Vendor</a:t>
            </a:r>
          </a:p>
        </p:txBody>
      </p:sp>
      <p:pic>
        <p:nvPicPr>
          <p:cNvPr id="4" name="Picture 4" descr="A screenshot of a cell phone&#10;&#10;Description automatically generated">
            <a:extLst>
              <a:ext uri="{FF2B5EF4-FFF2-40B4-BE49-F238E27FC236}">
                <a16:creationId xmlns:a16="http://schemas.microsoft.com/office/drawing/2014/main" id="{A2CFB127-4298-4CA5-9868-0CA65866BF03}"/>
              </a:ext>
            </a:extLst>
          </p:cNvPr>
          <p:cNvPicPr>
            <a:picLocks noGrp="1" noChangeAspect="1"/>
          </p:cNvPicPr>
          <p:nvPr>
            <p:ph idx="1"/>
          </p:nvPr>
        </p:nvPicPr>
        <p:blipFill>
          <a:blip r:embed="rId2"/>
          <a:stretch>
            <a:fillRect/>
          </a:stretch>
        </p:blipFill>
        <p:spPr>
          <a:xfrm>
            <a:off x="736487" y="1713065"/>
            <a:ext cx="7111599" cy="4267820"/>
          </a:xfrm>
        </p:spPr>
      </p:pic>
    </p:spTree>
    <p:extLst>
      <p:ext uri="{BB962C8B-B14F-4D97-AF65-F5344CB8AC3E}">
        <p14:creationId xmlns:p14="http://schemas.microsoft.com/office/powerpoint/2010/main" val="315158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8EFA-C918-4D32-98C0-2D065F2C6484}"/>
              </a:ext>
            </a:extLst>
          </p:cNvPr>
          <p:cNvSpPr>
            <a:spLocks noGrp="1"/>
          </p:cNvSpPr>
          <p:nvPr>
            <p:ph type="title"/>
          </p:nvPr>
        </p:nvSpPr>
        <p:spPr/>
        <p:txBody>
          <a:bodyPr/>
          <a:lstStyle/>
          <a:p>
            <a:r>
              <a:rPr lang="en-US"/>
              <a:t>Value Proposition Canvas</a:t>
            </a:r>
          </a:p>
        </p:txBody>
      </p:sp>
      <p:sp>
        <p:nvSpPr>
          <p:cNvPr id="3" name="Content Placeholder 2">
            <a:extLst>
              <a:ext uri="{FF2B5EF4-FFF2-40B4-BE49-F238E27FC236}">
                <a16:creationId xmlns:a16="http://schemas.microsoft.com/office/drawing/2014/main" id="{A371A7D0-BE26-48C1-82B4-F366621D08EA}"/>
              </a:ext>
            </a:extLst>
          </p:cNvPr>
          <p:cNvSpPr>
            <a:spLocks noGrp="1"/>
          </p:cNvSpPr>
          <p:nvPr>
            <p:ph idx="1"/>
          </p:nvPr>
        </p:nvSpPr>
        <p:spPr>
          <a:xfrm>
            <a:off x="677334" y="1559011"/>
            <a:ext cx="8596668" cy="4482351"/>
          </a:xfrm>
        </p:spPr>
        <p:txBody>
          <a:bodyPr vert="horz" lIns="91440" tIns="45720" rIns="91440" bIns="45720" rtlCol="0" anchor="t">
            <a:normAutofit fontScale="85000" lnSpcReduction="20000"/>
          </a:bodyPr>
          <a:lstStyle/>
          <a:p>
            <a:pPr marL="0" lvl="0" indent="0">
              <a:buNone/>
            </a:pPr>
            <a:endParaRPr lang="en-US">
              <a:latin typeface="Times New Roman"/>
              <a:cs typeface="Times New Roman"/>
            </a:endParaRPr>
          </a:p>
          <a:p>
            <a:pPr marL="0" indent="0">
              <a:buNone/>
            </a:pPr>
            <a:r>
              <a:rPr lang="id-ID" b="1" i="1" err="1">
                <a:latin typeface="Times New Roman"/>
                <a:ea typeface="+mn-lt"/>
                <a:cs typeface="+mn-lt"/>
              </a:rPr>
              <a:t>Customer</a:t>
            </a:r>
            <a:r>
              <a:rPr lang="id-ID" b="1" i="1">
                <a:latin typeface="Times New Roman"/>
                <a:ea typeface="+mn-lt"/>
                <a:cs typeface="+mn-lt"/>
              </a:rPr>
              <a:t> </a:t>
            </a:r>
            <a:r>
              <a:rPr lang="id-ID" b="1" i="1" err="1">
                <a:latin typeface="Times New Roman"/>
                <a:ea typeface="+mn-lt"/>
                <a:cs typeface="+mn-lt"/>
              </a:rPr>
              <a:t>Pain</a:t>
            </a:r>
            <a:endParaRPr lang="id-ID" b="1" i="1">
              <a:latin typeface="Times New Roman"/>
              <a:ea typeface="+mn-lt"/>
              <a:cs typeface="+mn-lt"/>
            </a:endParaRPr>
          </a:p>
          <a:p>
            <a:r>
              <a:rPr lang="id-ID" err="1">
                <a:latin typeface="Times New Roman"/>
                <a:ea typeface="+mn-lt"/>
                <a:cs typeface="+mn-lt"/>
              </a:rPr>
              <a:t>Customer</a:t>
            </a:r>
            <a:r>
              <a:rPr lang="id-ID">
                <a:latin typeface="Times New Roman"/>
                <a:ea typeface="+mn-lt"/>
                <a:cs typeface="+mn-lt"/>
              </a:rPr>
              <a:t> merasa keberatan bila harus memberikan deposit dana sesuai dengan harga sewa</a:t>
            </a:r>
            <a:endParaRPr lang="en-US">
              <a:latin typeface="Times New Roman"/>
              <a:ea typeface="+mn-lt"/>
              <a:cs typeface="+mn-lt"/>
            </a:endParaRPr>
          </a:p>
          <a:p>
            <a:r>
              <a:rPr lang="id-ID" err="1">
                <a:latin typeface="Times New Roman"/>
                <a:ea typeface="+mn-lt"/>
                <a:cs typeface="+mn-lt"/>
              </a:rPr>
              <a:t>Customer</a:t>
            </a:r>
            <a:r>
              <a:rPr lang="id-ID">
                <a:latin typeface="Times New Roman"/>
                <a:ea typeface="+mn-lt"/>
                <a:cs typeface="+mn-lt"/>
              </a:rPr>
              <a:t> takut ID yang dititipkan disalahgunakan oleh pihak penyewaan barang</a:t>
            </a:r>
            <a:endParaRPr lang="en-US">
              <a:latin typeface="Times New Roman"/>
              <a:ea typeface="+mn-lt"/>
              <a:cs typeface="+mn-lt"/>
            </a:endParaRPr>
          </a:p>
          <a:p>
            <a:r>
              <a:rPr lang="id-ID">
                <a:latin typeface="Times New Roman"/>
                <a:ea typeface="+mn-lt"/>
                <a:cs typeface="+mn-lt"/>
              </a:rPr>
              <a:t>Pilihan katalog barang yang terbatas di setiap tempat penyewaan</a:t>
            </a:r>
            <a:endParaRPr lang="en-US">
              <a:latin typeface="Times New Roman"/>
              <a:ea typeface="+mn-lt"/>
              <a:cs typeface="+mn-lt"/>
            </a:endParaRPr>
          </a:p>
          <a:p>
            <a:r>
              <a:rPr lang="id-ID">
                <a:latin typeface="Times New Roman"/>
                <a:ea typeface="+mn-lt"/>
                <a:cs typeface="+mn-lt"/>
              </a:rPr>
              <a:t>Penyedia takut bila barang yang mereka sewakan ditukar barang palsu yang sejenis</a:t>
            </a:r>
            <a:endParaRPr lang="en-US">
              <a:latin typeface="Times New Roman"/>
              <a:ea typeface="+mn-lt"/>
              <a:cs typeface="+mn-lt"/>
            </a:endParaRPr>
          </a:p>
          <a:p>
            <a:r>
              <a:rPr lang="id-ID">
                <a:latin typeface="Times New Roman"/>
                <a:ea typeface="+mn-lt"/>
                <a:cs typeface="+mn-lt"/>
              </a:rPr>
              <a:t>Penyedia takut barang rusak , hilang / dibawa kabur penyewa bila tidak ada ID / deposit</a:t>
            </a:r>
          </a:p>
          <a:p>
            <a:endParaRPr lang="id-ID" b="1">
              <a:latin typeface="Times New Roman"/>
              <a:ea typeface="+mn-lt"/>
              <a:cs typeface="+mn-lt"/>
            </a:endParaRPr>
          </a:p>
          <a:p>
            <a:pPr marL="0" indent="0">
              <a:buNone/>
            </a:pPr>
            <a:r>
              <a:rPr lang="id-ID" b="1" i="1" err="1">
                <a:latin typeface="Times New Roman"/>
                <a:ea typeface="+mn-lt"/>
                <a:cs typeface="+mn-lt"/>
              </a:rPr>
              <a:t>Customer</a:t>
            </a:r>
            <a:r>
              <a:rPr lang="id-ID" b="1" i="1">
                <a:latin typeface="Times New Roman"/>
                <a:ea typeface="+mn-lt"/>
                <a:cs typeface="+mn-lt"/>
              </a:rPr>
              <a:t> Gain</a:t>
            </a:r>
          </a:p>
          <a:p>
            <a:r>
              <a:rPr lang="id-ID" err="1">
                <a:latin typeface="Times New Roman"/>
                <a:ea typeface="+mn-lt"/>
                <a:cs typeface="+mn-lt"/>
              </a:rPr>
              <a:t>Customer</a:t>
            </a:r>
            <a:r>
              <a:rPr lang="id-ID">
                <a:latin typeface="Times New Roman"/>
                <a:ea typeface="+mn-lt"/>
                <a:cs typeface="+mn-lt"/>
              </a:rPr>
              <a:t> tidak harus datang ke toko, barang dikirim langsung </a:t>
            </a:r>
            <a:r>
              <a:rPr lang="id-ID" err="1">
                <a:latin typeface="Times New Roman"/>
                <a:ea typeface="+mn-lt"/>
                <a:cs typeface="+mn-lt"/>
              </a:rPr>
              <a:t>kerumah</a:t>
            </a:r>
            <a:r>
              <a:rPr lang="id-ID">
                <a:latin typeface="Times New Roman"/>
                <a:ea typeface="+mn-lt"/>
                <a:cs typeface="+mn-lt"/>
              </a:rPr>
              <a:t> mereka</a:t>
            </a:r>
            <a:endParaRPr lang="en-US">
              <a:latin typeface="Times New Roman"/>
              <a:ea typeface="+mn-lt"/>
              <a:cs typeface="+mn-lt"/>
            </a:endParaRPr>
          </a:p>
          <a:p>
            <a:r>
              <a:rPr lang="id-ID" err="1">
                <a:latin typeface="Times New Roman"/>
                <a:ea typeface="+mn-lt"/>
                <a:cs typeface="+mn-lt"/>
              </a:rPr>
              <a:t>Customer</a:t>
            </a:r>
            <a:r>
              <a:rPr lang="id-ID">
                <a:latin typeface="Times New Roman"/>
                <a:ea typeface="+mn-lt"/>
                <a:cs typeface="+mn-lt"/>
              </a:rPr>
              <a:t> mau barang yang disewakan kualitas </a:t>
            </a:r>
            <a:r>
              <a:rPr lang="id-ID" err="1">
                <a:latin typeface="Times New Roman"/>
                <a:ea typeface="+mn-lt"/>
                <a:cs typeface="+mn-lt"/>
              </a:rPr>
              <a:t>original</a:t>
            </a:r>
            <a:endParaRPr lang="en-US">
              <a:latin typeface="Times New Roman"/>
              <a:ea typeface="+mn-lt"/>
              <a:cs typeface="+mn-lt"/>
            </a:endParaRPr>
          </a:p>
          <a:p>
            <a:r>
              <a:rPr lang="id-ID" err="1">
                <a:latin typeface="Times New Roman"/>
                <a:ea typeface="+mn-lt"/>
                <a:cs typeface="+mn-lt"/>
              </a:rPr>
              <a:t>Customer</a:t>
            </a:r>
            <a:r>
              <a:rPr lang="id-ID">
                <a:latin typeface="Times New Roman"/>
                <a:ea typeface="+mn-lt"/>
                <a:cs typeface="+mn-lt"/>
              </a:rPr>
              <a:t> ingin menyewakan barangnya juga bukan hanya penyedia yang bisa menyewakan</a:t>
            </a:r>
            <a:endParaRPr lang="en-US">
              <a:latin typeface="Times New Roman"/>
              <a:ea typeface="+mn-lt"/>
              <a:cs typeface="+mn-lt"/>
            </a:endParaRPr>
          </a:p>
          <a:p>
            <a:r>
              <a:rPr lang="id-ID">
                <a:latin typeface="Times New Roman"/>
                <a:ea typeface="+mn-lt"/>
                <a:cs typeface="+mn-lt"/>
              </a:rPr>
              <a:t>Kebersihan dan kualitas dari barang yang disewakan terjamin</a:t>
            </a:r>
            <a:endParaRPr lang="en-US">
              <a:latin typeface="Times New Roman"/>
              <a:ea typeface="+mn-lt"/>
              <a:cs typeface="+mn-lt"/>
            </a:endParaRPr>
          </a:p>
          <a:p>
            <a:r>
              <a:rPr lang="id-ID" err="1">
                <a:latin typeface="Times New Roman"/>
                <a:ea typeface="+mn-lt"/>
                <a:cs typeface="+mn-lt"/>
              </a:rPr>
              <a:t>Customer</a:t>
            </a:r>
            <a:r>
              <a:rPr lang="id-ID">
                <a:latin typeface="Times New Roman"/>
                <a:ea typeface="+mn-lt"/>
                <a:cs typeface="+mn-lt"/>
              </a:rPr>
              <a:t> mau data pribadi mereka terjaga ( ID , </a:t>
            </a:r>
            <a:r>
              <a:rPr lang="id-ID" err="1">
                <a:latin typeface="Times New Roman"/>
                <a:ea typeface="+mn-lt"/>
                <a:cs typeface="+mn-lt"/>
              </a:rPr>
              <a:t>No</a:t>
            </a:r>
            <a:r>
              <a:rPr lang="id-ID">
                <a:latin typeface="Times New Roman"/>
                <a:ea typeface="+mn-lt"/>
                <a:cs typeface="+mn-lt"/>
              </a:rPr>
              <a:t> HP , Alamat Pribadi )</a:t>
            </a:r>
          </a:p>
          <a:p>
            <a:endParaRPr lang="id-ID">
              <a:latin typeface="Times New Roman"/>
              <a:ea typeface="+mn-lt"/>
              <a:cs typeface="+mn-lt"/>
            </a:endParaRPr>
          </a:p>
          <a:p>
            <a:endParaRPr lang="id-ID" i="1">
              <a:latin typeface="Times New Roman"/>
              <a:ea typeface="+mn-lt"/>
              <a:cs typeface="+mn-lt"/>
            </a:endParaRPr>
          </a:p>
          <a:p>
            <a:endParaRPr lang="en-US">
              <a:latin typeface="Times New Roman"/>
              <a:cs typeface="Times New Roman"/>
            </a:endParaRPr>
          </a:p>
        </p:txBody>
      </p:sp>
    </p:spTree>
    <p:extLst>
      <p:ext uri="{BB962C8B-B14F-4D97-AF65-F5344CB8AC3E}">
        <p14:creationId xmlns:p14="http://schemas.microsoft.com/office/powerpoint/2010/main" val="216370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8EFA-C918-4D32-98C0-2D065F2C6484}"/>
              </a:ext>
            </a:extLst>
          </p:cNvPr>
          <p:cNvSpPr>
            <a:spLocks noGrp="1"/>
          </p:cNvSpPr>
          <p:nvPr>
            <p:ph type="title"/>
          </p:nvPr>
        </p:nvSpPr>
        <p:spPr/>
        <p:txBody>
          <a:bodyPr/>
          <a:lstStyle/>
          <a:p>
            <a:r>
              <a:rPr lang="en-US"/>
              <a:t>Value Proposition Canvas</a:t>
            </a:r>
          </a:p>
        </p:txBody>
      </p:sp>
      <p:sp>
        <p:nvSpPr>
          <p:cNvPr id="3" name="Content Placeholder 2">
            <a:extLst>
              <a:ext uri="{FF2B5EF4-FFF2-40B4-BE49-F238E27FC236}">
                <a16:creationId xmlns:a16="http://schemas.microsoft.com/office/drawing/2014/main" id="{A371A7D0-BE26-48C1-82B4-F366621D08EA}"/>
              </a:ext>
            </a:extLst>
          </p:cNvPr>
          <p:cNvSpPr>
            <a:spLocks noGrp="1"/>
          </p:cNvSpPr>
          <p:nvPr>
            <p:ph idx="1"/>
          </p:nvPr>
        </p:nvSpPr>
        <p:spPr>
          <a:xfrm>
            <a:off x="677334" y="1559011"/>
            <a:ext cx="8596668" cy="4482351"/>
          </a:xfrm>
        </p:spPr>
        <p:txBody>
          <a:bodyPr vert="horz" lIns="91440" tIns="45720" rIns="91440" bIns="45720" rtlCol="0" anchor="t">
            <a:normAutofit/>
          </a:bodyPr>
          <a:lstStyle/>
          <a:p>
            <a:pPr marL="0" lvl="0" indent="0">
              <a:buNone/>
            </a:pPr>
            <a:endParaRPr lang="en-US" sz="1500" b="1">
              <a:latin typeface="Times New Roman"/>
              <a:cs typeface="Times New Roman"/>
            </a:endParaRPr>
          </a:p>
          <a:p>
            <a:pPr>
              <a:buNone/>
            </a:pPr>
            <a:r>
              <a:rPr lang="id-ID" sz="1500" b="1" i="1" err="1">
                <a:latin typeface="Times New Roman"/>
                <a:ea typeface="+mn-lt"/>
                <a:cs typeface="+mn-lt"/>
              </a:rPr>
              <a:t>Customer</a:t>
            </a:r>
            <a:r>
              <a:rPr lang="id-ID" sz="1500" b="1" i="1">
                <a:latin typeface="Times New Roman"/>
                <a:ea typeface="+mn-lt"/>
                <a:cs typeface="+mn-lt"/>
              </a:rPr>
              <a:t> </a:t>
            </a:r>
            <a:r>
              <a:rPr lang="id-ID" sz="1500" b="1" i="1" err="1">
                <a:latin typeface="Times New Roman"/>
                <a:ea typeface="+mn-lt"/>
                <a:cs typeface="+mn-lt"/>
              </a:rPr>
              <a:t>Jobs</a:t>
            </a:r>
            <a:endParaRPr lang="id-ID" sz="1500" b="1" i="1">
              <a:latin typeface="Times New Roman"/>
              <a:ea typeface="+mn-lt"/>
              <a:cs typeface="+mn-lt"/>
            </a:endParaRPr>
          </a:p>
          <a:p>
            <a:pPr>
              <a:buFont typeface="Wingdings 3"/>
              <a:buChar char=""/>
            </a:pPr>
            <a:r>
              <a:rPr lang="id-ID" sz="1500" err="1">
                <a:latin typeface="Times New Roman"/>
                <a:ea typeface="+mn-lt"/>
                <a:cs typeface="+mn-lt"/>
              </a:rPr>
              <a:t>Customer</a:t>
            </a:r>
            <a:r>
              <a:rPr lang="id-ID" sz="1500">
                <a:latin typeface="Times New Roman"/>
                <a:ea typeface="+mn-lt"/>
                <a:cs typeface="+mn-lt"/>
              </a:rPr>
              <a:t> harus datang ke tempat penyewaan untuk mendapatkan produk </a:t>
            </a:r>
            <a:r>
              <a:rPr lang="id-ID" sz="1500" err="1">
                <a:latin typeface="Times New Roman"/>
                <a:ea typeface="+mn-lt"/>
                <a:cs typeface="+mn-lt"/>
              </a:rPr>
              <a:t>yg</a:t>
            </a:r>
            <a:r>
              <a:rPr lang="id-ID" sz="1500">
                <a:latin typeface="Times New Roman"/>
                <a:ea typeface="+mn-lt"/>
                <a:cs typeface="+mn-lt"/>
              </a:rPr>
              <a:t> ingin disewa</a:t>
            </a:r>
          </a:p>
          <a:p>
            <a:pPr>
              <a:buFont typeface="Wingdings 3"/>
            </a:pPr>
            <a:r>
              <a:rPr lang="id-ID" sz="1500" err="1">
                <a:latin typeface="Times New Roman"/>
                <a:ea typeface="+mn-lt"/>
                <a:cs typeface="+mn-lt"/>
              </a:rPr>
              <a:t>Customer</a:t>
            </a:r>
            <a:r>
              <a:rPr lang="id-ID" sz="1500">
                <a:latin typeface="Times New Roman"/>
                <a:ea typeface="+mn-lt"/>
                <a:cs typeface="+mn-lt"/>
              </a:rPr>
              <a:t> harus memberikan deposit dana pada setiap barang yang mereka sewa</a:t>
            </a:r>
          </a:p>
          <a:p>
            <a:pPr>
              <a:buFont typeface="Wingdings 3"/>
            </a:pPr>
            <a:r>
              <a:rPr lang="id-ID" sz="1500" err="1">
                <a:latin typeface="Times New Roman"/>
                <a:ea typeface="+mn-lt"/>
                <a:cs typeface="+mn-lt"/>
              </a:rPr>
              <a:t>Customer</a:t>
            </a:r>
            <a:r>
              <a:rPr lang="id-ID" sz="1500">
                <a:latin typeface="Times New Roman"/>
                <a:ea typeface="+mn-lt"/>
                <a:cs typeface="+mn-lt"/>
              </a:rPr>
              <a:t> harus menitipkan ID (KTP/SIM/KK) pada setiap menyewa barang</a:t>
            </a:r>
          </a:p>
          <a:p>
            <a:pPr>
              <a:buFont typeface="Wingdings 3"/>
            </a:pPr>
            <a:r>
              <a:rPr lang="id-ID" sz="1500">
                <a:latin typeface="Times New Roman"/>
                <a:ea typeface="+mn-lt"/>
                <a:cs typeface="+mn-lt"/>
              </a:rPr>
              <a:t>Penyedia ingin menambah jangkauan</a:t>
            </a:r>
          </a:p>
          <a:p>
            <a:pPr marL="0" indent="0">
              <a:buFont typeface="Wingdings 3"/>
            </a:pPr>
            <a:endParaRPr lang="id-ID" sz="1500" b="1">
              <a:latin typeface="Times New Roman"/>
              <a:ea typeface="+mn-lt"/>
              <a:cs typeface="+mn-lt"/>
            </a:endParaRPr>
          </a:p>
          <a:p>
            <a:pPr marL="0" indent="0">
              <a:buNone/>
            </a:pPr>
            <a:r>
              <a:rPr lang="id-ID" sz="1500" b="1" i="1" err="1">
                <a:latin typeface="Times New Roman"/>
                <a:ea typeface="+mn-lt"/>
                <a:cs typeface="+mn-lt"/>
              </a:rPr>
              <a:t>Pain</a:t>
            </a:r>
            <a:r>
              <a:rPr lang="id-ID" sz="1500" b="1" i="1">
                <a:latin typeface="Times New Roman"/>
                <a:ea typeface="+mn-lt"/>
                <a:cs typeface="+mn-lt"/>
              </a:rPr>
              <a:t> </a:t>
            </a:r>
            <a:r>
              <a:rPr lang="id-ID" sz="1500" b="1" i="1" err="1">
                <a:latin typeface="Times New Roman"/>
                <a:ea typeface="+mn-lt"/>
                <a:cs typeface="+mn-lt"/>
              </a:rPr>
              <a:t>Reliever</a:t>
            </a:r>
            <a:endParaRPr lang="id-ID" sz="1500" b="1" i="1">
              <a:latin typeface="Times New Roman"/>
              <a:ea typeface="+mn-lt"/>
              <a:cs typeface="+mn-lt"/>
            </a:endParaRPr>
          </a:p>
          <a:p>
            <a:pPr>
              <a:buFont typeface="Wingdings 3"/>
              <a:buChar char=""/>
            </a:pPr>
            <a:r>
              <a:rPr lang="id-ID" sz="1500">
                <a:latin typeface="Times New Roman"/>
                <a:ea typeface="+mn-lt"/>
                <a:cs typeface="+mn-lt"/>
              </a:rPr>
              <a:t>Barang dipilih melalui aplikasi &amp; barang langsung dikirim ke rumah penyewa</a:t>
            </a:r>
          </a:p>
          <a:p>
            <a:pPr>
              <a:buFont typeface="Wingdings 3"/>
            </a:pPr>
            <a:r>
              <a:rPr lang="id-ID" sz="1500" err="1">
                <a:latin typeface="Times New Roman"/>
                <a:ea typeface="+mn-lt"/>
                <a:cs typeface="+mn-lt"/>
              </a:rPr>
              <a:t>Customer</a:t>
            </a:r>
            <a:r>
              <a:rPr lang="id-ID" sz="1500">
                <a:latin typeface="Times New Roman"/>
                <a:ea typeface="+mn-lt"/>
                <a:cs typeface="+mn-lt"/>
              </a:rPr>
              <a:t> tidak harus menitipkan ID hanya perlu </a:t>
            </a:r>
            <a:r>
              <a:rPr lang="id-ID" sz="1500" err="1">
                <a:latin typeface="Times New Roman"/>
                <a:ea typeface="+mn-lt"/>
                <a:cs typeface="+mn-lt"/>
              </a:rPr>
              <a:t>mengupload</a:t>
            </a:r>
            <a:r>
              <a:rPr lang="id-ID" sz="1500">
                <a:latin typeface="Times New Roman"/>
                <a:ea typeface="+mn-lt"/>
                <a:cs typeface="+mn-lt"/>
              </a:rPr>
              <a:t> foto ID sesuai syarat &amp; ketentuan</a:t>
            </a:r>
          </a:p>
          <a:p>
            <a:pPr>
              <a:buFont typeface="Wingdings 3"/>
            </a:pPr>
            <a:r>
              <a:rPr lang="id-ID" sz="1500">
                <a:latin typeface="Times New Roman"/>
                <a:ea typeface="+mn-lt"/>
                <a:cs typeface="+mn-lt"/>
              </a:rPr>
              <a:t>Pilihan Katalog yang beragam karena penggabungan dari toko-toko penyewaan </a:t>
            </a:r>
            <a:r>
              <a:rPr lang="id-ID" sz="1500" err="1">
                <a:latin typeface="Times New Roman"/>
                <a:ea typeface="+mn-lt"/>
                <a:cs typeface="+mn-lt"/>
              </a:rPr>
              <a:t>yg</a:t>
            </a:r>
            <a:r>
              <a:rPr lang="id-ID" sz="1500">
                <a:latin typeface="Times New Roman"/>
                <a:ea typeface="+mn-lt"/>
                <a:cs typeface="+mn-lt"/>
              </a:rPr>
              <a:t> sebelumnya bersifat individu</a:t>
            </a:r>
          </a:p>
          <a:p>
            <a:pPr marL="0" indent="0">
              <a:buFont typeface="Wingdings 3"/>
            </a:pPr>
            <a:endParaRPr lang="id-ID">
              <a:latin typeface="Times New Roman"/>
              <a:ea typeface="+mn-lt"/>
              <a:cs typeface="+mn-lt"/>
            </a:endParaRPr>
          </a:p>
          <a:p>
            <a:endParaRPr lang="id-ID">
              <a:latin typeface="Times New Roman"/>
              <a:ea typeface="+mn-lt"/>
              <a:cs typeface="+mn-lt"/>
            </a:endParaRPr>
          </a:p>
          <a:p>
            <a:endParaRPr lang="id-ID" i="1">
              <a:latin typeface="Times New Roman"/>
              <a:ea typeface="+mn-lt"/>
              <a:cs typeface="+mn-lt"/>
            </a:endParaRPr>
          </a:p>
          <a:p>
            <a:endParaRPr lang="en-US">
              <a:latin typeface="Times New Roman"/>
              <a:cs typeface="Times New Roman"/>
            </a:endParaRPr>
          </a:p>
        </p:txBody>
      </p:sp>
    </p:spTree>
    <p:extLst>
      <p:ext uri="{BB962C8B-B14F-4D97-AF65-F5344CB8AC3E}">
        <p14:creationId xmlns:p14="http://schemas.microsoft.com/office/powerpoint/2010/main" val="313679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8EFA-C918-4D32-98C0-2D065F2C6484}"/>
              </a:ext>
            </a:extLst>
          </p:cNvPr>
          <p:cNvSpPr>
            <a:spLocks noGrp="1"/>
          </p:cNvSpPr>
          <p:nvPr>
            <p:ph type="title"/>
          </p:nvPr>
        </p:nvSpPr>
        <p:spPr/>
        <p:txBody>
          <a:bodyPr/>
          <a:lstStyle/>
          <a:p>
            <a:r>
              <a:rPr lang="en-US"/>
              <a:t>Value Proposition Canvas</a:t>
            </a:r>
          </a:p>
        </p:txBody>
      </p:sp>
      <p:sp>
        <p:nvSpPr>
          <p:cNvPr id="3" name="Content Placeholder 2">
            <a:extLst>
              <a:ext uri="{FF2B5EF4-FFF2-40B4-BE49-F238E27FC236}">
                <a16:creationId xmlns:a16="http://schemas.microsoft.com/office/drawing/2014/main" id="{A371A7D0-BE26-48C1-82B4-F366621D08EA}"/>
              </a:ext>
            </a:extLst>
          </p:cNvPr>
          <p:cNvSpPr>
            <a:spLocks noGrp="1"/>
          </p:cNvSpPr>
          <p:nvPr>
            <p:ph idx="1"/>
          </p:nvPr>
        </p:nvSpPr>
        <p:spPr>
          <a:xfrm>
            <a:off x="677334" y="1559011"/>
            <a:ext cx="8596668" cy="4482351"/>
          </a:xfrm>
        </p:spPr>
        <p:txBody>
          <a:bodyPr vert="horz" lIns="91440" tIns="45720" rIns="91440" bIns="45720" rtlCol="0" anchor="t">
            <a:normAutofit/>
          </a:bodyPr>
          <a:lstStyle/>
          <a:p>
            <a:pPr>
              <a:buNone/>
            </a:pPr>
            <a:r>
              <a:rPr lang="id-ID" sz="1500" b="1" i="1">
                <a:latin typeface="Times New Roman"/>
                <a:ea typeface="+mn-lt"/>
                <a:cs typeface="+mn-lt"/>
              </a:rPr>
              <a:t>Gain </a:t>
            </a:r>
            <a:r>
              <a:rPr lang="id-ID" sz="1500" b="1" i="1" err="1">
                <a:latin typeface="Times New Roman"/>
                <a:ea typeface="+mn-lt"/>
                <a:cs typeface="+mn-lt"/>
              </a:rPr>
              <a:t>Creator</a:t>
            </a:r>
            <a:endParaRPr lang="en-US" b="1" i="1" err="1">
              <a:latin typeface="Times New Roman"/>
              <a:ea typeface="+mn-lt"/>
              <a:cs typeface="+mn-lt"/>
            </a:endParaRPr>
          </a:p>
          <a:p>
            <a:pPr>
              <a:buFont typeface="Wingdings 3"/>
              <a:buChar char=""/>
            </a:pPr>
            <a:r>
              <a:rPr lang="id-ID" sz="1500">
                <a:latin typeface="Times New Roman"/>
                <a:ea typeface="+mn-lt"/>
                <a:cs typeface="+mn-lt"/>
              </a:rPr>
              <a:t>Pada setiap barang digunakan </a:t>
            </a:r>
            <a:r>
              <a:rPr lang="id-ID" sz="1500" err="1">
                <a:latin typeface="Times New Roman"/>
                <a:ea typeface="+mn-lt"/>
                <a:cs typeface="+mn-lt"/>
              </a:rPr>
              <a:t>microchip</a:t>
            </a:r>
            <a:r>
              <a:rPr lang="id-ID" sz="1500">
                <a:latin typeface="Times New Roman"/>
                <a:ea typeface="+mn-lt"/>
                <a:cs typeface="+mn-lt"/>
              </a:rPr>
              <a:t> untuk mendeteksi apakah barang </a:t>
            </a:r>
            <a:r>
              <a:rPr lang="id-ID" sz="1500" err="1">
                <a:latin typeface="Times New Roman"/>
                <a:ea typeface="+mn-lt"/>
                <a:cs typeface="+mn-lt"/>
              </a:rPr>
              <a:t>yg</a:t>
            </a:r>
            <a:r>
              <a:rPr lang="id-ID" sz="1500">
                <a:latin typeface="Times New Roman"/>
                <a:ea typeface="+mn-lt"/>
                <a:cs typeface="+mn-lt"/>
              </a:rPr>
              <a:t> disewa sesuai dengan barang </a:t>
            </a:r>
            <a:r>
              <a:rPr lang="id-ID" sz="1500" err="1">
                <a:latin typeface="Times New Roman"/>
                <a:ea typeface="+mn-lt"/>
                <a:cs typeface="+mn-lt"/>
              </a:rPr>
              <a:t>yg</a:t>
            </a:r>
            <a:r>
              <a:rPr lang="id-ID" sz="1500">
                <a:latin typeface="Times New Roman"/>
                <a:ea typeface="+mn-lt"/>
                <a:cs typeface="+mn-lt"/>
              </a:rPr>
              <a:t> dikembalikan </a:t>
            </a:r>
            <a:r>
              <a:rPr lang="id-ID" sz="1500" err="1">
                <a:latin typeface="Times New Roman"/>
                <a:ea typeface="+mn-lt"/>
                <a:cs typeface="+mn-lt"/>
              </a:rPr>
              <a:t>customer</a:t>
            </a:r>
            <a:endParaRPr lang="en-US" sz="1500">
              <a:latin typeface="Times New Roman"/>
              <a:ea typeface="+mn-lt"/>
              <a:cs typeface="+mn-lt"/>
            </a:endParaRPr>
          </a:p>
          <a:p>
            <a:pPr>
              <a:buFont typeface="Wingdings 3"/>
            </a:pPr>
            <a:r>
              <a:rPr lang="id-ID" sz="1500">
                <a:latin typeface="Times New Roman"/>
                <a:ea typeface="+mn-lt"/>
                <a:cs typeface="+mn-lt"/>
              </a:rPr>
              <a:t>Barang diantar &amp; diambil langsung oleh kurir kami sesuai durasi penyewaan u/ mengatasi over </a:t>
            </a:r>
            <a:r>
              <a:rPr lang="id-ID" sz="1500" err="1">
                <a:latin typeface="Times New Roman"/>
                <a:ea typeface="+mn-lt"/>
                <a:cs typeface="+mn-lt"/>
              </a:rPr>
              <a:t>time</a:t>
            </a:r>
            <a:endParaRPr lang="en-US" sz="1500">
              <a:latin typeface="Times New Roman"/>
              <a:ea typeface="+mn-lt"/>
              <a:cs typeface="+mn-lt"/>
            </a:endParaRPr>
          </a:p>
          <a:p>
            <a:pPr>
              <a:buFont typeface="Wingdings 3"/>
            </a:pPr>
            <a:r>
              <a:rPr lang="id-ID" sz="1500">
                <a:latin typeface="Times New Roman"/>
                <a:ea typeface="+mn-lt"/>
                <a:cs typeface="+mn-lt"/>
              </a:rPr>
              <a:t>Memberikan sistem poin untuk tiap transaksi yang bisa </a:t>
            </a:r>
            <a:r>
              <a:rPr lang="id-ID" sz="1500" err="1">
                <a:latin typeface="Times New Roman"/>
                <a:ea typeface="+mn-lt"/>
                <a:cs typeface="+mn-lt"/>
              </a:rPr>
              <a:t>diconvert</a:t>
            </a:r>
            <a:r>
              <a:rPr lang="id-ID" sz="1500">
                <a:latin typeface="Times New Roman"/>
                <a:ea typeface="+mn-lt"/>
                <a:cs typeface="+mn-lt"/>
              </a:rPr>
              <a:t> potongan harga / biaya antar</a:t>
            </a:r>
            <a:endParaRPr lang="en-US" sz="1500">
              <a:latin typeface="Times New Roman"/>
              <a:ea typeface="+mn-lt"/>
              <a:cs typeface="+mn-lt"/>
            </a:endParaRPr>
          </a:p>
          <a:p>
            <a:pPr>
              <a:buFont typeface="Wingdings 3"/>
            </a:pPr>
            <a:r>
              <a:rPr lang="id-ID" sz="1500">
                <a:latin typeface="Times New Roman"/>
                <a:ea typeface="+mn-lt"/>
                <a:cs typeface="+mn-lt"/>
              </a:rPr>
              <a:t>Menyediakan layanan Berlangganan untuk </a:t>
            </a:r>
            <a:r>
              <a:rPr lang="id-ID" sz="1500" err="1">
                <a:latin typeface="Times New Roman"/>
                <a:ea typeface="+mn-lt"/>
                <a:cs typeface="+mn-lt"/>
              </a:rPr>
              <a:t>customer</a:t>
            </a:r>
            <a:r>
              <a:rPr lang="id-ID" sz="1500">
                <a:latin typeface="Times New Roman"/>
                <a:ea typeface="+mn-lt"/>
                <a:cs typeface="+mn-lt"/>
              </a:rPr>
              <a:t> loyal agar menghemat dalam bertransaksi di </a:t>
            </a:r>
            <a:r>
              <a:rPr lang="id-ID" sz="1500" err="1">
                <a:latin typeface="Times New Roman"/>
                <a:ea typeface="+mn-lt"/>
                <a:cs typeface="+mn-lt"/>
              </a:rPr>
              <a:t>app</a:t>
            </a:r>
            <a:endParaRPr lang="en-US" err="1">
              <a:latin typeface="Times New Roman"/>
              <a:ea typeface="+mn-lt"/>
              <a:cs typeface="+mn-lt"/>
            </a:endParaRPr>
          </a:p>
          <a:p>
            <a:pPr marL="0" indent="0">
              <a:buFont typeface="Wingdings 3"/>
            </a:pPr>
            <a:endParaRPr lang="en-US">
              <a:ea typeface="+mn-lt"/>
              <a:cs typeface="+mn-lt"/>
            </a:endParaRPr>
          </a:p>
          <a:p>
            <a:pPr>
              <a:buFont typeface="Wingdings 3"/>
            </a:pPr>
            <a:endParaRPr lang="id-ID">
              <a:latin typeface="Times New Roman"/>
              <a:ea typeface="+mn-lt"/>
              <a:cs typeface="+mn-lt"/>
            </a:endParaRPr>
          </a:p>
          <a:p>
            <a:pPr marL="0" indent="0">
              <a:buFont typeface="Wingdings 3"/>
            </a:pPr>
            <a:endParaRPr lang="id-ID">
              <a:latin typeface="Times New Roman"/>
              <a:ea typeface="+mn-lt"/>
              <a:cs typeface="+mn-lt"/>
            </a:endParaRPr>
          </a:p>
          <a:p>
            <a:endParaRPr lang="id-ID">
              <a:latin typeface="Times New Roman"/>
              <a:ea typeface="+mn-lt"/>
              <a:cs typeface="+mn-lt"/>
            </a:endParaRPr>
          </a:p>
          <a:p>
            <a:endParaRPr lang="id-ID" i="1">
              <a:latin typeface="Times New Roman"/>
              <a:ea typeface="+mn-lt"/>
              <a:cs typeface="+mn-lt"/>
            </a:endParaRPr>
          </a:p>
          <a:p>
            <a:endParaRPr lang="en-US">
              <a:latin typeface="Times New Roman"/>
              <a:cs typeface="Times New Roman"/>
            </a:endParaRPr>
          </a:p>
        </p:txBody>
      </p:sp>
    </p:spTree>
    <p:extLst>
      <p:ext uri="{BB962C8B-B14F-4D97-AF65-F5344CB8AC3E}">
        <p14:creationId xmlns:p14="http://schemas.microsoft.com/office/powerpoint/2010/main" val="16587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7C20-8F57-491A-89AE-C20C7BF70C03}"/>
              </a:ext>
            </a:extLst>
          </p:cNvPr>
          <p:cNvSpPr>
            <a:spLocks noGrp="1"/>
          </p:cNvSpPr>
          <p:nvPr>
            <p:ph type="title"/>
          </p:nvPr>
        </p:nvSpPr>
        <p:spPr/>
        <p:txBody>
          <a:bodyPr/>
          <a:lstStyle/>
          <a:p>
            <a:r>
              <a:rPr lang="en-US" err="1"/>
              <a:t>Perbandingan</a:t>
            </a:r>
            <a:r>
              <a:rPr lang="en-US"/>
              <a:t> </a:t>
            </a:r>
            <a:r>
              <a:rPr lang="en-US" err="1"/>
              <a:t>Ourwear</a:t>
            </a:r>
            <a:r>
              <a:rPr lang="en-US"/>
              <a:t> </a:t>
            </a:r>
            <a:r>
              <a:rPr lang="en-US" err="1"/>
              <a:t>dengan</a:t>
            </a:r>
            <a:r>
              <a:rPr lang="en-US"/>
              <a:t> </a:t>
            </a:r>
            <a:r>
              <a:rPr lang="en-US" err="1"/>
              <a:t>Aplikasi</a:t>
            </a:r>
            <a:r>
              <a:rPr lang="en-US"/>
              <a:t> </a:t>
            </a:r>
            <a:r>
              <a:rPr lang="en-US" err="1"/>
              <a:t>Sejenis</a:t>
            </a:r>
          </a:p>
        </p:txBody>
      </p:sp>
      <p:graphicFrame>
        <p:nvGraphicFramePr>
          <p:cNvPr id="4" name="Content Placeholder 3">
            <a:extLst>
              <a:ext uri="{FF2B5EF4-FFF2-40B4-BE49-F238E27FC236}">
                <a16:creationId xmlns:a16="http://schemas.microsoft.com/office/drawing/2014/main" id="{B001EEA0-1220-489D-B38C-AF4645B98942}"/>
              </a:ext>
            </a:extLst>
          </p:cNvPr>
          <p:cNvGraphicFramePr>
            <a:graphicFrameLocks noGrp="1"/>
          </p:cNvGraphicFramePr>
          <p:nvPr>
            <p:ph idx="1"/>
            <p:extLst>
              <p:ext uri="{D42A27DB-BD31-4B8C-83A1-F6EECF244321}">
                <p14:modId xmlns:p14="http://schemas.microsoft.com/office/powerpoint/2010/main" val="1057652870"/>
              </p:ext>
            </p:extLst>
          </p:nvPr>
        </p:nvGraphicFramePr>
        <p:xfrm>
          <a:off x="628315" y="2085473"/>
          <a:ext cx="8476284" cy="3084773"/>
        </p:xfrm>
        <a:graphic>
          <a:graphicData uri="http://schemas.openxmlformats.org/drawingml/2006/table">
            <a:tbl>
              <a:tblPr firstRow="1" firstCol="1" bandRow="1">
                <a:tableStyleId>{5C22544A-7EE6-4342-B048-85BDC9FD1C3A}</a:tableStyleId>
              </a:tblPr>
              <a:tblGrid>
                <a:gridCol w="2118618">
                  <a:extLst>
                    <a:ext uri="{9D8B030D-6E8A-4147-A177-3AD203B41FA5}">
                      <a16:colId xmlns:a16="http://schemas.microsoft.com/office/drawing/2014/main" val="1565987568"/>
                    </a:ext>
                  </a:extLst>
                </a:gridCol>
                <a:gridCol w="2118618">
                  <a:extLst>
                    <a:ext uri="{9D8B030D-6E8A-4147-A177-3AD203B41FA5}">
                      <a16:colId xmlns:a16="http://schemas.microsoft.com/office/drawing/2014/main" val="3992017029"/>
                    </a:ext>
                  </a:extLst>
                </a:gridCol>
                <a:gridCol w="2119524">
                  <a:extLst>
                    <a:ext uri="{9D8B030D-6E8A-4147-A177-3AD203B41FA5}">
                      <a16:colId xmlns:a16="http://schemas.microsoft.com/office/drawing/2014/main" val="870307402"/>
                    </a:ext>
                  </a:extLst>
                </a:gridCol>
                <a:gridCol w="2119524">
                  <a:extLst>
                    <a:ext uri="{9D8B030D-6E8A-4147-A177-3AD203B41FA5}">
                      <a16:colId xmlns:a16="http://schemas.microsoft.com/office/drawing/2014/main" val="3600011552"/>
                    </a:ext>
                  </a:extLst>
                </a:gridCol>
              </a:tblGrid>
              <a:tr h="494245">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Style Theory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err="1">
                          <a:effectLst/>
                        </a:rPr>
                        <a:t>Rentique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err="1">
                          <a:effectLst/>
                        </a:rPr>
                        <a:t>Ourwear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262479"/>
                  </a:ext>
                </a:extLst>
              </a:tr>
              <a:tr h="647632">
                <a:tc>
                  <a:txBody>
                    <a:bodyPr/>
                    <a:lstStyle/>
                    <a:p>
                      <a:pPr marL="0" marR="0">
                        <a:lnSpc>
                          <a:spcPct val="107000"/>
                        </a:lnSpc>
                        <a:spcBef>
                          <a:spcPts val="0"/>
                        </a:spcBef>
                        <a:spcAft>
                          <a:spcPts val="0"/>
                        </a:spcAft>
                      </a:pPr>
                      <a:r>
                        <a:rPr lang="en-US" sz="1100">
                          <a:effectLst/>
                        </a:rPr>
                        <a:t>Business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B2C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B2C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C2C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8143235"/>
                  </a:ext>
                </a:extLst>
              </a:tr>
              <a:tr h="647632">
                <a:tc>
                  <a:txBody>
                    <a:bodyPr/>
                    <a:lstStyle/>
                    <a:p>
                      <a:pPr marL="0" marR="0">
                        <a:lnSpc>
                          <a:spcPct val="107000"/>
                        </a:lnSpc>
                        <a:spcBef>
                          <a:spcPts val="0"/>
                        </a:spcBef>
                        <a:spcAft>
                          <a:spcPts val="0"/>
                        </a:spcAft>
                      </a:pPr>
                      <a:r>
                        <a:rPr lang="en-US" sz="1100">
                          <a:effectLst/>
                        </a:rPr>
                        <a:t>Product &amp;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Trade &amp; 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6377851"/>
                  </a:ext>
                </a:extLst>
              </a:tr>
              <a:tr h="647632">
                <a:tc>
                  <a:txBody>
                    <a:bodyPr/>
                    <a:lstStyle/>
                    <a:p>
                      <a:pPr marL="0" marR="0">
                        <a:lnSpc>
                          <a:spcPct val="107000"/>
                        </a:lnSpc>
                        <a:spcBef>
                          <a:spcPts val="0"/>
                        </a:spcBef>
                        <a:spcAft>
                          <a:spcPts val="0"/>
                        </a:spcAft>
                      </a:pPr>
                      <a:r>
                        <a:rPr lang="en-US" sz="1100">
                          <a:effectLst/>
                        </a:rPr>
                        <a:t>Subscribe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290.000 /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390.000 /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240.000 /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722896"/>
                  </a:ext>
                </a:extLst>
              </a:tr>
              <a:tr h="647632">
                <a:tc>
                  <a:txBody>
                    <a:bodyPr/>
                    <a:lstStyle/>
                    <a:p>
                      <a:pPr marL="0" marR="0">
                        <a:lnSpc>
                          <a:spcPct val="107000"/>
                        </a:lnSpc>
                        <a:spcBef>
                          <a:spcPts val="0"/>
                        </a:spcBef>
                        <a:spcAft>
                          <a:spcPts val="0"/>
                        </a:spcAft>
                      </a:pPr>
                      <a:r>
                        <a:rPr lang="en-US" sz="1100">
                          <a:effectLst/>
                        </a:rPr>
                        <a:t>Product Gender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Female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Female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Male , Female , Child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0027431"/>
                  </a:ext>
                </a:extLst>
              </a:tr>
            </a:tbl>
          </a:graphicData>
        </a:graphic>
      </p:graphicFrame>
    </p:spTree>
    <p:extLst>
      <p:ext uri="{BB962C8B-B14F-4D97-AF65-F5344CB8AC3E}">
        <p14:creationId xmlns:p14="http://schemas.microsoft.com/office/powerpoint/2010/main" val="73339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7E29-06C2-430F-8545-8D4CB35E4640}"/>
              </a:ext>
            </a:extLst>
          </p:cNvPr>
          <p:cNvSpPr>
            <a:spLocks noGrp="1"/>
          </p:cNvSpPr>
          <p:nvPr>
            <p:ph type="title"/>
          </p:nvPr>
        </p:nvSpPr>
        <p:spPr>
          <a:xfrm>
            <a:off x="677334" y="609600"/>
            <a:ext cx="8596668" cy="750277"/>
          </a:xfrm>
        </p:spPr>
        <p:txBody>
          <a:bodyPr/>
          <a:lstStyle/>
          <a:p>
            <a:r>
              <a:rPr lang="en-US"/>
              <a:t>Style Theory</a:t>
            </a:r>
          </a:p>
        </p:txBody>
      </p:sp>
      <p:sp>
        <p:nvSpPr>
          <p:cNvPr id="3" name="Content Placeholder 2">
            <a:extLst>
              <a:ext uri="{FF2B5EF4-FFF2-40B4-BE49-F238E27FC236}">
                <a16:creationId xmlns:a16="http://schemas.microsoft.com/office/drawing/2014/main" id="{A3AC6E74-9DD7-4BB6-9FCD-CB16E04ADE9D}"/>
              </a:ext>
            </a:extLst>
          </p:cNvPr>
          <p:cNvSpPr>
            <a:spLocks noGrp="1"/>
          </p:cNvSpPr>
          <p:nvPr>
            <p:ph idx="1"/>
          </p:nvPr>
        </p:nvSpPr>
        <p:spPr>
          <a:xfrm>
            <a:off x="677334" y="1594339"/>
            <a:ext cx="8596668" cy="4447024"/>
          </a:xfrm>
        </p:spPr>
        <p:txBody>
          <a:bodyPr/>
          <a:lstStyle/>
          <a:p>
            <a:pPr marL="0" indent="0">
              <a:buNone/>
            </a:pPr>
            <a:r>
              <a:rPr lang="en-US" b="1" err="1"/>
              <a:t>Kelebihan</a:t>
            </a:r>
            <a:r>
              <a:rPr lang="en-US" b="1"/>
              <a:t> :</a:t>
            </a:r>
          </a:p>
          <a:p>
            <a:r>
              <a:rPr lang="en-US" err="1">
                <a:latin typeface="Bahnschrift Light" panose="020B0502040204020203" pitchFamily="34" charset="0"/>
              </a:rPr>
              <a:t>Terdapat</a:t>
            </a:r>
            <a:r>
              <a:rPr lang="en-US">
                <a:latin typeface="Bahnschrift Light" panose="020B0502040204020203" pitchFamily="34" charset="0"/>
              </a:rPr>
              <a:t> Subscription Method , yang </a:t>
            </a:r>
            <a:r>
              <a:rPr lang="en-US" err="1">
                <a:latin typeface="Bahnschrift Light" panose="020B0502040204020203" pitchFamily="34" charset="0"/>
              </a:rPr>
              <a:t>memberikan</a:t>
            </a:r>
            <a:r>
              <a:rPr lang="en-US">
                <a:latin typeface="Bahnschrift Light" panose="020B0502040204020203" pitchFamily="34" charset="0"/>
              </a:rPr>
              <a:t> </a:t>
            </a:r>
            <a:r>
              <a:rPr lang="en-US" err="1">
                <a:latin typeface="Bahnschrift Light" panose="020B0502040204020203" pitchFamily="34" charset="0"/>
              </a:rPr>
              <a:t>potongan</a:t>
            </a:r>
            <a:r>
              <a:rPr lang="en-US">
                <a:latin typeface="Bahnschrift Light" panose="020B0502040204020203" pitchFamily="34" charset="0"/>
              </a:rPr>
              <a:t> </a:t>
            </a:r>
            <a:r>
              <a:rPr lang="en-US" err="1">
                <a:latin typeface="Bahnschrift Light" panose="020B0502040204020203" pitchFamily="34" charset="0"/>
              </a:rPr>
              <a:t>harga</a:t>
            </a:r>
            <a:r>
              <a:rPr lang="en-US">
                <a:latin typeface="Bahnschrift Light" panose="020B0502040204020203" pitchFamily="34" charset="0"/>
              </a:rPr>
              <a:t> </a:t>
            </a:r>
            <a:r>
              <a:rPr lang="en-US" err="1">
                <a:latin typeface="Bahnschrift Light" panose="020B0502040204020203" pitchFamily="34" charset="0"/>
              </a:rPr>
              <a:t>bila</a:t>
            </a:r>
            <a:r>
              <a:rPr lang="en-US">
                <a:latin typeface="Bahnschrift Light" panose="020B0502040204020203" pitchFamily="34" charset="0"/>
              </a:rPr>
              <a:t> customer </a:t>
            </a:r>
            <a:r>
              <a:rPr lang="en-US" err="1">
                <a:latin typeface="Bahnschrift Light" panose="020B0502040204020203" pitchFamily="34" charset="0"/>
              </a:rPr>
              <a:t>sering</a:t>
            </a:r>
            <a:r>
              <a:rPr lang="en-US">
                <a:latin typeface="Bahnschrift Light" panose="020B0502040204020203" pitchFamily="34" charset="0"/>
              </a:rPr>
              <a:t> </a:t>
            </a:r>
            <a:r>
              <a:rPr lang="en-US" err="1">
                <a:latin typeface="Bahnschrift Light" panose="020B0502040204020203" pitchFamily="34" charset="0"/>
              </a:rPr>
              <a:t>menggunakan</a:t>
            </a:r>
            <a:r>
              <a:rPr lang="en-US">
                <a:latin typeface="Bahnschrift Light" panose="020B0502040204020203" pitchFamily="34" charset="0"/>
              </a:rPr>
              <a:t> </a:t>
            </a:r>
            <a:r>
              <a:rPr lang="en-US" err="1">
                <a:latin typeface="Bahnschrift Light" panose="020B0502040204020203" pitchFamily="34" charset="0"/>
              </a:rPr>
              <a:t>aplikasi</a:t>
            </a:r>
            <a:r>
              <a:rPr lang="en-US">
                <a:latin typeface="Bahnschrift Light" panose="020B0502040204020203" pitchFamily="34" charset="0"/>
              </a:rPr>
              <a:t> </a:t>
            </a:r>
            <a:r>
              <a:rPr lang="en-US" err="1">
                <a:latin typeface="Bahnschrift Light" panose="020B0502040204020203" pitchFamily="34" charset="0"/>
              </a:rPr>
              <a:t>tersebut</a:t>
            </a:r>
            <a:r>
              <a:rPr lang="en-US">
                <a:latin typeface="Bahnschrift Light" panose="020B0502040204020203" pitchFamily="34" charset="0"/>
              </a:rPr>
              <a:t> </a:t>
            </a:r>
            <a:r>
              <a:rPr lang="en-US" err="1">
                <a:latin typeface="Bahnschrift Light" panose="020B0502040204020203" pitchFamily="34" charset="0"/>
              </a:rPr>
              <a:t>untuk</a:t>
            </a:r>
            <a:r>
              <a:rPr lang="en-US">
                <a:latin typeface="Bahnschrift Light" panose="020B0502040204020203" pitchFamily="34" charset="0"/>
              </a:rPr>
              <a:t> </a:t>
            </a:r>
            <a:r>
              <a:rPr lang="en-US" err="1">
                <a:latin typeface="Bahnschrift Light" panose="020B0502040204020203" pitchFamily="34" charset="0"/>
              </a:rPr>
              <a:t>menyewa</a:t>
            </a:r>
            <a:r>
              <a:rPr lang="en-US">
                <a:latin typeface="Bahnschrift Light" panose="020B0502040204020203" pitchFamily="34" charset="0"/>
              </a:rPr>
              <a:t> </a:t>
            </a:r>
            <a:r>
              <a:rPr lang="en-US" err="1">
                <a:latin typeface="Bahnschrift Light" panose="020B0502040204020203" pitchFamily="34" charset="0"/>
              </a:rPr>
              <a:t>pakaian</a:t>
            </a:r>
            <a:r>
              <a:rPr lang="en-US">
                <a:latin typeface="Bahnschrift Light" panose="020B0502040204020203" pitchFamily="34" charset="0"/>
              </a:rPr>
              <a:t>.</a:t>
            </a:r>
          </a:p>
          <a:p>
            <a:pPr lvl="0"/>
            <a:r>
              <a:rPr lang="en-US">
                <a:latin typeface="Bahnschrift Light" panose="020B0502040204020203" pitchFamily="34" charset="0"/>
              </a:rPr>
              <a:t>Subscription Method </a:t>
            </a:r>
            <a:r>
              <a:rPr lang="en-US" err="1">
                <a:latin typeface="Bahnschrift Light" panose="020B0502040204020203" pitchFamily="34" charset="0"/>
              </a:rPr>
              <a:t>dibagi</a:t>
            </a:r>
            <a:r>
              <a:rPr lang="en-US">
                <a:latin typeface="Bahnschrift Light" panose="020B0502040204020203" pitchFamily="34" charset="0"/>
              </a:rPr>
              <a:t> </a:t>
            </a:r>
            <a:r>
              <a:rPr lang="en-US" err="1">
                <a:latin typeface="Bahnschrift Light" panose="020B0502040204020203" pitchFamily="34" charset="0"/>
              </a:rPr>
              <a:t>menjadi</a:t>
            </a:r>
            <a:r>
              <a:rPr lang="en-US">
                <a:latin typeface="Bahnschrift Light" panose="020B0502040204020203" pitchFamily="34" charset="0"/>
              </a:rPr>
              <a:t> 2 ( Lite Subscription &amp; Premium Subscription ).</a:t>
            </a:r>
          </a:p>
          <a:p>
            <a:pPr lvl="0"/>
            <a:r>
              <a:rPr lang="en-US">
                <a:latin typeface="Bahnschrift Light" panose="020B0502040204020203" pitchFamily="34" charset="0"/>
              </a:rPr>
              <a:t>Varian Product yang </a:t>
            </a:r>
            <a:r>
              <a:rPr lang="en-US" err="1">
                <a:latin typeface="Bahnschrift Light" panose="020B0502040204020203" pitchFamily="34" charset="0"/>
              </a:rPr>
              <a:t>disediakan</a:t>
            </a:r>
            <a:r>
              <a:rPr lang="en-US">
                <a:latin typeface="Bahnschrift Light" panose="020B0502040204020203" pitchFamily="34" charset="0"/>
              </a:rPr>
              <a:t> </a:t>
            </a:r>
            <a:r>
              <a:rPr lang="en-US" err="1">
                <a:latin typeface="Bahnschrift Light" panose="020B0502040204020203" pitchFamily="34" charset="0"/>
              </a:rPr>
              <a:t>cukup</a:t>
            </a:r>
            <a:r>
              <a:rPr lang="en-US">
                <a:latin typeface="Bahnschrift Light" panose="020B0502040204020203" pitchFamily="34" charset="0"/>
              </a:rPr>
              <a:t> </a:t>
            </a:r>
            <a:r>
              <a:rPr lang="en-US" err="1">
                <a:latin typeface="Bahnschrift Light" panose="020B0502040204020203" pitchFamily="34" charset="0"/>
              </a:rPr>
              <a:t>banyak</a:t>
            </a:r>
            <a:r>
              <a:rPr lang="en-US">
                <a:latin typeface="Bahnschrift Light" panose="020B0502040204020203" pitchFamily="34" charset="0"/>
              </a:rPr>
              <a:t>.</a:t>
            </a:r>
          </a:p>
          <a:p>
            <a:pPr lvl="0"/>
            <a:r>
              <a:rPr lang="en-US" err="1">
                <a:latin typeface="Bahnschrift Light" panose="020B0502040204020203" pitchFamily="34" charset="0"/>
              </a:rPr>
              <a:t>Bekerja</a:t>
            </a:r>
            <a:r>
              <a:rPr lang="en-US">
                <a:latin typeface="Bahnschrift Light" panose="020B0502040204020203" pitchFamily="34" charset="0"/>
              </a:rPr>
              <a:t> </a:t>
            </a:r>
            <a:r>
              <a:rPr lang="en-US" err="1">
                <a:latin typeface="Bahnschrift Light" panose="020B0502040204020203" pitchFamily="34" charset="0"/>
              </a:rPr>
              <a:t>sama</a:t>
            </a:r>
            <a:r>
              <a:rPr lang="en-US">
                <a:latin typeface="Bahnschrift Light" panose="020B0502040204020203" pitchFamily="34" charset="0"/>
              </a:rPr>
              <a:t> </a:t>
            </a:r>
            <a:r>
              <a:rPr lang="en-US" err="1">
                <a:latin typeface="Bahnschrift Light" panose="020B0502040204020203" pitchFamily="34" charset="0"/>
              </a:rPr>
              <a:t>dengan</a:t>
            </a:r>
            <a:r>
              <a:rPr lang="en-US">
                <a:latin typeface="Bahnschrift Light" panose="020B0502040204020203" pitchFamily="34" charset="0"/>
              </a:rPr>
              <a:t> designer </a:t>
            </a:r>
            <a:r>
              <a:rPr lang="en-US" err="1">
                <a:latin typeface="Bahnschrift Light" panose="020B0502040204020203" pitchFamily="34" charset="0"/>
              </a:rPr>
              <a:t>untuk</a:t>
            </a:r>
            <a:r>
              <a:rPr lang="en-US">
                <a:latin typeface="Bahnschrift Light" panose="020B0502040204020203" pitchFamily="34" charset="0"/>
              </a:rPr>
              <a:t> </a:t>
            </a:r>
            <a:r>
              <a:rPr lang="en-US" err="1">
                <a:latin typeface="Bahnschrift Light" panose="020B0502040204020203" pitchFamily="34" charset="0"/>
              </a:rPr>
              <a:t>menyuplai</a:t>
            </a:r>
            <a:r>
              <a:rPr lang="en-US">
                <a:latin typeface="Bahnschrift Light" panose="020B0502040204020203" pitchFamily="34" charset="0"/>
              </a:rPr>
              <a:t> </a:t>
            </a:r>
            <a:r>
              <a:rPr lang="en-US" err="1">
                <a:latin typeface="Bahnschrift Light" panose="020B0502040204020203" pitchFamily="34" charset="0"/>
              </a:rPr>
              <a:t>produknya</a:t>
            </a:r>
            <a:r>
              <a:rPr lang="en-US">
                <a:latin typeface="Bahnschrift Light" panose="020B0502040204020203" pitchFamily="34" charset="0"/>
              </a:rPr>
              <a:t> </a:t>
            </a:r>
            <a:r>
              <a:rPr lang="en-US" err="1">
                <a:latin typeface="Bahnschrift Light" panose="020B0502040204020203" pitchFamily="34" charset="0"/>
              </a:rPr>
              <a:t>ke</a:t>
            </a:r>
            <a:r>
              <a:rPr lang="en-US">
                <a:latin typeface="Bahnschrift Light" panose="020B0502040204020203" pitchFamily="34" charset="0"/>
              </a:rPr>
              <a:t> Style Theory.</a:t>
            </a:r>
          </a:p>
          <a:p>
            <a:pPr lvl="0"/>
            <a:r>
              <a:rPr lang="en-US" err="1">
                <a:latin typeface="Bahnschrift Light" panose="020B0502040204020203" pitchFamily="34" charset="0"/>
              </a:rPr>
              <a:t>Kehigenisan</a:t>
            </a:r>
            <a:r>
              <a:rPr lang="en-US">
                <a:latin typeface="Bahnschrift Light" panose="020B0502040204020203" pitchFamily="34" charset="0"/>
              </a:rPr>
              <a:t> </a:t>
            </a:r>
            <a:r>
              <a:rPr lang="en-US" err="1">
                <a:latin typeface="Bahnschrift Light" panose="020B0502040204020203" pitchFamily="34" charset="0"/>
              </a:rPr>
              <a:t>dari</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yang </a:t>
            </a:r>
            <a:r>
              <a:rPr lang="en-US" err="1">
                <a:latin typeface="Bahnschrift Light" panose="020B0502040204020203" pitchFamily="34" charset="0"/>
              </a:rPr>
              <a:t>disewakan</a:t>
            </a:r>
            <a:r>
              <a:rPr lang="en-US">
                <a:latin typeface="Bahnschrift Light" panose="020B0502040204020203" pitchFamily="34" charset="0"/>
              </a:rPr>
              <a:t> </a:t>
            </a:r>
            <a:r>
              <a:rPr lang="en-US" err="1">
                <a:latin typeface="Bahnschrift Light" panose="020B0502040204020203" pitchFamily="34" charset="0"/>
              </a:rPr>
              <a:t>terjaga</a:t>
            </a:r>
            <a:r>
              <a:rPr lang="en-US">
                <a:latin typeface="Bahnschrift Light" panose="020B0502040204020203" pitchFamily="34" charset="0"/>
              </a:rPr>
              <a:t> </a:t>
            </a:r>
            <a:r>
              <a:rPr lang="en-US" err="1">
                <a:latin typeface="Bahnschrift Light" panose="020B0502040204020203" pitchFamily="34" charset="0"/>
              </a:rPr>
              <a:t>karena</a:t>
            </a:r>
            <a:r>
              <a:rPr lang="en-US">
                <a:latin typeface="Bahnschrift Light" panose="020B0502040204020203" pitchFamily="34" charset="0"/>
              </a:rPr>
              <a:t> </a:t>
            </a:r>
            <a:r>
              <a:rPr lang="en-US" err="1">
                <a:latin typeface="Bahnschrift Light" panose="020B0502040204020203" pitchFamily="34" charset="0"/>
              </a:rPr>
              <a:t>sebelum</a:t>
            </a:r>
            <a:r>
              <a:rPr lang="en-US">
                <a:latin typeface="Bahnschrift Light" panose="020B0502040204020203" pitchFamily="34" charset="0"/>
              </a:rPr>
              <a:t> dan </a:t>
            </a:r>
            <a:r>
              <a:rPr lang="en-US" err="1">
                <a:latin typeface="Bahnschrift Light" panose="020B0502040204020203" pitchFamily="34" charset="0"/>
              </a:rPr>
              <a:t>setelah</a:t>
            </a:r>
            <a:r>
              <a:rPr lang="en-US">
                <a:latin typeface="Bahnschrift Light" panose="020B0502040204020203" pitchFamily="34" charset="0"/>
              </a:rPr>
              <a:t> di </a:t>
            </a:r>
            <a:r>
              <a:rPr lang="en-US" err="1">
                <a:latin typeface="Bahnschrift Light" panose="020B0502040204020203" pitchFamily="34" charset="0"/>
              </a:rPr>
              <a:t>sewakan</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a:t>
            </a:r>
            <a:r>
              <a:rPr lang="en-US" err="1">
                <a:latin typeface="Bahnschrift Light" panose="020B0502040204020203" pitchFamily="34" charset="0"/>
              </a:rPr>
              <a:t>tsb</a:t>
            </a:r>
            <a:r>
              <a:rPr lang="en-US">
                <a:latin typeface="Bahnschrift Light" panose="020B0502040204020203" pitchFamily="34" charset="0"/>
              </a:rPr>
              <a:t> </a:t>
            </a:r>
            <a:r>
              <a:rPr lang="en-US" err="1">
                <a:latin typeface="Bahnschrift Light" panose="020B0502040204020203" pitchFamily="34" charset="0"/>
              </a:rPr>
              <a:t>disterilkan</a:t>
            </a:r>
            <a:r>
              <a:rPr lang="en-US">
                <a:latin typeface="Bahnschrift Light" panose="020B0502040204020203" pitchFamily="34" charset="0"/>
              </a:rPr>
              <a:t>.</a:t>
            </a:r>
          </a:p>
          <a:p>
            <a:pPr lvl="0"/>
            <a:r>
              <a:rPr lang="en-US" err="1">
                <a:latin typeface="Bahnschrift Light" panose="020B0502040204020203" pitchFamily="34" charset="0"/>
              </a:rPr>
              <a:t>Produk</a:t>
            </a:r>
            <a:r>
              <a:rPr lang="en-US">
                <a:latin typeface="Bahnschrift Light" panose="020B0502040204020203" pitchFamily="34" charset="0"/>
              </a:rPr>
              <a:t> yang </a:t>
            </a:r>
            <a:r>
              <a:rPr lang="en-US" err="1">
                <a:latin typeface="Bahnschrift Light" panose="020B0502040204020203" pitchFamily="34" charset="0"/>
              </a:rPr>
              <a:t>telah</a:t>
            </a:r>
            <a:r>
              <a:rPr lang="en-US">
                <a:latin typeface="Bahnschrift Light" panose="020B0502040204020203" pitchFamily="34" charset="0"/>
              </a:rPr>
              <a:t> </a:t>
            </a:r>
            <a:r>
              <a:rPr lang="en-US" err="1">
                <a:latin typeface="Bahnschrift Light" panose="020B0502040204020203" pitchFamily="34" charset="0"/>
              </a:rPr>
              <a:t>disewakan</a:t>
            </a:r>
            <a:r>
              <a:rPr lang="en-US">
                <a:latin typeface="Bahnschrift Light" panose="020B0502040204020203" pitchFamily="34" charset="0"/>
              </a:rPr>
              <a:t> </a:t>
            </a:r>
            <a:r>
              <a:rPr lang="en-US" err="1">
                <a:latin typeface="Bahnschrift Light" panose="020B0502040204020203" pitchFamily="34" charset="0"/>
              </a:rPr>
              <a:t>dikirim</a:t>
            </a:r>
            <a:r>
              <a:rPr lang="en-US">
                <a:latin typeface="Bahnschrift Light" panose="020B0502040204020203" pitchFamily="34" charset="0"/>
              </a:rPr>
              <a:t> </a:t>
            </a:r>
            <a:r>
              <a:rPr lang="en-US" err="1">
                <a:latin typeface="Bahnschrift Light" panose="020B0502040204020203" pitchFamily="34" charset="0"/>
              </a:rPr>
              <a:t>ke</a:t>
            </a:r>
            <a:r>
              <a:rPr lang="en-US">
                <a:latin typeface="Bahnschrift Light" panose="020B0502040204020203" pitchFamily="34" charset="0"/>
              </a:rPr>
              <a:t> </a:t>
            </a:r>
            <a:r>
              <a:rPr lang="en-US" err="1">
                <a:latin typeface="Bahnschrift Light" panose="020B0502040204020203" pitchFamily="34" charset="0"/>
              </a:rPr>
              <a:t>pelanggan</a:t>
            </a:r>
            <a:r>
              <a:rPr lang="en-US">
                <a:latin typeface="Bahnschrift Light" panose="020B0502040204020203" pitchFamily="34" charset="0"/>
              </a:rPr>
              <a:t> </a:t>
            </a:r>
            <a:r>
              <a:rPr lang="en-US" err="1">
                <a:latin typeface="Bahnschrift Light" panose="020B0502040204020203" pitchFamily="34" charset="0"/>
              </a:rPr>
              <a:t>menggunakan</a:t>
            </a:r>
            <a:r>
              <a:rPr lang="en-US">
                <a:latin typeface="Bahnschrift Light" panose="020B0502040204020203" pitchFamily="34" charset="0"/>
              </a:rPr>
              <a:t> </a:t>
            </a:r>
            <a:r>
              <a:rPr lang="en-US" err="1">
                <a:latin typeface="Bahnschrift Light" panose="020B0502040204020203" pitchFamily="34" charset="0"/>
              </a:rPr>
              <a:t>tas</a:t>
            </a:r>
            <a:r>
              <a:rPr lang="en-US">
                <a:latin typeface="Bahnschrift Light" panose="020B0502040204020203" pitchFamily="34" charset="0"/>
              </a:rPr>
              <a:t> </a:t>
            </a:r>
            <a:r>
              <a:rPr lang="en-US" err="1">
                <a:latin typeface="Bahnschrift Light" panose="020B0502040204020203" pitchFamily="34" charset="0"/>
              </a:rPr>
              <a:t>dari</a:t>
            </a:r>
            <a:r>
              <a:rPr lang="en-US">
                <a:latin typeface="Bahnschrift Light" panose="020B0502040204020203" pitchFamily="34" charset="0"/>
              </a:rPr>
              <a:t> style theory yang </a:t>
            </a:r>
            <a:r>
              <a:rPr lang="en-US" err="1">
                <a:latin typeface="Bahnschrift Light" panose="020B0502040204020203" pitchFamily="34" charset="0"/>
              </a:rPr>
              <a:t>menambah</a:t>
            </a:r>
            <a:r>
              <a:rPr lang="en-US">
                <a:latin typeface="Bahnschrift Light" panose="020B0502040204020203" pitchFamily="34" charset="0"/>
              </a:rPr>
              <a:t> </a:t>
            </a:r>
            <a:r>
              <a:rPr lang="en-US" err="1">
                <a:latin typeface="Bahnschrift Light" panose="020B0502040204020203" pitchFamily="34" charset="0"/>
              </a:rPr>
              <a:t>kesan</a:t>
            </a:r>
            <a:r>
              <a:rPr lang="en-US">
                <a:latin typeface="Bahnschrift Light" panose="020B0502040204020203" pitchFamily="34" charset="0"/>
              </a:rPr>
              <a:t> professional </a:t>
            </a:r>
            <a:r>
              <a:rPr lang="en-US" err="1">
                <a:latin typeface="Bahnschrift Light" panose="020B0502040204020203" pitchFamily="34" charset="0"/>
              </a:rPr>
              <a:t>dari</a:t>
            </a:r>
            <a:r>
              <a:rPr lang="en-US">
                <a:latin typeface="Bahnschrift Light" panose="020B0502040204020203" pitchFamily="34" charset="0"/>
              </a:rPr>
              <a:t> </a:t>
            </a:r>
            <a:r>
              <a:rPr lang="en-US" err="1">
                <a:latin typeface="Bahnschrift Light" panose="020B0502040204020203" pitchFamily="34" charset="0"/>
              </a:rPr>
              <a:t>aplikasi</a:t>
            </a:r>
            <a:r>
              <a:rPr lang="en-US">
                <a:latin typeface="Bahnschrift Light" panose="020B0502040204020203" pitchFamily="34" charset="0"/>
              </a:rPr>
              <a:t> </a:t>
            </a:r>
            <a:r>
              <a:rPr lang="en-US" err="1">
                <a:latin typeface="Bahnschrift Light" panose="020B0502040204020203" pitchFamily="34" charset="0"/>
              </a:rPr>
              <a:t>tsb</a:t>
            </a:r>
            <a:r>
              <a:rPr lang="en-US">
                <a:latin typeface="Bahnschrift Light" panose="020B0502040204020203" pitchFamily="34" charset="0"/>
              </a:rPr>
              <a:t>.</a:t>
            </a:r>
          </a:p>
          <a:p>
            <a:endParaRPr lang="en-US" b="1"/>
          </a:p>
        </p:txBody>
      </p:sp>
    </p:spTree>
    <p:extLst>
      <p:ext uri="{BB962C8B-B14F-4D97-AF65-F5344CB8AC3E}">
        <p14:creationId xmlns:p14="http://schemas.microsoft.com/office/powerpoint/2010/main" val="241901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9BB3-10C1-4A30-9D02-7F620815547E}"/>
              </a:ext>
            </a:extLst>
          </p:cNvPr>
          <p:cNvSpPr>
            <a:spLocks noGrp="1"/>
          </p:cNvSpPr>
          <p:nvPr>
            <p:ph type="title"/>
          </p:nvPr>
        </p:nvSpPr>
        <p:spPr>
          <a:xfrm>
            <a:off x="689057" y="644769"/>
            <a:ext cx="8596668" cy="1320800"/>
          </a:xfrm>
        </p:spPr>
        <p:txBody>
          <a:bodyPr/>
          <a:lstStyle/>
          <a:p>
            <a:r>
              <a:rPr lang="en-US">
                <a:ea typeface="+mj-lt"/>
                <a:cs typeface="+mj-lt"/>
              </a:rPr>
              <a:t>Style Theory</a:t>
            </a:r>
            <a:endParaRPr lang="en-US"/>
          </a:p>
        </p:txBody>
      </p:sp>
      <p:sp>
        <p:nvSpPr>
          <p:cNvPr id="3" name="Content Placeholder 2">
            <a:extLst>
              <a:ext uri="{FF2B5EF4-FFF2-40B4-BE49-F238E27FC236}">
                <a16:creationId xmlns:a16="http://schemas.microsoft.com/office/drawing/2014/main" id="{3B217A83-5D72-43ED-9E2F-5DBD0E11DD45}"/>
              </a:ext>
            </a:extLst>
          </p:cNvPr>
          <p:cNvSpPr>
            <a:spLocks noGrp="1"/>
          </p:cNvSpPr>
          <p:nvPr>
            <p:ph idx="1"/>
          </p:nvPr>
        </p:nvSpPr>
        <p:spPr>
          <a:xfrm>
            <a:off x="689057" y="2195758"/>
            <a:ext cx="8596668" cy="3880773"/>
          </a:xfrm>
        </p:spPr>
        <p:txBody>
          <a:bodyPr/>
          <a:lstStyle/>
          <a:p>
            <a:pPr marL="0" indent="0">
              <a:buNone/>
            </a:pPr>
            <a:r>
              <a:rPr lang="en-US" b="1" err="1"/>
              <a:t>Kekurangan</a:t>
            </a:r>
            <a:r>
              <a:rPr lang="en-US" b="1"/>
              <a:t> :</a:t>
            </a:r>
          </a:p>
          <a:p>
            <a:pPr lvl="0"/>
            <a:r>
              <a:rPr lang="en-US" err="1">
                <a:latin typeface="Bahnschrift Light" panose="020B0502040204020203" pitchFamily="34" charset="0"/>
              </a:rPr>
              <a:t>Hanya</a:t>
            </a:r>
            <a:r>
              <a:rPr lang="en-US">
                <a:latin typeface="Bahnschrift Light" panose="020B0502040204020203" pitchFamily="34" charset="0"/>
              </a:rPr>
              <a:t> </a:t>
            </a:r>
            <a:r>
              <a:rPr lang="en-US" err="1">
                <a:latin typeface="Bahnschrift Light" panose="020B0502040204020203" pitchFamily="34" charset="0"/>
              </a:rPr>
              <a:t>menyediakan</a:t>
            </a:r>
            <a:r>
              <a:rPr lang="en-US">
                <a:latin typeface="Bahnschrift Light" panose="020B0502040204020203" pitchFamily="34" charset="0"/>
              </a:rPr>
              <a:t> </a:t>
            </a:r>
            <a:r>
              <a:rPr lang="en-US" err="1">
                <a:latin typeface="Bahnschrift Light" panose="020B0502040204020203" pitchFamily="34" charset="0"/>
              </a:rPr>
              <a:t>pakaian</a:t>
            </a:r>
            <a:r>
              <a:rPr lang="en-US">
                <a:latin typeface="Bahnschrift Light" panose="020B0502040204020203" pitchFamily="34" charset="0"/>
              </a:rPr>
              <a:t> </a:t>
            </a:r>
            <a:r>
              <a:rPr lang="en-US" err="1">
                <a:latin typeface="Bahnschrift Light" panose="020B0502040204020203" pitchFamily="34" charset="0"/>
              </a:rPr>
              <a:t>wanita</a:t>
            </a:r>
            <a:r>
              <a:rPr lang="en-US">
                <a:latin typeface="Bahnschrift Light" panose="020B0502040204020203" pitchFamily="34" charset="0"/>
              </a:rPr>
              <a:t>.</a:t>
            </a:r>
          </a:p>
          <a:p>
            <a:pPr lvl="0"/>
            <a:r>
              <a:rPr lang="en-US">
                <a:latin typeface="Bahnschrift Light" panose="020B0502040204020203" pitchFamily="34" charset="0"/>
              </a:rPr>
              <a:t>Proses Delivery </a:t>
            </a:r>
            <a:r>
              <a:rPr lang="en-US" err="1">
                <a:latin typeface="Bahnschrift Light" panose="020B0502040204020203" pitchFamily="34" charset="0"/>
              </a:rPr>
              <a:t>Produk</a:t>
            </a:r>
            <a:r>
              <a:rPr lang="en-US">
                <a:latin typeface="Bahnschrift Light" panose="020B0502040204020203" pitchFamily="34" charset="0"/>
              </a:rPr>
              <a:t> yang lama ( 3 – 6 </a:t>
            </a:r>
            <a:r>
              <a:rPr lang="en-US" err="1">
                <a:latin typeface="Bahnschrift Light" panose="020B0502040204020203" pitchFamily="34" charset="0"/>
              </a:rPr>
              <a:t>hari</a:t>
            </a:r>
            <a:r>
              <a:rPr lang="en-US">
                <a:latin typeface="Bahnschrift Light" panose="020B0502040204020203" pitchFamily="34" charset="0"/>
              </a:rPr>
              <a:t> )</a:t>
            </a:r>
          </a:p>
          <a:p>
            <a:pPr lvl="0"/>
            <a:r>
              <a:rPr lang="en-US">
                <a:latin typeface="Bahnschrift Light" panose="020B0502040204020203" pitchFamily="34" charset="0"/>
              </a:rPr>
              <a:t>User </a:t>
            </a:r>
            <a:r>
              <a:rPr lang="en-US" err="1">
                <a:latin typeface="Bahnschrift Light" panose="020B0502040204020203" pitchFamily="34" charset="0"/>
              </a:rPr>
              <a:t>harus</a:t>
            </a:r>
            <a:r>
              <a:rPr lang="en-US">
                <a:latin typeface="Bahnschrift Light" panose="020B0502040204020203" pitchFamily="34" charset="0"/>
              </a:rPr>
              <a:t> subscribe </a:t>
            </a:r>
            <a:r>
              <a:rPr lang="en-US" err="1">
                <a:latin typeface="Bahnschrift Light" panose="020B0502040204020203" pitchFamily="34" charset="0"/>
              </a:rPr>
              <a:t>terlebih</a:t>
            </a:r>
            <a:r>
              <a:rPr lang="en-US">
                <a:latin typeface="Bahnschrift Light" panose="020B0502040204020203" pitchFamily="34" charset="0"/>
              </a:rPr>
              <a:t> </a:t>
            </a:r>
            <a:r>
              <a:rPr lang="en-US" err="1">
                <a:latin typeface="Bahnschrift Light" panose="020B0502040204020203" pitchFamily="34" charset="0"/>
              </a:rPr>
              <a:t>dahulu</a:t>
            </a:r>
            <a:r>
              <a:rPr lang="en-US">
                <a:latin typeface="Bahnschrift Light" panose="020B0502040204020203" pitchFamily="34" charset="0"/>
              </a:rPr>
              <a:t> </a:t>
            </a:r>
            <a:r>
              <a:rPr lang="en-US" err="1">
                <a:latin typeface="Bahnschrift Light" panose="020B0502040204020203" pitchFamily="34" charset="0"/>
              </a:rPr>
              <a:t>sebelum</a:t>
            </a:r>
            <a:r>
              <a:rPr lang="en-US">
                <a:latin typeface="Bahnschrift Light" panose="020B0502040204020203" pitchFamily="34" charset="0"/>
              </a:rPr>
              <a:t> </a:t>
            </a:r>
            <a:r>
              <a:rPr lang="en-US" err="1">
                <a:latin typeface="Bahnschrift Light" panose="020B0502040204020203" pitchFamily="34" charset="0"/>
              </a:rPr>
              <a:t>menyewa</a:t>
            </a:r>
            <a:endParaRPr lang="en-US">
              <a:latin typeface="Bahnschrift Light" panose="020B0502040204020203" pitchFamily="34" charset="0"/>
            </a:endParaRPr>
          </a:p>
          <a:p>
            <a:pPr lvl="0"/>
            <a:r>
              <a:rPr lang="en-US" err="1">
                <a:latin typeface="Bahnschrift Light" panose="020B0502040204020203" pitchFamily="34" charset="0"/>
              </a:rPr>
              <a:t>Hanya</a:t>
            </a:r>
            <a:r>
              <a:rPr lang="en-US">
                <a:latin typeface="Bahnschrift Light" panose="020B0502040204020203" pitchFamily="34" charset="0"/>
              </a:rPr>
              <a:t> </a:t>
            </a:r>
            <a:r>
              <a:rPr lang="en-US" err="1">
                <a:latin typeface="Bahnschrift Light" panose="020B0502040204020203" pitchFamily="34" charset="0"/>
              </a:rPr>
              <a:t>menyewakan</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designer </a:t>
            </a:r>
            <a:r>
              <a:rPr lang="en-US" err="1">
                <a:latin typeface="Bahnschrift Light" panose="020B0502040204020203" pitchFamily="34" charset="0"/>
              </a:rPr>
              <a:t>saja</a:t>
            </a:r>
            <a:r>
              <a:rPr lang="en-US">
                <a:latin typeface="Bahnschrift Light" panose="020B0502040204020203" pitchFamily="34" charset="0"/>
              </a:rPr>
              <a:t>.</a:t>
            </a:r>
          </a:p>
          <a:p>
            <a:pPr marL="0" indent="0">
              <a:buNone/>
            </a:pPr>
            <a:endParaRPr lang="en-US"/>
          </a:p>
        </p:txBody>
      </p:sp>
    </p:spTree>
    <p:extLst>
      <p:ext uri="{BB962C8B-B14F-4D97-AF65-F5344CB8AC3E}">
        <p14:creationId xmlns:p14="http://schemas.microsoft.com/office/powerpoint/2010/main" val="162534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909E-ED4A-4397-9AAE-856C1DABEC99}"/>
              </a:ext>
            </a:extLst>
          </p:cNvPr>
          <p:cNvSpPr>
            <a:spLocks noGrp="1"/>
          </p:cNvSpPr>
          <p:nvPr>
            <p:ph type="title"/>
          </p:nvPr>
        </p:nvSpPr>
        <p:spPr>
          <a:xfrm>
            <a:off x="677334" y="609600"/>
            <a:ext cx="8596668" cy="691662"/>
          </a:xfrm>
        </p:spPr>
        <p:txBody>
          <a:bodyPr>
            <a:normAutofit fontScale="90000"/>
          </a:bodyPr>
          <a:lstStyle/>
          <a:p>
            <a:r>
              <a:rPr lang="en-US" err="1"/>
              <a:t>Rentique</a:t>
            </a:r>
            <a:r>
              <a:rPr lang="en-US"/>
              <a:t> </a:t>
            </a:r>
            <a:br>
              <a:rPr lang="en-US"/>
            </a:br>
            <a:endParaRPr lang="en-US"/>
          </a:p>
        </p:txBody>
      </p:sp>
      <p:sp>
        <p:nvSpPr>
          <p:cNvPr id="3" name="Content Placeholder 2">
            <a:extLst>
              <a:ext uri="{FF2B5EF4-FFF2-40B4-BE49-F238E27FC236}">
                <a16:creationId xmlns:a16="http://schemas.microsoft.com/office/drawing/2014/main" id="{5C3686C4-C7F9-4805-BF07-1DE7C799F83B}"/>
              </a:ext>
            </a:extLst>
          </p:cNvPr>
          <p:cNvSpPr>
            <a:spLocks noGrp="1"/>
          </p:cNvSpPr>
          <p:nvPr>
            <p:ph idx="1"/>
          </p:nvPr>
        </p:nvSpPr>
        <p:spPr>
          <a:xfrm>
            <a:off x="677334" y="1594339"/>
            <a:ext cx="8596668" cy="4447024"/>
          </a:xfrm>
        </p:spPr>
        <p:txBody>
          <a:bodyPr/>
          <a:lstStyle/>
          <a:p>
            <a:pPr marL="0" indent="0">
              <a:buNone/>
            </a:pPr>
            <a:r>
              <a:rPr lang="en-US" b="1" err="1"/>
              <a:t>Kelebihan</a:t>
            </a:r>
            <a:r>
              <a:rPr lang="en-US" b="1"/>
              <a:t> : </a:t>
            </a:r>
          </a:p>
          <a:p>
            <a:pPr lvl="0"/>
            <a:r>
              <a:rPr lang="en-US" err="1">
                <a:latin typeface="Bahnschrift Light" panose="020B0502040204020203" pitchFamily="34" charset="0"/>
              </a:rPr>
              <a:t>Produk</a:t>
            </a:r>
            <a:r>
              <a:rPr lang="en-US">
                <a:latin typeface="Bahnschrift Light" panose="020B0502040204020203" pitchFamily="34" charset="0"/>
              </a:rPr>
              <a:t> yang </a:t>
            </a:r>
            <a:r>
              <a:rPr lang="en-US" err="1">
                <a:latin typeface="Bahnschrift Light" panose="020B0502040204020203" pitchFamily="34" charset="0"/>
              </a:rPr>
              <a:t>disediakan</a:t>
            </a:r>
            <a:r>
              <a:rPr lang="en-US">
                <a:latin typeface="Bahnschrift Light" panose="020B0502040204020203" pitchFamily="34" charset="0"/>
              </a:rPr>
              <a:t> </a:t>
            </a:r>
            <a:r>
              <a:rPr lang="en-US" err="1">
                <a:latin typeface="Bahnschrift Light" panose="020B0502040204020203" pitchFamily="34" charset="0"/>
              </a:rPr>
              <a:t>lebih</a:t>
            </a:r>
            <a:r>
              <a:rPr lang="en-US">
                <a:latin typeface="Bahnschrift Light" panose="020B0502040204020203" pitchFamily="34" charset="0"/>
              </a:rPr>
              <a:t> </a:t>
            </a:r>
            <a:r>
              <a:rPr lang="en-US" err="1">
                <a:latin typeface="Bahnschrift Light" panose="020B0502040204020203" pitchFamily="34" charset="0"/>
              </a:rPr>
              <a:t>banyak</a:t>
            </a:r>
            <a:r>
              <a:rPr lang="en-US">
                <a:latin typeface="Bahnschrift Light" panose="020B0502040204020203" pitchFamily="34" charset="0"/>
              </a:rPr>
              <a:t>.</a:t>
            </a:r>
          </a:p>
          <a:p>
            <a:pPr lvl="0"/>
            <a:r>
              <a:rPr lang="en-US">
                <a:latin typeface="Bahnschrift Light" panose="020B0502040204020203" pitchFamily="34" charset="0"/>
              </a:rPr>
              <a:t>Varian </a:t>
            </a:r>
            <a:r>
              <a:rPr lang="en-US" err="1">
                <a:latin typeface="Bahnschrift Light" panose="020B0502040204020203" pitchFamily="34" charset="0"/>
              </a:rPr>
              <a:t>kategori</a:t>
            </a:r>
            <a:r>
              <a:rPr lang="en-US">
                <a:latin typeface="Bahnschrift Light" panose="020B0502040204020203" pitchFamily="34" charset="0"/>
              </a:rPr>
              <a:t> </a:t>
            </a:r>
            <a:r>
              <a:rPr lang="en-US" err="1">
                <a:latin typeface="Bahnschrift Light" panose="020B0502040204020203" pitchFamily="34" charset="0"/>
              </a:rPr>
              <a:t>penyewaan</a:t>
            </a:r>
            <a:r>
              <a:rPr lang="en-US">
                <a:latin typeface="Bahnschrift Light" panose="020B0502040204020203" pitchFamily="34" charset="0"/>
              </a:rPr>
              <a:t> </a:t>
            </a:r>
            <a:r>
              <a:rPr lang="en-US" err="1">
                <a:latin typeface="Bahnschrift Light" panose="020B0502040204020203" pitchFamily="34" charset="0"/>
              </a:rPr>
              <a:t>lebih</a:t>
            </a:r>
            <a:r>
              <a:rPr lang="en-US">
                <a:latin typeface="Bahnschrift Light" panose="020B0502040204020203" pitchFamily="34" charset="0"/>
              </a:rPr>
              <a:t> </a:t>
            </a:r>
            <a:r>
              <a:rPr lang="en-US" err="1">
                <a:latin typeface="Bahnschrift Light" panose="020B0502040204020203" pitchFamily="34" charset="0"/>
              </a:rPr>
              <a:t>menarik</a:t>
            </a:r>
            <a:r>
              <a:rPr lang="en-US">
                <a:latin typeface="Bahnschrift Light" panose="020B0502040204020203" pitchFamily="34" charset="0"/>
              </a:rPr>
              <a:t> (ex : </a:t>
            </a:r>
            <a:r>
              <a:rPr lang="en-US" err="1">
                <a:latin typeface="Bahnschrift Light" panose="020B0502040204020203" pitchFamily="34" charset="0"/>
              </a:rPr>
              <a:t>Graduation,Weeding,Vacation</a:t>
            </a:r>
            <a:r>
              <a:rPr lang="en-US">
                <a:latin typeface="Bahnschrift Light" panose="020B0502040204020203" pitchFamily="34" charset="0"/>
              </a:rPr>
              <a:t>).</a:t>
            </a:r>
          </a:p>
          <a:p>
            <a:pPr lvl="0"/>
            <a:r>
              <a:rPr lang="en-US" err="1">
                <a:latin typeface="Bahnschrift Light" panose="020B0502040204020203" pitchFamily="34" charset="0"/>
              </a:rPr>
              <a:t>Kehigenisan</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a:t>
            </a:r>
            <a:r>
              <a:rPr lang="en-US" err="1">
                <a:latin typeface="Bahnschrift Light" panose="020B0502040204020203" pitchFamily="34" charset="0"/>
              </a:rPr>
              <a:t>terjamin</a:t>
            </a:r>
            <a:r>
              <a:rPr lang="en-US">
                <a:latin typeface="Bahnschrift Light" panose="020B0502040204020203" pitchFamily="34" charset="0"/>
              </a:rPr>
              <a:t> </a:t>
            </a:r>
            <a:r>
              <a:rPr lang="en-US" err="1">
                <a:latin typeface="Bahnschrift Light" panose="020B0502040204020203" pitchFamily="34" charset="0"/>
              </a:rPr>
              <a:t>karena</a:t>
            </a:r>
            <a:r>
              <a:rPr lang="en-US">
                <a:latin typeface="Bahnschrift Light" panose="020B0502040204020203" pitchFamily="34" charset="0"/>
              </a:rPr>
              <a:t> </a:t>
            </a:r>
            <a:r>
              <a:rPr lang="en-US" err="1">
                <a:latin typeface="Bahnschrift Light" panose="020B0502040204020203" pitchFamily="34" charset="0"/>
              </a:rPr>
              <a:t>bekerjasama</a:t>
            </a:r>
            <a:r>
              <a:rPr lang="en-US">
                <a:latin typeface="Bahnschrift Light" panose="020B0502040204020203" pitchFamily="34" charset="0"/>
              </a:rPr>
              <a:t> </a:t>
            </a:r>
            <a:r>
              <a:rPr lang="en-US" err="1">
                <a:latin typeface="Bahnschrift Light" panose="020B0502040204020203" pitchFamily="34" charset="0"/>
              </a:rPr>
              <a:t>dengan</a:t>
            </a:r>
            <a:r>
              <a:rPr lang="en-US">
                <a:latin typeface="Bahnschrift Light" panose="020B0502040204020203" pitchFamily="34" charset="0"/>
              </a:rPr>
              <a:t> </a:t>
            </a:r>
            <a:r>
              <a:rPr lang="en-US" err="1">
                <a:latin typeface="Bahnschrift Light" panose="020B0502040204020203" pitchFamily="34" charset="0"/>
              </a:rPr>
              <a:t>perusahaan</a:t>
            </a:r>
            <a:r>
              <a:rPr lang="en-US">
                <a:latin typeface="Bahnschrift Light" panose="020B0502040204020203" pitchFamily="34" charset="0"/>
              </a:rPr>
              <a:t> laundry ( </a:t>
            </a:r>
            <a:r>
              <a:rPr lang="en-US" err="1">
                <a:latin typeface="Bahnschrift Light" panose="020B0502040204020203" pitchFamily="34" charset="0"/>
              </a:rPr>
              <a:t>Vivaglo</a:t>
            </a:r>
            <a:r>
              <a:rPr lang="en-US">
                <a:latin typeface="Bahnschrift Light" panose="020B0502040204020203" pitchFamily="34" charset="0"/>
              </a:rPr>
              <a:t> &amp; </a:t>
            </a:r>
            <a:r>
              <a:rPr lang="en-US" err="1">
                <a:latin typeface="Bahnschrift Light" panose="020B0502040204020203" pitchFamily="34" charset="0"/>
              </a:rPr>
              <a:t>Propre</a:t>
            </a:r>
            <a:r>
              <a:rPr lang="en-US">
                <a:latin typeface="Bahnschrift Light" panose="020B0502040204020203" pitchFamily="34" charset="0"/>
              </a:rPr>
              <a:t>).</a:t>
            </a:r>
          </a:p>
          <a:p>
            <a:pPr lvl="0"/>
            <a:r>
              <a:rPr lang="en-US">
                <a:latin typeface="Bahnschrift Light" panose="020B0502040204020203" pitchFamily="34" charset="0"/>
              </a:rPr>
              <a:t>Bisa </a:t>
            </a:r>
            <a:r>
              <a:rPr lang="en-US" err="1">
                <a:latin typeface="Bahnschrift Light" panose="020B0502040204020203" pitchFamily="34" charset="0"/>
              </a:rPr>
              <a:t>menyewa</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a:t>
            </a:r>
            <a:r>
              <a:rPr lang="en-US" err="1">
                <a:latin typeface="Bahnschrift Light" panose="020B0502040204020203" pitchFamily="34" charset="0"/>
              </a:rPr>
              <a:t>tanpa</a:t>
            </a:r>
            <a:r>
              <a:rPr lang="en-US">
                <a:latin typeface="Bahnschrift Light" panose="020B0502040204020203" pitchFamily="34" charset="0"/>
              </a:rPr>
              <a:t> </a:t>
            </a:r>
            <a:r>
              <a:rPr lang="en-US" err="1">
                <a:latin typeface="Bahnschrift Light" panose="020B0502040204020203" pitchFamily="34" charset="0"/>
              </a:rPr>
              <a:t>harus</a:t>
            </a:r>
            <a:r>
              <a:rPr lang="en-US">
                <a:latin typeface="Bahnschrift Light" panose="020B0502040204020203" pitchFamily="34" charset="0"/>
              </a:rPr>
              <a:t> </a:t>
            </a:r>
            <a:r>
              <a:rPr lang="en-US" err="1">
                <a:latin typeface="Bahnschrift Light" panose="020B0502040204020203" pitchFamily="34" charset="0"/>
              </a:rPr>
              <a:t>berlangganan</a:t>
            </a:r>
            <a:r>
              <a:rPr lang="en-US">
                <a:latin typeface="Bahnschrift Light" panose="020B0502040204020203" pitchFamily="34" charset="0"/>
              </a:rPr>
              <a:t> </a:t>
            </a:r>
            <a:r>
              <a:rPr lang="en-US" err="1">
                <a:latin typeface="Bahnschrift Light" panose="020B0502040204020203" pitchFamily="34" charset="0"/>
              </a:rPr>
              <a:t>terlebih</a:t>
            </a:r>
            <a:r>
              <a:rPr lang="en-US">
                <a:latin typeface="Bahnschrift Light" panose="020B0502040204020203" pitchFamily="34" charset="0"/>
              </a:rPr>
              <a:t> </a:t>
            </a:r>
            <a:r>
              <a:rPr lang="en-US" err="1">
                <a:latin typeface="Bahnschrift Light" panose="020B0502040204020203" pitchFamily="34" charset="0"/>
              </a:rPr>
              <a:t>dahulu</a:t>
            </a:r>
            <a:endParaRPr lang="en-US">
              <a:latin typeface="Bahnschrift Light" panose="020B0502040204020203" pitchFamily="34" charset="0"/>
            </a:endParaRPr>
          </a:p>
          <a:p>
            <a:pPr lvl="0"/>
            <a:r>
              <a:rPr lang="en-US" err="1">
                <a:latin typeface="Bahnschrift Light" panose="020B0502040204020203" pitchFamily="34" charset="0"/>
              </a:rPr>
              <a:t>Keaslian</a:t>
            </a:r>
            <a:r>
              <a:rPr lang="en-US">
                <a:latin typeface="Bahnschrift Light" panose="020B0502040204020203" pitchFamily="34" charset="0"/>
              </a:rPr>
              <a:t> </a:t>
            </a:r>
            <a:r>
              <a:rPr lang="en-US" err="1">
                <a:latin typeface="Bahnschrift Light" panose="020B0502040204020203" pitchFamily="34" charset="0"/>
              </a:rPr>
              <a:t>pihak</a:t>
            </a:r>
            <a:r>
              <a:rPr lang="en-US">
                <a:latin typeface="Bahnschrift Light" panose="020B0502040204020203" pitchFamily="34" charset="0"/>
              </a:rPr>
              <a:t> customer </a:t>
            </a:r>
            <a:r>
              <a:rPr lang="en-US" err="1">
                <a:latin typeface="Bahnschrift Light" panose="020B0502040204020203" pitchFamily="34" charset="0"/>
              </a:rPr>
              <a:t>terdata</a:t>
            </a:r>
            <a:r>
              <a:rPr lang="en-US">
                <a:latin typeface="Bahnschrift Light" panose="020B0502040204020203" pitchFamily="34" charset="0"/>
              </a:rPr>
              <a:t> </a:t>
            </a:r>
            <a:r>
              <a:rPr lang="en-US" err="1">
                <a:latin typeface="Bahnschrift Light" panose="020B0502040204020203" pitchFamily="34" charset="0"/>
              </a:rPr>
              <a:t>karena</a:t>
            </a:r>
            <a:r>
              <a:rPr lang="en-US">
                <a:latin typeface="Bahnschrift Light" panose="020B0502040204020203" pitchFamily="34" charset="0"/>
              </a:rPr>
              <a:t> </a:t>
            </a:r>
            <a:r>
              <a:rPr lang="en-US" err="1">
                <a:latin typeface="Bahnschrift Light" panose="020B0502040204020203" pitchFamily="34" charset="0"/>
              </a:rPr>
              <a:t>harus</a:t>
            </a:r>
            <a:r>
              <a:rPr lang="en-US">
                <a:latin typeface="Bahnschrift Light" panose="020B0502040204020203" pitchFamily="34" charset="0"/>
              </a:rPr>
              <a:t> </a:t>
            </a:r>
            <a:r>
              <a:rPr lang="en-US" err="1">
                <a:latin typeface="Bahnschrift Light" panose="020B0502040204020203" pitchFamily="34" charset="0"/>
              </a:rPr>
              <a:t>mendaftarkan</a:t>
            </a:r>
            <a:r>
              <a:rPr lang="en-US">
                <a:latin typeface="Bahnschrift Light" panose="020B0502040204020203" pitchFamily="34" charset="0"/>
              </a:rPr>
              <a:t> KTP </a:t>
            </a:r>
            <a:r>
              <a:rPr lang="en-US" err="1">
                <a:latin typeface="Bahnschrift Light" panose="020B0502040204020203" pitchFamily="34" charset="0"/>
              </a:rPr>
              <a:t>sebelum</a:t>
            </a:r>
            <a:r>
              <a:rPr lang="en-US">
                <a:latin typeface="Bahnschrift Light" panose="020B0502040204020203" pitchFamily="34" charset="0"/>
              </a:rPr>
              <a:t> </a:t>
            </a:r>
            <a:r>
              <a:rPr lang="en-US" err="1">
                <a:latin typeface="Bahnschrift Light" panose="020B0502040204020203" pitchFamily="34" charset="0"/>
              </a:rPr>
              <a:t>menyewa</a:t>
            </a:r>
            <a:r>
              <a:rPr lang="en-US">
                <a:latin typeface="Bahnschrift Light" panose="020B0502040204020203" pitchFamily="34" charset="0"/>
              </a:rPr>
              <a:t>.</a:t>
            </a:r>
          </a:p>
          <a:p>
            <a:pPr lvl="0"/>
            <a:r>
              <a:rPr lang="en-US" err="1">
                <a:latin typeface="Bahnschrift Light" panose="020B0502040204020203" pitchFamily="34" charset="0"/>
              </a:rPr>
              <a:t>Produk</a:t>
            </a:r>
            <a:r>
              <a:rPr lang="en-US">
                <a:latin typeface="Bahnschrift Light" panose="020B0502040204020203" pitchFamily="34" charset="0"/>
              </a:rPr>
              <a:t> </a:t>
            </a:r>
            <a:r>
              <a:rPr lang="en-US" err="1">
                <a:latin typeface="Bahnschrift Light" panose="020B0502040204020203" pitchFamily="34" charset="0"/>
              </a:rPr>
              <a:t>bisa</a:t>
            </a:r>
            <a:r>
              <a:rPr lang="en-US">
                <a:latin typeface="Bahnschrift Light" panose="020B0502040204020203" pitchFamily="34" charset="0"/>
              </a:rPr>
              <a:t> </a:t>
            </a:r>
            <a:r>
              <a:rPr lang="en-US" err="1">
                <a:latin typeface="Bahnschrift Light" panose="020B0502040204020203" pitchFamily="34" charset="0"/>
              </a:rPr>
              <a:t>diambil</a:t>
            </a:r>
            <a:r>
              <a:rPr lang="en-US">
                <a:latin typeface="Bahnschrift Light" panose="020B0502040204020203" pitchFamily="34" charset="0"/>
              </a:rPr>
              <a:t> </a:t>
            </a:r>
            <a:r>
              <a:rPr lang="en-US" err="1">
                <a:latin typeface="Bahnschrift Light" panose="020B0502040204020203" pitchFamily="34" charset="0"/>
              </a:rPr>
              <a:t>langsung</a:t>
            </a:r>
            <a:r>
              <a:rPr lang="en-US">
                <a:latin typeface="Bahnschrift Light" panose="020B0502040204020203" pitchFamily="34" charset="0"/>
              </a:rPr>
              <a:t> </a:t>
            </a:r>
            <a:r>
              <a:rPr lang="en-US" err="1">
                <a:latin typeface="Bahnschrift Light" panose="020B0502040204020203" pitchFamily="34" charset="0"/>
              </a:rPr>
              <a:t>ke</a:t>
            </a:r>
            <a:r>
              <a:rPr lang="en-US">
                <a:latin typeface="Bahnschrift Light" panose="020B0502040204020203" pitchFamily="34" charset="0"/>
              </a:rPr>
              <a:t> </a:t>
            </a:r>
            <a:r>
              <a:rPr lang="en-US" err="1">
                <a:latin typeface="Bahnschrift Light" panose="020B0502040204020203" pitchFamily="34" charset="0"/>
              </a:rPr>
              <a:t>kantor</a:t>
            </a:r>
            <a:r>
              <a:rPr lang="en-US">
                <a:latin typeface="Bahnschrift Light" panose="020B0502040204020203" pitchFamily="34" charset="0"/>
              </a:rPr>
              <a:t> </a:t>
            </a:r>
            <a:r>
              <a:rPr lang="en-US" err="1">
                <a:latin typeface="Bahnschrift Light" panose="020B0502040204020203" pitchFamily="34" charset="0"/>
              </a:rPr>
              <a:t>Rentique</a:t>
            </a:r>
            <a:r>
              <a:rPr lang="en-US">
                <a:latin typeface="Bahnschrift Light" panose="020B0502040204020203" pitchFamily="34" charset="0"/>
              </a:rPr>
              <a:t> / </a:t>
            </a:r>
            <a:r>
              <a:rPr lang="en-US" err="1">
                <a:latin typeface="Bahnschrift Light" panose="020B0502040204020203" pitchFamily="34" charset="0"/>
              </a:rPr>
              <a:t>bisa</a:t>
            </a:r>
            <a:r>
              <a:rPr lang="en-US">
                <a:latin typeface="Bahnschrift Light" panose="020B0502040204020203" pitchFamily="34" charset="0"/>
              </a:rPr>
              <a:t> </a:t>
            </a:r>
            <a:r>
              <a:rPr lang="en-US" err="1">
                <a:latin typeface="Bahnschrift Light" panose="020B0502040204020203" pitchFamily="34" charset="0"/>
              </a:rPr>
              <a:t>dikirim</a:t>
            </a:r>
            <a:r>
              <a:rPr lang="en-US">
                <a:latin typeface="Bahnschrift Light" panose="020B0502040204020203" pitchFamily="34" charset="0"/>
              </a:rPr>
              <a:t> via </a:t>
            </a:r>
            <a:r>
              <a:rPr lang="en-US" err="1">
                <a:latin typeface="Bahnschrift Light" panose="020B0502040204020203" pitchFamily="34" charset="0"/>
              </a:rPr>
              <a:t>Expedisi</a:t>
            </a:r>
            <a:r>
              <a:rPr lang="en-US">
                <a:latin typeface="Bahnschrift Light" panose="020B0502040204020203" pitchFamily="34" charset="0"/>
              </a:rPr>
              <a:t> ( Go-send / JNE </a:t>
            </a:r>
            <a:r>
              <a:rPr lang="en-US" err="1">
                <a:latin typeface="Bahnschrift Light" panose="020B0502040204020203" pitchFamily="34" charset="0"/>
              </a:rPr>
              <a:t>dll</a:t>
            </a:r>
            <a:r>
              <a:rPr lang="en-US">
                <a:latin typeface="Bahnschrift Light" panose="020B0502040204020203" pitchFamily="34" charset="0"/>
              </a:rPr>
              <a:t>)</a:t>
            </a:r>
          </a:p>
          <a:p>
            <a:endParaRPr lang="en-US"/>
          </a:p>
        </p:txBody>
      </p:sp>
    </p:spTree>
    <p:extLst>
      <p:ext uri="{BB962C8B-B14F-4D97-AF65-F5344CB8AC3E}">
        <p14:creationId xmlns:p14="http://schemas.microsoft.com/office/powerpoint/2010/main" val="91327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0BABEF4-2E9F-4F5B-8BDF-B22C98974934}"/>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Profil Bidang Usaha Start Up</a:t>
            </a:r>
          </a:p>
        </p:txBody>
      </p:sp>
      <p:sp>
        <p:nvSpPr>
          <p:cNvPr id="3" name="Content Placeholder 2">
            <a:extLst>
              <a:ext uri="{FF2B5EF4-FFF2-40B4-BE49-F238E27FC236}">
                <a16:creationId xmlns:a16="http://schemas.microsoft.com/office/drawing/2014/main" id="{4F323DBE-F692-480B-94BA-2095076524FC}"/>
              </a:ext>
            </a:extLst>
          </p:cNvPr>
          <p:cNvSpPr>
            <a:spLocks noGrp="1"/>
          </p:cNvSpPr>
          <p:nvPr>
            <p:ph idx="1"/>
          </p:nvPr>
        </p:nvSpPr>
        <p:spPr>
          <a:xfrm>
            <a:off x="199301" y="722855"/>
            <a:ext cx="4256926" cy="6140770"/>
          </a:xfrm>
        </p:spPr>
        <p:txBody>
          <a:bodyPr vert="horz" lIns="91440" tIns="45720" rIns="91440" bIns="45720" rtlCol="0" anchor="t">
            <a:noAutofit/>
          </a:bodyPr>
          <a:lstStyle/>
          <a:p>
            <a:pPr marL="0" indent="0">
              <a:lnSpc>
                <a:spcPct val="90000"/>
              </a:lnSpc>
              <a:buNone/>
            </a:pPr>
            <a:endParaRPr lang="id-ID" sz="1300">
              <a:solidFill>
                <a:schemeClr val="bg1"/>
              </a:solidFill>
              <a:latin typeface="Times New Roman"/>
              <a:ea typeface="+mn-lt"/>
              <a:cs typeface="Times New Roman"/>
            </a:endParaRPr>
          </a:p>
          <a:p>
            <a:pPr marL="0" indent="0">
              <a:lnSpc>
                <a:spcPct val="90000"/>
              </a:lnSpc>
              <a:buNone/>
            </a:pPr>
            <a:endParaRPr lang="id-ID" sz="1300">
              <a:solidFill>
                <a:schemeClr val="bg1"/>
              </a:solidFill>
              <a:latin typeface="Times New Roman"/>
              <a:ea typeface="+mn-lt"/>
              <a:cs typeface="Times New Roman"/>
            </a:endParaRPr>
          </a:p>
          <a:p>
            <a:pPr marL="0" indent="0">
              <a:lnSpc>
                <a:spcPct val="90000"/>
              </a:lnSpc>
              <a:buNone/>
            </a:pPr>
            <a:endParaRPr lang="id-ID" sz="1300">
              <a:solidFill>
                <a:schemeClr val="bg1"/>
              </a:solidFill>
              <a:latin typeface="Times New Roman"/>
              <a:ea typeface="+mn-lt"/>
              <a:cs typeface="Times New Roman"/>
            </a:endParaRPr>
          </a:p>
          <a:p>
            <a:pPr marL="0" indent="0">
              <a:lnSpc>
                <a:spcPct val="90000"/>
              </a:lnSpc>
              <a:buNone/>
            </a:pPr>
            <a:endParaRPr lang="id-ID" sz="1300">
              <a:solidFill>
                <a:schemeClr val="bg1"/>
              </a:solidFill>
              <a:latin typeface="Times New Roman"/>
              <a:ea typeface="+mn-lt"/>
              <a:cs typeface="Times New Roman"/>
            </a:endParaRPr>
          </a:p>
          <a:p>
            <a:pPr marL="0" indent="0">
              <a:lnSpc>
                <a:spcPct val="90000"/>
              </a:lnSpc>
              <a:buNone/>
            </a:pPr>
            <a:endParaRPr lang="id-ID" sz="1300">
              <a:solidFill>
                <a:schemeClr val="bg1"/>
              </a:solidFill>
              <a:latin typeface="Times New Roman"/>
              <a:ea typeface="+mn-lt"/>
              <a:cs typeface="Times New Roman"/>
            </a:endParaRPr>
          </a:p>
          <a:p>
            <a:pPr>
              <a:lnSpc>
                <a:spcPct val="90000"/>
              </a:lnSpc>
            </a:pPr>
            <a:r>
              <a:rPr lang="id-ID" err="1">
                <a:solidFill>
                  <a:schemeClr val="bg1"/>
                </a:solidFill>
                <a:latin typeface="Times New Roman"/>
                <a:ea typeface="+mn-lt"/>
                <a:cs typeface="Times New Roman"/>
              </a:rPr>
              <a:t>Ourwear</a:t>
            </a:r>
            <a:r>
              <a:rPr lang="id-ID">
                <a:solidFill>
                  <a:schemeClr val="bg1"/>
                </a:solidFill>
                <a:latin typeface="Times New Roman"/>
                <a:ea typeface="+mn-lt"/>
                <a:cs typeface="Times New Roman"/>
              </a:rPr>
              <a:t> merupakan </a:t>
            </a:r>
            <a:r>
              <a:rPr lang="id-ID" err="1">
                <a:solidFill>
                  <a:schemeClr val="bg1"/>
                </a:solidFill>
                <a:latin typeface="Times New Roman"/>
                <a:ea typeface="+mn-lt"/>
                <a:cs typeface="Times New Roman"/>
              </a:rPr>
              <a:t>startup</a:t>
            </a:r>
            <a:r>
              <a:rPr lang="id-ID">
                <a:solidFill>
                  <a:schemeClr val="bg1"/>
                </a:solidFill>
                <a:latin typeface="Times New Roman"/>
                <a:ea typeface="+mn-lt"/>
                <a:cs typeface="Times New Roman"/>
              </a:rPr>
              <a:t> teknologi informasi dalam bentuk </a:t>
            </a:r>
            <a:r>
              <a:rPr lang="id-ID" err="1">
                <a:solidFill>
                  <a:schemeClr val="bg1"/>
                </a:solidFill>
                <a:latin typeface="Times New Roman"/>
                <a:ea typeface="+mn-lt"/>
                <a:cs typeface="Times New Roman"/>
              </a:rPr>
              <a:t>mobile</a:t>
            </a:r>
            <a:r>
              <a:rPr lang="id-ID">
                <a:solidFill>
                  <a:schemeClr val="bg1"/>
                </a:solidFill>
                <a:latin typeface="Times New Roman"/>
                <a:ea typeface="+mn-lt"/>
                <a:cs typeface="Times New Roman"/>
              </a:rPr>
              <a:t> </a:t>
            </a:r>
            <a:r>
              <a:rPr lang="id-ID" err="1">
                <a:solidFill>
                  <a:schemeClr val="bg1"/>
                </a:solidFill>
                <a:latin typeface="Times New Roman"/>
                <a:ea typeface="+mn-lt"/>
                <a:cs typeface="Times New Roman"/>
              </a:rPr>
              <a:t>aplication</a:t>
            </a:r>
            <a:r>
              <a:rPr lang="id-ID">
                <a:solidFill>
                  <a:schemeClr val="bg1"/>
                </a:solidFill>
                <a:latin typeface="Times New Roman"/>
                <a:ea typeface="+mn-lt"/>
                <a:cs typeface="Times New Roman"/>
              </a:rPr>
              <a:t> yang bergerak di dalam industri atau sektor </a:t>
            </a:r>
            <a:r>
              <a:rPr lang="id-ID" err="1">
                <a:solidFill>
                  <a:schemeClr val="bg1"/>
                </a:solidFill>
                <a:latin typeface="Times New Roman"/>
                <a:ea typeface="+mn-lt"/>
                <a:cs typeface="Times New Roman"/>
              </a:rPr>
              <a:t>fashion</a:t>
            </a:r>
            <a:r>
              <a:rPr lang="id-ID">
                <a:solidFill>
                  <a:schemeClr val="bg1"/>
                </a:solidFill>
                <a:latin typeface="Times New Roman"/>
                <a:ea typeface="+mn-lt"/>
                <a:cs typeface="Times New Roman"/>
              </a:rPr>
              <a:t>.</a:t>
            </a:r>
            <a:endParaRPr lang="en-US">
              <a:solidFill>
                <a:schemeClr val="bg1"/>
              </a:solidFill>
              <a:latin typeface="Times New Roman"/>
              <a:ea typeface="+mn-lt"/>
              <a:cs typeface="Times New Roman"/>
            </a:endParaRPr>
          </a:p>
          <a:p>
            <a:pPr>
              <a:lnSpc>
                <a:spcPct val="90000"/>
              </a:lnSpc>
            </a:pPr>
            <a:r>
              <a:rPr lang="id-ID">
                <a:solidFill>
                  <a:schemeClr val="bg1"/>
                </a:solidFill>
                <a:latin typeface="Times New Roman"/>
                <a:ea typeface="+mn-lt"/>
                <a:cs typeface="Times New Roman"/>
              </a:rPr>
              <a:t> Dalam pengembangan aplikasi ini kami menerapkan model bisnis B2C dan juga C2C atau bisa dikatakan aplikasi </a:t>
            </a:r>
            <a:r>
              <a:rPr lang="id-ID" err="1">
                <a:solidFill>
                  <a:schemeClr val="bg1"/>
                </a:solidFill>
                <a:latin typeface="Times New Roman"/>
                <a:ea typeface="+mn-lt"/>
                <a:cs typeface="Times New Roman"/>
              </a:rPr>
              <a:t>Ourwear</a:t>
            </a:r>
            <a:r>
              <a:rPr lang="id-ID">
                <a:solidFill>
                  <a:schemeClr val="bg1"/>
                </a:solidFill>
                <a:latin typeface="Times New Roman"/>
                <a:ea typeface="+mn-lt"/>
                <a:cs typeface="Times New Roman"/>
              </a:rPr>
              <a:t> ini menggunakan metode </a:t>
            </a:r>
            <a:r>
              <a:rPr lang="id-ID" err="1">
                <a:solidFill>
                  <a:schemeClr val="bg1"/>
                </a:solidFill>
                <a:latin typeface="Times New Roman"/>
                <a:ea typeface="+mn-lt"/>
                <a:cs typeface="Times New Roman"/>
              </a:rPr>
              <a:t>multi</a:t>
            </a:r>
            <a:r>
              <a:rPr lang="id-ID">
                <a:solidFill>
                  <a:schemeClr val="bg1"/>
                </a:solidFill>
                <a:latin typeface="Times New Roman"/>
                <a:ea typeface="+mn-lt"/>
                <a:cs typeface="Times New Roman"/>
              </a:rPr>
              <a:t>-vendor </a:t>
            </a:r>
            <a:r>
              <a:rPr lang="id-ID" err="1">
                <a:solidFill>
                  <a:schemeClr val="bg1"/>
                </a:solidFill>
                <a:latin typeface="Times New Roman"/>
                <a:ea typeface="+mn-lt"/>
                <a:cs typeface="Times New Roman"/>
              </a:rPr>
              <a:t>application</a:t>
            </a:r>
            <a:r>
              <a:rPr lang="id-ID">
                <a:solidFill>
                  <a:schemeClr val="bg1"/>
                </a:solidFill>
                <a:latin typeface="Times New Roman"/>
                <a:ea typeface="+mn-lt"/>
                <a:cs typeface="Times New Roman"/>
              </a:rPr>
              <a:t>.</a:t>
            </a:r>
            <a:endParaRPr lang="en-US">
              <a:solidFill>
                <a:schemeClr val="bg1"/>
              </a:solidFill>
              <a:latin typeface="Times New Roman"/>
              <a:ea typeface="+mn-lt"/>
              <a:cs typeface="Times New Roman"/>
            </a:endParaRPr>
          </a:p>
          <a:p>
            <a:pPr>
              <a:lnSpc>
                <a:spcPct val="90000"/>
              </a:lnSpc>
            </a:pPr>
            <a:r>
              <a:rPr lang="id-ID">
                <a:solidFill>
                  <a:schemeClr val="bg1"/>
                </a:solidFill>
                <a:latin typeface="Times New Roman"/>
                <a:ea typeface="+mn-lt"/>
                <a:cs typeface="Times New Roman"/>
              </a:rPr>
              <a:t> Dalam </a:t>
            </a:r>
            <a:r>
              <a:rPr lang="id-ID" err="1">
                <a:solidFill>
                  <a:schemeClr val="bg1"/>
                </a:solidFill>
                <a:latin typeface="Times New Roman"/>
                <a:ea typeface="+mn-lt"/>
                <a:cs typeface="Times New Roman"/>
              </a:rPr>
              <a:t>menggembangkan</a:t>
            </a:r>
            <a:r>
              <a:rPr lang="id-ID">
                <a:solidFill>
                  <a:schemeClr val="bg1"/>
                </a:solidFill>
                <a:latin typeface="Times New Roman"/>
                <a:ea typeface="+mn-lt"/>
                <a:cs typeface="Times New Roman"/>
              </a:rPr>
              <a:t> aplikasi ini kami memberikan 2 fitur atau layanan utama yaitu “Trade” dan “</a:t>
            </a:r>
            <a:r>
              <a:rPr lang="id-ID" err="1">
                <a:solidFill>
                  <a:schemeClr val="bg1"/>
                </a:solidFill>
                <a:latin typeface="Times New Roman"/>
                <a:ea typeface="+mn-lt"/>
                <a:cs typeface="Times New Roman"/>
              </a:rPr>
              <a:t>Rent</a:t>
            </a:r>
            <a:r>
              <a:rPr lang="id-ID">
                <a:solidFill>
                  <a:schemeClr val="bg1"/>
                </a:solidFill>
                <a:latin typeface="Times New Roman"/>
                <a:ea typeface="+mn-lt"/>
                <a:cs typeface="Times New Roman"/>
              </a:rPr>
              <a:t>”.</a:t>
            </a:r>
            <a:br>
              <a:rPr lang="id-ID">
                <a:latin typeface="Times New Roman"/>
                <a:ea typeface="+mn-lt"/>
                <a:cs typeface="Times New Roman"/>
              </a:rPr>
            </a:br>
            <a:endParaRPr lang="en-US" sz="2400">
              <a:solidFill>
                <a:schemeClr val="bg1"/>
              </a:solidFill>
              <a:latin typeface="Times New Roman"/>
              <a:ea typeface="+mn-lt"/>
              <a:cs typeface="Times New Roman"/>
            </a:endParaRPr>
          </a:p>
          <a:p>
            <a:pPr>
              <a:lnSpc>
                <a:spcPct val="90000"/>
              </a:lnSpc>
            </a:pPr>
            <a:endParaRPr lang="en-US" sz="2000">
              <a:solidFill>
                <a:schemeClr val="bg1"/>
              </a:solidFill>
              <a:latin typeface="Times New Roman"/>
              <a:ea typeface="+mn-lt"/>
              <a:cs typeface="Times New Roman"/>
            </a:endParaRPr>
          </a:p>
          <a:p>
            <a:pPr>
              <a:lnSpc>
                <a:spcPct val="90000"/>
              </a:lnSpc>
            </a:pPr>
            <a:endParaRPr lang="en-US" sz="1300">
              <a:solidFill>
                <a:schemeClr val="bg1"/>
              </a:solidFill>
              <a:latin typeface="Times New Roman"/>
              <a:cs typeface="Times New Roman"/>
            </a:endParaRPr>
          </a:p>
          <a:p>
            <a:pPr marL="0" indent="0">
              <a:lnSpc>
                <a:spcPct val="90000"/>
              </a:lnSpc>
              <a:buNone/>
            </a:pPr>
            <a:endParaRPr lang="en-US" sz="1300">
              <a:solidFill>
                <a:schemeClr val="bg1"/>
              </a:solidFill>
              <a:latin typeface="Times New Roman"/>
              <a:cs typeface="Times New Roman"/>
            </a:endParaRPr>
          </a:p>
        </p:txBody>
      </p:sp>
      <p:pic>
        <p:nvPicPr>
          <p:cNvPr id="4" name="Picture 4" descr="A picture containing knife&#10;&#10;Description automatically generated">
            <a:extLst>
              <a:ext uri="{FF2B5EF4-FFF2-40B4-BE49-F238E27FC236}">
                <a16:creationId xmlns:a16="http://schemas.microsoft.com/office/drawing/2014/main" id="{183C9173-29C6-4385-9AD4-06BF03E5A309}"/>
              </a:ext>
            </a:extLst>
          </p:cNvPr>
          <p:cNvPicPr>
            <a:picLocks noChangeAspect="1"/>
          </p:cNvPicPr>
          <p:nvPr/>
        </p:nvPicPr>
        <p:blipFill>
          <a:blip r:embed="rId2"/>
          <a:stretch>
            <a:fillRect/>
          </a:stretch>
        </p:blipFill>
        <p:spPr>
          <a:xfrm>
            <a:off x="6096001" y="1574892"/>
            <a:ext cx="5143500" cy="3695700"/>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1075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D39D-0252-464B-8FD7-2D9D88A6DD2E}"/>
              </a:ext>
            </a:extLst>
          </p:cNvPr>
          <p:cNvSpPr>
            <a:spLocks noGrp="1"/>
          </p:cNvSpPr>
          <p:nvPr>
            <p:ph type="title"/>
          </p:nvPr>
        </p:nvSpPr>
        <p:spPr/>
        <p:txBody>
          <a:bodyPr/>
          <a:lstStyle/>
          <a:p>
            <a:r>
              <a:rPr lang="en-US" err="1">
                <a:ea typeface="+mj-lt"/>
                <a:cs typeface="+mj-lt"/>
              </a:rPr>
              <a:t>Rentique</a:t>
            </a:r>
            <a:r>
              <a:rPr lang="en-US">
                <a:ea typeface="+mj-lt"/>
                <a:cs typeface="+mj-lt"/>
              </a:rPr>
              <a:t> </a:t>
            </a:r>
            <a:endParaRPr lang="en-US"/>
          </a:p>
        </p:txBody>
      </p:sp>
      <p:sp>
        <p:nvSpPr>
          <p:cNvPr id="3" name="Content Placeholder 2">
            <a:extLst>
              <a:ext uri="{FF2B5EF4-FFF2-40B4-BE49-F238E27FC236}">
                <a16:creationId xmlns:a16="http://schemas.microsoft.com/office/drawing/2014/main" id="{1B92E164-74A9-4F69-BEC0-FA9B9FD4A38A}"/>
              </a:ext>
            </a:extLst>
          </p:cNvPr>
          <p:cNvSpPr>
            <a:spLocks noGrp="1"/>
          </p:cNvSpPr>
          <p:nvPr>
            <p:ph idx="1"/>
          </p:nvPr>
        </p:nvSpPr>
        <p:spPr/>
        <p:txBody>
          <a:bodyPr/>
          <a:lstStyle/>
          <a:p>
            <a:pPr marL="0" indent="0">
              <a:buNone/>
            </a:pPr>
            <a:r>
              <a:rPr lang="en-US" b="1" err="1"/>
              <a:t>Kekurangan</a:t>
            </a:r>
            <a:r>
              <a:rPr lang="en-US" b="1"/>
              <a:t> : </a:t>
            </a:r>
          </a:p>
          <a:p>
            <a:pPr lvl="0"/>
            <a:r>
              <a:rPr lang="en-US" err="1">
                <a:latin typeface="Bahnschrift Light" panose="020B0502040204020203" pitchFamily="34" charset="0"/>
              </a:rPr>
              <a:t>Hanya</a:t>
            </a:r>
            <a:r>
              <a:rPr lang="en-US">
                <a:latin typeface="Bahnschrift Light" panose="020B0502040204020203" pitchFamily="34" charset="0"/>
              </a:rPr>
              <a:t> </a:t>
            </a:r>
            <a:r>
              <a:rPr lang="en-US" err="1">
                <a:latin typeface="Bahnschrift Light" panose="020B0502040204020203" pitchFamily="34" charset="0"/>
              </a:rPr>
              <a:t>menyewakan</a:t>
            </a:r>
            <a:r>
              <a:rPr lang="en-US">
                <a:latin typeface="Bahnschrift Light" panose="020B0502040204020203" pitchFamily="34" charset="0"/>
              </a:rPr>
              <a:t> </a:t>
            </a:r>
            <a:r>
              <a:rPr lang="en-US" err="1">
                <a:latin typeface="Bahnschrift Light" panose="020B0502040204020203" pitchFamily="34" charset="0"/>
              </a:rPr>
              <a:t>pakaian</a:t>
            </a:r>
            <a:r>
              <a:rPr lang="en-US">
                <a:latin typeface="Bahnschrift Light" panose="020B0502040204020203" pitchFamily="34" charset="0"/>
              </a:rPr>
              <a:t> </a:t>
            </a:r>
            <a:r>
              <a:rPr lang="en-US" err="1">
                <a:latin typeface="Bahnschrift Light" panose="020B0502040204020203" pitchFamily="34" charset="0"/>
              </a:rPr>
              <a:t>wanita</a:t>
            </a:r>
            <a:r>
              <a:rPr lang="en-US">
                <a:latin typeface="Bahnschrift Light" panose="020B0502040204020203" pitchFamily="34" charset="0"/>
              </a:rPr>
              <a:t>.</a:t>
            </a:r>
          </a:p>
          <a:p>
            <a:pPr lvl="0"/>
            <a:r>
              <a:rPr lang="en-US">
                <a:latin typeface="Bahnschrift Light" panose="020B0502040204020203" pitchFamily="34" charset="0"/>
              </a:rPr>
              <a:t>Subscription method yang </a:t>
            </a:r>
            <a:r>
              <a:rPr lang="en-US" err="1">
                <a:latin typeface="Bahnschrift Light" panose="020B0502040204020203" pitchFamily="34" charset="0"/>
              </a:rPr>
              <a:t>tergolong</a:t>
            </a:r>
            <a:r>
              <a:rPr lang="en-US">
                <a:latin typeface="Bahnschrift Light" panose="020B0502040204020203" pitchFamily="34" charset="0"/>
              </a:rPr>
              <a:t> mahal 390.000 / month.</a:t>
            </a:r>
          </a:p>
          <a:p>
            <a:pPr lvl="0"/>
            <a:r>
              <a:rPr lang="en-US" err="1">
                <a:latin typeface="Bahnschrift Light" panose="020B0502040204020203" pitchFamily="34" charset="0"/>
              </a:rPr>
              <a:t>Hanya</a:t>
            </a:r>
            <a:r>
              <a:rPr lang="en-US">
                <a:latin typeface="Bahnschrift Light" panose="020B0502040204020203" pitchFamily="34" charset="0"/>
              </a:rPr>
              <a:t> </a:t>
            </a:r>
            <a:r>
              <a:rPr lang="en-US" err="1">
                <a:latin typeface="Bahnschrift Light" panose="020B0502040204020203" pitchFamily="34" charset="0"/>
              </a:rPr>
              <a:t>menyewakan</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designer.</a:t>
            </a:r>
          </a:p>
          <a:p>
            <a:endParaRPr lang="en-US"/>
          </a:p>
        </p:txBody>
      </p:sp>
    </p:spTree>
    <p:extLst>
      <p:ext uri="{BB962C8B-B14F-4D97-AF65-F5344CB8AC3E}">
        <p14:creationId xmlns:p14="http://schemas.microsoft.com/office/powerpoint/2010/main" val="1561024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432D-D040-45BE-B029-FE6828900063}"/>
              </a:ext>
            </a:extLst>
          </p:cNvPr>
          <p:cNvSpPr>
            <a:spLocks noGrp="1"/>
          </p:cNvSpPr>
          <p:nvPr>
            <p:ph type="title"/>
          </p:nvPr>
        </p:nvSpPr>
        <p:spPr>
          <a:xfrm>
            <a:off x="677334" y="609600"/>
            <a:ext cx="8596668" cy="715108"/>
          </a:xfrm>
        </p:spPr>
        <p:txBody>
          <a:bodyPr>
            <a:normAutofit fontScale="90000"/>
          </a:bodyPr>
          <a:lstStyle/>
          <a:p>
            <a:r>
              <a:rPr lang="en-US" err="1"/>
              <a:t>Ourwear</a:t>
            </a:r>
            <a:br>
              <a:rPr lang="en-US"/>
            </a:br>
            <a:endParaRPr lang="en-US"/>
          </a:p>
        </p:txBody>
      </p:sp>
      <p:sp>
        <p:nvSpPr>
          <p:cNvPr id="3" name="Content Placeholder 2">
            <a:extLst>
              <a:ext uri="{FF2B5EF4-FFF2-40B4-BE49-F238E27FC236}">
                <a16:creationId xmlns:a16="http://schemas.microsoft.com/office/drawing/2014/main" id="{0C508820-E6B6-411D-B533-334945D6EBFC}"/>
              </a:ext>
            </a:extLst>
          </p:cNvPr>
          <p:cNvSpPr>
            <a:spLocks noGrp="1"/>
          </p:cNvSpPr>
          <p:nvPr>
            <p:ph idx="1"/>
          </p:nvPr>
        </p:nvSpPr>
        <p:spPr>
          <a:xfrm>
            <a:off x="677334" y="1324709"/>
            <a:ext cx="8596668" cy="4716654"/>
          </a:xfrm>
        </p:spPr>
        <p:txBody>
          <a:bodyPr/>
          <a:lstStyle/>
          <a:p>
            <a:pPr marL="0" indent="0">
              <a:buNone/>
            </a:pPr>
            <a:r>
              <a:rPr lang="en-US" b="1" err="1"/>
              <a:t>Kelebihan</a:t>
            </a:r>
            <a:r>
              <a:rPr lang="en-US" b="1"/>
              <a:t> :</a:t>
            </a:r>
          </a:p>
          <a:p>
            <a:pPr lvl="0"/>
            <a:r>
              <a:rPr lang="en-US" err="1">
                <a:latin typeface="Bahnschrift Light" panose="020B0502040204020203" pitchFamily="34" charset="0"/>
              </a:rPr>
              <a:t>Bisnis</a:t>
            </a:r>
            <a:r>
              <a:rPr lang="en-US">
                <a:latin typeface="Bahnschrift Light" panose="020B0502040204020203" pitchFamily="34" charset="0"/>
              </a:rPr>
              <a:t> model C2C agar customer juga </a:t>
            </a:r>
            <a:r>
              <a:rPr lang="en-US" err="1">
                <a:latin typeface="Bahnschrift Light" panose="020B0502040204020203" pitchFamily="34" charset="0"/>
              </a:rPr>
              <a:t>bisa</a:t>
            </a:r>
            <a:r>
              <a:rPr lang="en-US">
                <a:latin typeface="Bahnschrift Light" panose="020B0502040204020203" pitchFamily="34" charset="0"/>
              </a:rPr>
              <a:t> </a:t>
            </a:r>
            <a:r>
              <a:rPr lang="en-US" err="1">
                <a:latin typeface="Bahnschrift Light" panose="020B0502040204020203" pitchFamily="34" charset="0"/>
              </a:rPr>
              <a:t>menyewakan</a:t>
            </a:r>
            <a:r>
              <a:rPr lang="en-US">
                <a:latin typeface="Bahnschrift Light" panose="020B0502040204020203" pitchFamily="34" charset="0"/>
              </a:rPr>
              <a:t> </a:t>
            </a:r>
            <a:r>
              <a:rPr lang="en-US" err="1">
                <a:latin typeface="Bahnschrift Light" panose="020B0502040204020203" pitchFamily="34" charset="0"/>
              </a:rPr>
              <a:t>produknya</a:t>
            </a:r>
            <a:r>
              <a:rPr lang="en-US">
                <a:latin typeface="Bahnschrift Light" panose="020B0502040204020203" pitchFamily="34" charset="0"/>
              </a:rPr>
              <a:t> </a:t>
            </a:r>
            <a:r>
              <a:rPr lang="en-US" err="1">
                <a:latin typeface="Bahnschrift Light" panose="020B0502040204020203" pitchFamily="34" charset="0"/>
              </a:rPr>
              <a:t>ke</a:t>
            </a:r>
            <a:r>
              <a:rPr lang="en-US">
                <a:latin typeface="Bahnschrift Light" panose="020B0502040204020203" pitchFamily="34" charset="0"/>
              </a:rPr>
              <a:t> orang lain</a:t>
            </a:r>
          </a:p>
          <a:p>
            <a:pPr lvl="0"/>
            <a:r>
              <a:rPr lang="en-US" err="1">
                <a:latin typeface="Bahnschrift Light" panose="020B0502040204020203" pitchFamily="34" charset="0"/>
              </a:rPr>
              <a:t>Menyediakan</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a:t>
            </a:r>
            <a:r>
              <a:rPr lang="en-US" err="1">
                <a:latin typeface="Bahnschrift Light" panose="020B0502040204020203" pitchFamily="34" charset="0"/>
              </a:rPr>
              <a:t>untuk</a:t>
            </a:r>
            <a:r>
              <a:rPr lang="en-US">
                <a:latin typeface="Bahnschrift Light" panose="020B0502040204020203" pitchFamily="34" charset="0"/>
              </a:rPr>
              <a:t> </a:t>
            </a:r>
            <a:r>
              <a:rPr lang="en-US" err="1">
                <a:latin typeface="Bahnschrift Light" panose="020B0502040204020203" pitchFamily="34" charset="0"/>
              </a:rPr>
              <a:t>Pria</a:t>
            </a:r>
            <a:r>
              <a:rPr lang="en-US">
                <a:latin typeface="Bahnschrift Light" panose="020B0502040204020203" pitchFamily="34" charset="0"/>
              </a:rPr>
              <a:t> , Wanita  &amp; Anak-</a:t>
            </a:r>
            <a:r>
              <a:rPr lang="en-US" err="1">
                <a:latin typeface="Bahnschrift Light" panose="020B0502040204020203" pitchFamily="34" charset="0"/>
              </a:rPr>
              <a:t>anak</a:t>
            </a:r>
            <a:endParaRPr lang="en-US">
              <a:latin typeface="Bahnschrift Light" panose="020B0502040204020203" pitchFamily="34" charset="0"/>
            </a:endParaRPr>
          </a:p>
          <a:p>
            <a:pPr lvl="0"/>
            <a:r>
              <a:rPr lang="en-US">
                <a:latin typeface="Bahnschrift Light" panose="020B0502040204020203" pitchFamily="34" charset="0"/>
              </a:rPr>
              <a:t>Varian </a:t>
            </a:r>
            <a:r>
              <a:rPr lang="en-US" err="1">
                <a:latin typeface="Bahnschrift Light" panose="020B0502040204020203" pitchFamily="34" charset="0"/>
              </a:rPr>
              <a:t>Produk</a:t>
            </a:r>
            <a:r>
              <a:rPr lang="en-US">
                <a:latin typeface="Bahnschrift Light" panose="020B0502040204020203" pitchFamily="34" charset="0"/>
              </a:rPr>
              <a:t> </a:t>
            </a:r>
            <a:r>
              <a:rPr lang="en-US" err="1">
                <a:latin typeface="Bahnschrift Light" panose="020B0502040204020203" pitchFamily="34" charset="0"/>
              </a:rPr>
              <a:t>memiliki</a:t>
            </a:r>
            <a:r>
              <a:rPr lang="en-US">
                <a:latin typeface="Bahnschrift Light" panose="020B0502040204020203" pitchFamily="34" charset="0"/>
              </a:rPr>
              <a:t> </a:t>
            </a:r>
            <a:r>
              <a:rPr lang="en-US" err="1">
                <a:latin typeface="Bahnschrift Light" panose="020B0502040204020203" pitchFamily="34" charset="0"/>
              </a:rPr>
              <a:t>banyak</a:t>
            </a:r>
            <a:r>
              <a:rPr lang="en-US">
                <a:latin typeface="Bahnschrift Light" panose="020B0502040204020203" pitchFamily="34" charset="0"/>
              </a:rPr>
              <a:t> </a:t>
            </a:r>
            <a:r>
              <a:rPr lang="en-US" err="1">
                <a:latin typeface="Bahnschrift Light" panose="020B0502040204020203" pitchFamily="34" charset="0"/>
              </a:rPr>
              <a:t>variasi</a:t>
            </a:r>
            <a:r>
              <a:rPr lang="en-US">
                <a:latin typeface="Bahnschrift Light" panose="020B0502040204020203" pitchFamily="34" charset="0"/>
              </a:rPr>
              <a:t> </a:t>
            </a:r>
            <a:r>
              <a:rPr lang="en-US" err="1">
                <a:latin typeface="Bahnschrift Light" panose="020B0502040204020203" pitchFamily="34" charset="0"/>
              </a:rPr>
              <a:t>sesuai</a:t>
            </a:r>
            <a:r>
              <a:rPr lang="en-US">
                <a:latin typeface="Bahnschrift Light" panose="020B0502040204020203" pitchFamily="34" charset="0"/>
              </a:rPr>
              <a:t> </a:t>
            </a:r>
            <a:r>
              <a:rPr lang="en-US" err="1">
                <a:latin typeface="Bahnschrift Light" panose="020B0502040204020203" pitchFamily="34" charset="0"/>
              </a:rPr>
              <a:t>kategori</a:t>
            </a:r>
            <a:r>
              <a:rPr lang="en-US">
                <a:latin typeface="Bahnschrift Light" panose="020B0502040204020203" pitchFamily="34" charset="0"/>
              </a:rPr>
              <a:t> &amp; event yang </a:t>
            </a:r>
            <a:r>
              <a:rPr lang="en-US" err="1">
                <a:latin typeface="Bahnschrift Light" panose="020B0502040204020203" pitchFamily="34" charset="0"/>
              </a:rPr>
              <a:t>banyak</a:t>
            </a:r>
            <a:r>
              <a:rPr lang="en-US">
                <a:latin typeface="Bahnschrift Light" panose="020B0502040204020203" pitchFamily="34" charset="0"/>
              </a:rPr>
              <a:t> </a:t>
            </a:r>
            <a:r>
              <a:rPr lang="en-US" err="1">
                <a:latin typeface="Bahnschrift Light" panose="020B0502040204020203" pitchFamily="34" charset="0"/>
              </a:rPr>
              <a:t>diminati</a:t>
            </a:r>
            <a:r>
              <a:rPr lang="en-US">
                <a:latin typeface="Bahnschrift Light" panose="020B0502040204020203" pitchFamily="34" charset="0"/>
              </a:rPr>
              <a:t> customer</a:t>
            </a:r>
          </a:p>
          <a:p>
            <a:pPr lvl="0"/>
            <a:r>
              <a:rPr lang="en-US" err="1">
                <a:latin typeface="Bahnschrift Light" panose="020B0502040204020203" pitchFamily="34" charset="0"/>
              </a:rPr>
              <a:t>Menyediakan</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a:t>
            </a:r>
            <a:r>
              <a:rPr lang="en-US" err="1">
                <a:latin typeface="Bahnschrift Light" panose="020B0502040204020203" pitchFamily="34" charset="0"/>
              </a:rPr>
              <a:t>dari</a:t>
            </a:r>
            <a:r>
              <a:rPr lang="en-US">
                <a:latin typeface="Bahnschrift Light" panose="020B0502040204020203" pitchFamily="34" charset="0"/>
              </a:rPr>
              <a:t> brand-brand </a:t>
            </a:r>
            <a:r>
              <a:rPr lang="en-US" err="1">
                <a:latin typeface="Bahnschrift Light" panose="020B0502040204020203" pitchFamily="34" charset="0"/>
              </a:rPr>
              <a:t>tidak</a:t>
            </a:r>
            <a:r>
              <a:rPr lang="en-US">
                <a:latin typeface="Bahnschrift Light" panose="020B0502040204020203" pitchFamily="34" charset="0"/>
              </a:rPr>
              <a:t> </a:t>
            </a:r>
            <a:r>
              <a:rPr lang="en-US" err="1">
                <a:latin typeface="Bahnschrift Light" panose="020B0502040204020203" pitchFamily="34" charset="0"/>
              </a:rPr>
              <a:t>hanya</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designer </a:t>
            </a:r>
            <a:r>
              <a:rPr lang="en-US" err="1">
                <a:latin typeface="Bahnschrift Light" panose="020B0502040204020203" pitchFamily="34" charset="0"/>
              </a:rPr>
              <a:t>saja</a:t>
            </a:r>
            <a:endParaRPr lang="en-US">
              <a:latin typeface="Bahnschrift Light" panose="020B0502040204020203" pitchFamily="34" charset="0"/>
            </a:endParaRPr>
          </a:p>
          <a:p>
            <a:pPr lvl="0"/>
            <a:r>
              <a:rPr lang="en-US">
                <a:latin typeface="Bahnschrift Light" panose="020B0502040204020203" pitchFamily="34" charset="0"/>
              </a:rPr>
              <a:t>Bisa </a:t>
            </a:r>
            <a:r>
              <a:rPr lang="en-US" err="1">
                <a:latin typeface="Bahnschrift Light" panose="020B0502040204020203" pitchFamily="34" charset="0"/>
              </a:rPr>
              <a:t>menyewa</a:t>
            </a:r>
            <a:r>
              <a:rPr lang="en-US">
                <a:latin typeface="Bahnschrift Light" panose="020B0502040204020203" pitchFamily="34" charset="0"/>
              </a:rPr>
              <a:t> </a:t>
            </a:r>
            <a:r>
              <a:rPr lang="en-US" err="1">
                <a:latin typeface="Bahnschrift Light" panose="020B0502040204020203" pitchFamily="34" charset="0"/>
              </a:rPr>
              <a:t>produk</a:t>
            </a:r>
            <a:r>
              <a:rPr lang="en-US">
                <a:latin typeface="Bahnschrift Light" panose="020B0502040204020203" pitchFamily="34" charset="0"/>
              </a:rPr>
              <a:t> </a:t>
            </a:r>
            <a:r>
              <a:rPr lang="en-US" err="1">
                <a:latin typeface="Bahnschrift Light" panose="020B0502040204020203" pitchFamily="34" charset="0"/>
              </a:rPr>
              <a:t>tanpa</a:t>
            </a:r>
            <a:r>
              <a:rPr lang="en-US">
                <a:latin typeface="Bahnschrift Light" panose="020B0502040204020203" pitchFamily="34" charset="0"/>
              </a:rPr>
              <a:t> </a:t>
            </a:r>
            <a:r>
              <a:rPr lang="en-US" err="1">
                <a:latin typeface="Bahnschrift Light" panose="020B0502040204020203" pitchFamily="34" charset="0"/>
              </a:rPr>
              <a:t>harus</a:t>
            </a:r>
            <a:r>
              <a:rPr lang="en-US">
                <a:latin typeface="Bahnschrift Light" panose="020B0502040204020203" pitchFamily="34" charset="0"/>
              </a:rPr>
              <a:t> </a:t>
            </a:r>
            <a:r>
              <a:rPr lang="en-US" err="1">
                <a:latin typeface="Bahnschrift Light" panose="020B0502040204020203" pitchFamily="34" charset="0"/>
              </a:rPr>
              <a:t>berlangganan</a:t>
            </a:r>
            <a:r>
              <a:rPr lang="en-US">
                <a:latin typeface="Bahnschrift Light" panose="020B0502040204020203" pitchFamily="34" charset="0"/>
              </a:rPr>
              <a:t> </a:t>
            </a:r>
            <a:r>
              <a:rPr lang="en-US" err="1">
                <a:latin typeface="Bahnschrift Light" panose="020B0502040204020203" pitchFamily="34" charset="0"/>
              </a:rPr>
              <a:t>tetapi</a:t>
            </a:r>
            <a:r>
              <a:rPr lang="en-US">
                <a:latin typeface="Bahnschrift Light" panose="020B0502040204020203" pitchFamily="34" charset="0"/>
              </a:rPr>
              <a:t> </a:t>
            </a:r>
            <a:r>
              <a:rPr lang="en-US" err="1">
                <a:latin typeface="Bahnschrift Light" panose="020B0502040204020203" pitchFamily="34" charset="0"/>
              </a:rPr>
              <a:t>harus</a:t>
            </a:r>
            <a:r>
              <a:rPr lang="en-US">
                <a:latin typeface="Bahnschrift Light" panose="020B0502040204020203" pitchFamily="34" charset="0"/>
              </a:rPr>
              <a:t> </a:t>
            </a:r>
            <a:r>
              <a:rPr lang="en-US" err="1">
                <a:latin typeface="Bahnschrift Light" panose="020B0502040204020203" pitchFamily="34" charset="0"/>
              </a:rPr>
              <a:t>mendaftarkan</a:t>
            </a:r>
            <a:r>
              <a:rPr lang="en-US">
                <a:latin typeface="Bahnschrift Light" panose="020B0502040204020203" pitchFamily="34" charset="0"/>
              </a:rPr>
              <a:t> KTP &amp; Nama bank yang </a:t>
            </a:r>
            <a:r>
              <a:rPr lang="en-US" err="1">
                <a:latin typeface="Bahnschrift Light" panose="020B0502040204020203" pitchFamily="34" charset="0"/>
              </a:rPr>
              <a:t>melakukan</a:t>
            </a:r>
            <a:r>
              <a:rPr lang="en-US">
                <a:latin typeface="Bahnschrift Light" panose="020B0502040204020203" pitchFamily="34" charset="0"/>
              </a:rPr>
              <a:t> </a:t>
            </a:r>
            <a:r>
              <a:rPr lang="en-US" err="1">
                <a:latin typeface="Bahnschrift Light" panose="020B0502040204020203" pitchFamily="34" charset="0"/>
              </a:rPr>
              <a:t>transaksi</a:t>
            </a:r>
            <a:r>
              <a:rPr lang="en-US">
                <a:latin typeface="Bahnschrift Light" panose="020B0502040204020203" pitchFamily="34" charset="0"/>
              </a:rPr>
              <a:t> </a:t>
            </a:r>
            <a:r>
              <a:rPr lang="en-US" err="1">
                <a:latin typeface="Bahnschrift Light" panose="020B0502040204020203" pitchFamily="34" charset="0"/>
              </a:rPr>
              <a:t>harus</a:t>
            </a:r>
            <a:r>
              <a:rPr lang="en-US">
                <a:latin typeface="Bahnschrift Light" panose="020B0502040204020203" pitchFamily="34" charset="0"/>
              </a:rPr>
              <a:t> </a:t>
            </a:r>
            <a:r>
              <a:rPr lang="en-US" err="1">
                <a:latin typeface="Bahnschrift Light" panose="020B0502040204020203" pitchFamily="34" charset="0"/>
              </a:rPr>
              <a:t>sesuai</a:t>
            </a:r>
            <a:r>
              <a:rPr lang="en-US">
                <a:latin typeface="Bahnschrift Light" panose="020B0502040204020203" pitchFamily="34" charset="0"/>
              </a:rPr>
              <a:t> </a:t>
            </a:r>
            <a:r>
              <a:rPr lang="en-US" err="1">
                <a:latin typeface="Bahnschrift Light" panose="020B0502040204020203" pitchFamily="34" charset="0"/>
              </a:rPr>
              <a:t>dengan</a:t>
            </a:r>
            <a:r>
              <a:rPr lang="en-US">
                <a:latin typeface="Bahnschrift Light" panose="020B0502040204020203" pitchFamily="34" charset="0"/>
              </a:rPr>
              <a:t> </a:t>
            </a:r>
            <a:r>
              <a:rPr lang="en-US" err="1">
                <a:latin typeface="Bahnschrift Light" panose="020B0502040204020203" pitchFamily="34" charset="0"/>
              </a:rPr>
              <a:t>nama</a:t>
            </a:r>
            <a:r>
              <a:rPr lang="en-US">
                <a:latin typeface="Bahnschrift Light" panose="020B0502040204020203" pitchFamily="34" charset="0"/>
              </a:rPr>
              <a:t> KTP.</a:t>
            </a:r>
          </a:p>
          <a:p>
            <a:endParaRPr lang="en-US"/>
          </a:p>
        </p:txBody>
      </p:sp>
    </p:spTree>
    <p:extLst>
      <p:ext uri="{BB962C8B-B14F-4D97-AF65-F5344CB8AC3E}">
        <p14:creationId xmlns:p14="http://schemas.microsoft.com/office/powerpoint/2010/main" val="1991590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9CDE-6312-4DF9-A136-22250C472BBB}"/>
              </a:ext>
            </a:extLst>
          </p:cNvPr>
          <p:cNvSpPr>
            <a:spLocks noGrp="1"/>
          </p:cNvSpPr>
          <p:nvPr>
            <p:ph type="title"/>
          </p:nvPr>
        </p:nvSpPr>
        <p:spPr/>
        <p:txBody>
          <a:bodyPr/>
          <a:lstStyle/>
          <a:p>
            <a:r>
              <a:rPr lang="en-US" err="1">
                <a:ea typeface="+mj-lt"/>
                <a:cs typeface="+mj-lt"/>
              </a:rPr>
              <a:t>Ourwear</a:t>
            </a:r>
            <a:endParaRPr lang="en-US" err="1"/>
          </a:p>
        </p:txBody>
      </p:sp>
      <p:sp>
        <p:nvSpPr>
          <p:cNvPr id="3" name="Content Placeholder 2">
            <a:extLst>
              <a:ext uri="{FF2B5EF4-FFF2-40B4-BE49-F238E27FC236}">
                <a16:creationId xmlns:a16="http://schemas.microsoft.com/office/drawing/2014/main" id="{0A88C137-4DFA-49A3-99C6-EE4111620449}"/>
              </a:ext>
            </a:extLst>
          </p:cNvPr>
          <p:cNvSpPr>
            <a:spLocks noGrp="1"/>
          </p:cNvSpPr>
          <p:nvPr>
            <p:ph idx="1"/>
          </p:nvPr>
        </p:nvSpPr>
        <p:spPr/>
        <p:txBody>
          <a:bodyPr/>
          <a:lstStyle/>
          <a:p>
            <a:pPr marL="0" indent="0">
              <a:buNone/>
            </a:pPr>
            <a:r>
              <a:rPr lang="en-US" b="1" err="1"/>
              <a:t>Kekurangan</a:t>
            </a:r>
            <a:r>
              <a:rPr lang="en-US" b="1"/>
              <a:t> : </a:t>
            </a:r>
          </a:p>
          <a:p>
            <a:pPr lvl="0"/>
            <a:r>
              <a:rPr lang="en-US">
                <a:latin typeface="Bahnschrift Light" panose="020B0502040204020203" pitchFamily="34" charset="0"/>
              </a:rPr>
              <a:t>Kurang </a:t>
            </a:r>
            <a:r>
              <a:rPr lang="en-US" err="1">
                <a:latin typeface="Bahnschrift Light" panose="020B0502040204020203" pitchFamily="34" charset="0"/>
              </a:rPr>
              <a:t>paham</a:t>
            </a:r>
            <a:r>
              <a:rPr lang="en-US">
                <a:latin typeface="Bahnschrift Light" panose="020B0502040204020203" pitchFamily="34" charset="0"/>
              </a:rPr>
              <a:t> </a:t>
            </a:r>
            <a:r>
              <a:rPr lang="en-US" err="1">
                <a:latin typeface="Bahnschrift Light" panose="020B0502040204020203" pitchFamily="34" charset="0"/>
              </a:rPr>
              <a:t>tentang</a:t>
            </a:r>
            <a:r>
              <a:rPr lang="en-US">
                <a:latin typeface="Bahnschrift Light" panose="020B0502040204020203" pitchFamily="34" charset="0"/>
              </a:rPr>
              <a:t> legal </a:t>
            </a:r>
          </a:p>
          <a:p>
            <a:endParaRPr lang="en-US"/>
          </a:p>
        </p:txBody>
      </p:sp>
    </p:spTree>
    <p:extLst>
      <p:ext uri="{BB962C8B-B14F-4D97-AF65-F5344CB8AC3E}">
        <p14:creationId xmlns:p14="http://schemas.microsoft.com/office/powerpoint/2010/main" val="423331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EA80-4057-47D6-BD00-82B21ACE1591}"/>
              </a:ext>
            </a:extLst>
          </p:cNvPr>
          <p:cNvSpPr>
            <a:spLocks noGrp="1"/>
          </p:cNvSpPr>
          <p:nvPr>
            <p:ph type="title"/>
          </p:nvPr>
        </p:nvSpPr>
        <p:spPr>
          <a:xfrm>
            <a:off x="677334" y="609600"/>
            <a:ext cx="8596668" cy="686540"/>
          </a:xfrm>
        </p:spPr>
        <p:txBody>
          <a:bodyPr/>
          <a:lstStyle/>
          <a:p>
            <a:r>
              <a:rPr lang="en-US"/>
              <a:t>BISNIS PROSES</a:t>
            </a:r>
          </a:p>
        </p:txBody>
      </p:sp>
      <p:sp>
        <p:nvSpPr>
          <p:cNvPr id="4" name="Rectangle 3">
            <a:extLst>
              <a:ext uri="{FF2B5EF4-FFF2-40B4-BE49-F238E27FC236}">
                <a16:creationId xmlns:a16="http://schemas.microsoft.com/office/drawing/2014/main" id="{D52537C5-B88E-489B-B030-060A6CD56D61}"/>
              </a:ext>
            </a:extLst>
          </p:cNvPr>
          <p:cNvSpPr/>
          <p:nvPr/>
        </p:nvSpPr>
        <p:spPr>
          <a:xfrm>
            <a:off x="4039297" y="2811791"/>
            <a:ext cx="1731146" cy="275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Pemilik</a:t>
            </a:r>
            <a:r>
              <a:rPr lang="en-US"/>
              <a:t> </a:t>
            </a:r>
            <a:r>
              <a:rPr lang="en-US" err="1"/>
              <a:t>Barang</a:t>
            </a:r>
            <a:endParaRPr lang="en-US"/>
          </a:p>
        </p:txBody>
      </p:sp>
      <p:sp>
        <p:nvSpPr>
          <p:cNvPr id="6" name="Rectangle 5">
            <a:extLst>
              <a:ext uri="{FF2B5EF4-FFF2-40B4-BE49-F238E27FC236}">
                <a16:creationId xmlns:a16="http://schemas.microsoft.com/office/drawing/2014/main" id="{3AC68E2E-84F8-4D5E-A807-D600190038DF}"/>
              </a:ext>
            </a:extLst>
          </p:cNvPr>
          <p:cNvSpPr/>
          <p:nvPr/>
        </p:nvSpPr>
        <p:spPr>
          <a:xfrm rot="10800000" flipV="1">
            <a:off x="8306376" y="4493633"/>
            <a:ext cx="1698758" cy="276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Pemilik</a:t>
            </a:r>
            <a:r>
              <a:rPr lang="en-US"/>
              <a:t> </a:t>
            </a:r>
            <a:r>
              <a:rPr lang="en-US" err="1"/>
              <a:t>Barang</a:t>
            </a:r>
            <a:endParaRPr lang="en-US"/>
          </a:p>
        </p:txBody>
      </p:sp>
      <p:sp>
        <p:nvSpPr>
          <p:cNvPr id="7" name="Rectangle 6">
            <a:extLst>
              <a:ext uri="{FF2B5EF4-FFF2-40B4-BE49-F238E27FC236}">
                <a16:creationId xmlns:a16="http://schemas.microsoft.com/office/drawing/2014/main" id="{9843B067-200A-4B03-898C-537CB7C7B324}"/>
              </a:ext>
            </a:extLst>
          </p:cNvPr>
          <p:cNvSpPr/>
          <p:nvPr/>
        </p:nvSpPr>
        <p:spPr>
          <a:xfrm>
            <a:off x="491638" y="4493633"/>
            <a:ext cx="1630123" cy="275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Pelanggan</a:t>
            </a:r>
            <a:endParaRPr lang="en-US"/>
          </a:p>
        </p:txBody>
      </p:sp>
      <p:sp>
        <p:nvSpPr>
          <p:cNvPr id="8" name="Rectangle 7">
            <a:extLst>
              <a:ext uri="{FF2B5EF4-FFF2-40B4-BE49-F238E27FC236}">
                <a16:creationId xmlns:a16="http://schemas.microsoft.com/office/drawing/2014/main" id="{E0C7C17F-FDBF-4DEE-95DA-CFAA6AB9150A}"/>
              </a:ext>
            </a:extLst>
          </p:cNvPr>
          <p:cNvSpPr/>
          <p:nvPr/>
        </p:nvSpPr>
        <p:spPr>
          <a:xfrm>
            <a:off x="4021567" y="2152842"/>
            <a:ext cx="1731146" cy="275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Kurir</a:t>
            </a:r>
            <a:r>
              <a:rPr lang="en-US"/>
              <a:t> </a:t>
            </a:r>
            <a:r>
              <a:rPr lang="en-US" err="1"/>
              <a:t>Pengirim</a:t>
            </a:r>
            <a:endParaRPr lang="en-US"/>
          </a:p>
        </p:txBody>
      </p:sp>
      <p:sp>
        <p:nvSpPr>
          <p:cNvPr id="11" name="Rectangle: Rounded Corners 10">
            <a:extLst>
              <a:ext uri="{FF2B5EF4-FFF2-40B4-BE49-F238E27FC236}">
                <a16:creationId xmlns:a16="http://schemas.microsoft.com/office/drawing/2014/main" id="{35B222CD-6797-43F7-86F8-5D168F34B580}"/>
              </a:ext>
            </a:extLst>
          </p:cNvPr>
          <p:cNvSpPr/>
          <p:nvPr/>
        </p:nvSpPr>
        <p:spPr>
          <a:xfrm>
            <a:off x="3972723" y="3466730"/>
            <a:ext cx="1864294" cy="45350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Posting </a:t>
            </a:r>
            <a:r>
              <a:rPr lang="en-US" err="1"/>
              <a:t>Barang</a:t>
            </a:r>
            <a:r>
              <a:rPr lang="en-US"/>
              <a:t> Di </a:t>
            </a:r>
            <a:r>
              <a:rPr lang="en-US" err="1"/>
              <a:t>Aplikasi</a:t>
            </a:r>
            <a:endParaRPr lang="en-US"/>
          </a:p>
        </p:txBody>
      </p:sp>
      <p:sp>
        <p:nvSpPr>
          <p:cNvPr id="12" name="Rectangle: Rounded Corners 11">
            <a:extLst>
              <a:ext uri="{FF2B5EF4-FFF2-40B4-BE49-F238E27FC236}">
                <a16:creationId xmlns:a16="http://schemas.microsoft.com/office/drawing/2014/main" id="{92F7F23F-D755-44E5-9CD7-964663AC3942}"/>
              </a:ext>
            </a:extLst>
          </p:cNvPr>
          <p:cNvSpPr/>
          <p:nvPr/>
        </p:nvSpPr>
        <p:spPr>
          <a:xfrm>
            <a:off x="3835102" y="4404486"/>
            <a:ext cx="2139536" cy="45350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Order </a:t>
            </a:r>
            <a:r>
              <a:rPr lang="en-US" err="1"/>
              <a:t>Penyewaan</a:t>
            </a:r>
            <a:endParaRPr lang="en-US"/>
          </a:p>
        </p:txBody>
      </p:sp>
      <p:sp>
        <p:nvSpPr>
          <p:cNvPr id="13" name="Rectangle: Rounded Corners 12">
            <a:extLst>
              <a:ext uri="{FF2B5EF4-FFF2-40B4-BE49-F238E27FC236}">
                <a16:creationId xmlns:a16="http://schemas.microsoft.com/office/drawing/2014/main" id="{E7F9476B-871A-4541-B0BF-C50067BEE8E4}"/>
              </a:ext>
            </a:extLst>
          </p:cNvPr>
          <p:cNvSpPr/>
          <p:nvPr/>
        </p:nvSpPr>
        <p:spPr>
          <a:xfrm>
            <a:off x="4119239" y="5197980"/>
            <a:ext cx="1633474" cy="2752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Invoice</a:t>
            </a:r>
          </a:p>
        </p:txBody>
      </p:sp>
      <p:sp>
        <p:nvSpPr>
          <p:cNvPr id="14" name="Rectangle: Rounded Corners 13">
            <a:extLst>
              <a:ext uri="{FF2B5EF4-FFF2-40B4-BE49-F238E27FC236}">
                <a16:creationId xmlns:a16="http://schemas.microsoft.com/office/drawing/2014/main" id="{BF542725-3F34-4127-AEDB-ABB72483C403}"/>
              </a:ext>
            </a:extLst>
          </p:cNvPr>
          <p:cNvSpPr/>
          <p:nvPr/>
        </p:nvSpPr>
        <p:spPr>
          <a:xfrm>
            <a:off x="4119239" y="5757378"/>
            <a:ext cx="1633474" cy="2752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err="1"/>
              <a:t>Pembayaran</a:t>
            </a:r>
            <a:endParaRPr lang="en-US"/>
          </a:p>
        </p:txBody>
      </p:sp>
      <p:sp>
        <p:nvSpPr>
          <p:cNvPr id="15" name="Content Placeholder 14">
            <a:extLst>
              <a:ext uri="{FF2B5EF4-FFF2-40B4-BE49-F238E27FC236}">
                <a16:creationId xmlns:a16="http://schemas.microsoft.com/office/drawing/2014/main" id="{0251BC0C-4FB2-448C-A1F9-5E586B16BC2B}"/>
              </a:ext>
            </a:extLst>
          </p:cNvPr>
          <p:cNvSpPr>
            <a:spLocks noGrp="1"/>
          </p:cNvSpPr>
          <p:nvPr>
            <p:ph idx="1"/>
          </p:nvPr>
        </p:nvSpPr>
        <p:spPr>
          <a:xfrm>
            <a:off x="3835102" y="6337598"/>
            <a:ext cx="2139536" cy="32406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normAutofit fontScale="77500" lnSpcReduction="20000"/>
          </a:bodyPr>
          <a:lstStyle/>
          <a:p>
            <a:pPr marL="0" indent="0">
              <a:buNone/>
            </a:pPr>
            <a:r>
              <a:rPr lang="en-US" err="1"/>
              <a:t>Rekening</a:t>
            </a:r>
            <a:r>
              <a:rPr lang="en-US"/>
              <a:t> Bank </a:t>
            </a:r>
            <a:r>
              <a:rPr lang="en-US" err="1"/>
              <a:t>Ourwear</a:t>
            </a:r>
            <a:endParaRPr lang="en-US"/>
          </a:p>
        </p:txBody>
      </p:sp>
      <p:sp>
        <p:nvSpPr>
          <p:cNvPr id="16" name="Arrow: Down 15">
            <a:extLst>
              <a:ext uri="{FF2B5EF4-FFF2-40B4-BE49-F238E27FC236}">
                <a16:creationId xmlns:a16="http://schemas.microsoft.com/office/drawing/2014/main" id="{0AB3B2CB-D117-44B0-9505-B03D812F5B5B}"/>
              </a:ext>
            </a:extLst>
          </p:cNvPr>
          <p:cNvSpPr/>
          <p:nvPr/>
        </p:nvSpPr>
        <p:spPr>
          <a:xfrm>
            <a:off x="4887140" y="3938624"/>
            <a:ext cx="48836" cy="453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C0C7478C-A286-4D26-92CA-644105B6832E}"/>
              </a:ext>
            </a:extLst>
          </p:cNvPr>
          <p:cNvSpPr/>
          <p:nvPr/>
        </p:nvSpPr>
        <p:spPr>
          <a:xfrm>
            <a:off x="4887140" y="4857988"/>
            <a:ext cx="45719" cy="275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60032593-E62B-4550-99CD-1E899B2E339B}"/>
              </a:ext>
            </a:extLst>
          </p:cNvPr>
          <p:cNvSpPr/>
          <p:nvPr/>
        </p:nvSpPr>
        <p:spPr>
          <a:xfrm>
            <a:off x="4904870" y="5492432"/>
            <a:ext cx="45719" cy="252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AB2B5F1C-A291-4FC8-96A2-3B26A740D4E7}"/>
              </a:ext>
            </a:extLst>
          </p:cNvPr>
          <p:cNvSpPr/>
          <p:nvPr/>
        </p:nvSpPr>
        <p:spPr>
          <a:xfrm>
            <a:off x="4904870" y="6044946"/>
            <a:ext cx="45719" cy="292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D425E858-CB30-42BB-B89A-E366ECDD389F}"/>
              </a:ext>
            </a:extLst>
          </p:cNvPr>
          <p:cNvSpPr/>
          <p:nvPr/>
        </p:nvSpPr>
        <p:spPr>
          <a:xfrm>
            <a:off x="4887140" y="3096431"/>
            <a:ext cx="45719" cy="321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8CA4328-8A5B-4E0E-96A3-27FB05E87900}"/>
              </a:ext>
            </a:extLst>
          </p:cNvPr>
          <p:cNvCxnSpPr>
            <a:cxnSpLocks/>
            <a:stCxn id="6" idx="0"/>
          </p:cNvCxnSpPr>
          <p:nvPr/>
        </p:nvCxnSpPr>
        <p:spPr>
          <a:xfrm flipV="1">
            <a:off x="9155755" y="2290446"/>
            <a:ext cx="0" cy="2203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339B8A8-572A-4FE2-B7EE-CFBEE08EF426}"/>
              </a:ext>
            </a:extLst>
          </p:cNvPr>
          <p:cNvCxnSpPr>
            <a:cxnSpLocks/>
          </p:cNvCxnSpPr>
          <p:nvPr/>
        </p:nvCxnSpPr>
        <p:spPr>
          <a:xfrm flipH="1">
            <a:off x="5837017" y="2290446"/>
            <a:ext cx="3318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F0EF122-CD93-4ECE-817E-B8068521AC57}"/>
              </a:ext>
            </a:extLst>
          </p:cNvPr>
          <p:cNvCxnSpPr>
            <a:cxnSpLocks/>
          </p:cNvCxnSpPr>
          <p:nvPr/>
        </p:nvCxnSpPr>
        <p:spPr>
          <a:xfrm>
            <a:off x="1355067" y="2290446"/>
            <a:ext cx="0" cy="187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C4B275-21A0-494C-B473-BE1A5974EBF0}"/>
              </a:ext>
            </a:extLst>
          </p:cNvPr>
          <p:cNvCxnSpPr>
            <a:cxnSpLocks/>
            <a:endCxn id="8" idx="1"/>
          </p:cNvCxnSpPr>
          <p:nvPr/>
        </p:nvCxnSpPr>
        <p:spPr>
          <a:xfrm>
            <a:off x="1355067" y="2290446"/>
            <a:ext cx="2666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A789349-9545-4AB0-822B-4C21AAB10848}"/>
              </a:ext>
            </a:extLst>
          </p:cNvPr>
          <p:cNvCxnSpPr>
            <a:cxnSpLocks/>
          </p:cNvCxnSpPr>
          <p:nvPr/>
        </p:nvCxnSpPr>
        <p:spPr>
          <a:xfrm flipV="1">
            <a:off x="9155755" y="4845629"/>
            <a:ext cx="0" cy="104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E5B5C5-7B44-4428-815B-EA350C63DF05}"/>
              </a:ext>
            </a:extLst>
          </p:cNvPr>
          <p:cNvCxnSpPr>
            <a:cxnSpLocks/>
            <a:stCxn id="14" idx="3"/>
          </p:cNvCxnSpPr>
          <p:nvPr/>
        </p:nvCxnSpPr>
        <p:spPr>
          <a:xfrm>
            <a:off x="5752713" y="5894982"/>
            <a:ext cx="3403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ED19044-984B-4BEA-A7A0-9C04C545C4DD}"/>
              </a:ext>
            </a:extLst>
          </p:cNvPr>
          <p:cNvCxnSpPr/>
          <p:nvPr/>
        </p:nvCxnSpPr>
        <p:spPr>
          <a:xfrm>
            <a:off x="2290439" y="4598633"/>
            <a:ext cx="1455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500198F-1EA6-4CF6-8BB6-11718F8DC643}"/>
              </a:ext>
            </a:extLst>
          </p:cNvPr>
          <p:cNvSpPr/>
          <p:nvPr/>
        </p:nvSpPr>
        <p:spPr>
          <a:xfrm>
            <a:off x="4571248" y="3134734"/>
            <a:ext cx="239692" cy="2110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1</a:t>
            </a:r>
          </a:p>
        </p:txBody>
      </p:sp>
      <p:sp>
        <p:nvSpPr>
          <p:cNvPr id="58" name="Oval 57">
            <a:extLst>
              <a:ext uri="{FF2B5EF4-FFF2-40B4-BE49-F238E27FC236}">
                <a16:creationId xmlns:a16="http://schemas.microsoft.com/office/drawing/2014/main" id="{F907EC57-C212-4F34-BD58-BF0BA5EBD677}"/>
              </a:ext>
            </a:extLst>
          </p:cNvPr>
          <p:cNvSpPr/>
          <p:nvPr/>
        </p:nvSpPr>
        <p:spPr>
          <a:xfrm>
            <a:off x="2778716" y="4637063"/>
            <a:ext cx="239692" cy="2110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2</a:t>
            </a:r>
          </a:p>
        </p:txBody>
      </p:sp>
      <p:sp>
        <p:nvSpPr>
          <p:cNvPr id="59" name="Oval 58">
            <a:extLst>
              <a:ext uri="{FF2B5EF4-FFF2-40B4-BE49-F238E27FC236}">
                <a16:creationId xmlns:a16="http://schemas.microsoft.com/office/drawing/2014/main" id="{CE967E65-E97F-4D7D-ACC8-CC1FCB1C4037}"/>
              </a:ext>
            </a:extLst>
          </p:cNvPr>
          <p:cNvSpPr/>
          <p:nvPr/>
        </p:nvSpPr>
        <p:spPr>
          <a:xfrm>
            <a:off x="4503916" y="4890070"/>
            <a:ext cx="239692" cy="2110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3</a:t>
            </a:r>
          </a:p>
        </p:txBody>
      </p:sp>
      <p:sp>
        <p:nvSpPr>
          <p:cNvPr id="60" name="Oval 59">
            <a:extLst>
              <a:ext uri="{FF2B5EF4-FFF2-40B4-BE49-F238E27FC236}">
                <a16:creationId xmlns:a16="http://schemas.microsoft.com/office/drawing/2014/main" id="{28393040-8649-4C36-B446-4A80F28A8126}"/>
              </a:ext>
            </a:extLst>
          </p:cNvPr>
          <p:cNvSpPr/>
          <p:nvPr/>
        </p:nvSpPr>
        <p:spPr>
          <a:xfrm>
            <a:off x="4503916" y="5520107"/>
            <a:ext cx="239692" cy="2110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4</a:t>
            </a:r>
          </a:p>
        </p:txBody>
      </p:sp>
      <p:sp>
        <p:nvSpPr>
          <p:cNvPr id="61" name="Oval 60">
            <a:extLst>
              <a:ext uri="{FF2B5EF4-FFF2-40B4-BE49-F238E27FC236}">
                <a16:creationId xmlns:a16="http://schemas.microsoft.com/office/drawing/2014/main" id="{1BC069F3-1865-483B-8F20-89771578F601}"/>
              </a:ext>
            </a:extLst>
          </p:cNvPr>
          <p:cNvSpPr/>
          <p:nvPr/>
        </p:nvSpPr>
        <p:spPr>
          <a:xfrm>
            <a:off x="8846658" y="5052741"/>
            <a:ext cx="239692" cy="2110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5</a:t>
            </a:r>
          </a:p>
        </p:txBody>
      </p:sp>
      <p:sp>
        <p:nvSpPr>
          <p:cNvPr id="62" name="Oval 61">
            <a:extLst>
              <a:ext uri="{FF2B5EF4-FFF2-40B4-BE49-F238E27FC236}">
                <a16:creationId xmlns:a16="http://schemas.microsoft.com/office/drawing/2014/main" id="{FB190EAD-9F69-4F54-983C-C37C6989586F}"/>
              </a:ext>
            </a:extLst>
          </p:cNvPr>
          <p:cNvSpPr/>
          <p:nvPr/>
        </p:nvSpPr>
        <p:spPr>
          <a:xfrm>
            <a:off x="6492442" y="2322528"/>
            <a:ext cx="239692" cy="2110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6</a:t>
            </a:r>
          </a:p>
        </p:txBody>
      </p:sp>
      <p:sp>
        <p:nvSpPr>
          <p:cNvPr id="63" name="Oval 62">
            <a:extLst>
              <a:ext uri="{FF2B5EF4-FFF2-40B4-BE49-F238E27FC236}">
                <a16:creationId xmlns:a16="http://schemas.microsoft.com/office/drawing/2014/main" id="{6C0968DD-EAC7-44BC-B9F8-8517DD83FE76}"/>
              </a:ext>
            </a:extLst>
          </p:cNvPr>
          <p:cNvSpPr/>
          <p:nvPr/>
        </p:nvSpPr>
        <p:spPr>
          <a:xfrm>
            <a:off x="2337644" y="2344711"/>
            <a:ext cx="239692" cy="2110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7</a:t>
            </a:r>
          </a:p>
        </p:txBody>
      </p:sp>
      <p:sp>
        <p:nvSpPr>
          <p:cNvPr id="64" name="TextBox 63">
            <a:extLst>
              <a:ext uri="{FF2B5EF4-FFF2-40B4-BE49-F238E27FC236}">
                <a16:creationId xmlns:a16="http://schemas.microsoft.com/office/drawing/2014/main" id="{46965452-9921-476D-BF03-67037C1A2438}"/>
              </a:ext>
            </a:extLst>
          </p:cNvPr>
          <p:cNvSpPr txBox="1"/>
          <p:nvPr/>
        </p:nvSpPr>
        <p:spPr>
          <a:xfrm>
            <a:off x="1722285" y="2009519"/>
            <a:ext cx="1731146" cy="230832"/>
          </a:xfrm>
          <a:prstGeom prst="rect">
            <a:avLst/>
          </a:prstGeom>
          <a:noFill/>
        </p:spPr>
        <p:txBody>
          <a:bodyPr wrap="square" rtlCol="0">
            <a:spAutoFit/>
          </a:bodyPr>
          <a:lstStyle/>
          <a:p>
            <a:r>
              <a:rPr lang="en-US" sz="900" err="1"/>
              <a:t>Pelanggan</a:t>
            </a:r>
            <a:r>
              <a:rPr lang="en-US" sz="900"/>
              <a:t> </a:t>
            </a:r>
            <a:r>
              <a:rPr lang="en-US" sz="900" err="1"/>
              <a:t>Menerima</a:t>
            </a:r>
            <a:r>
              <a:rPr lang="en-US" sz="900"/>
              <a:t> </a:t>
            </a:r>
            <a:r>
              <a:rPr lang="en-US" sz="900" err="1"/>
              <a:t>Barang</a:t>
            </a:r>
            <a:endParaRPr lang="en-US" sz="900"/>
          </a:p>
        </p:txBody>
      </p:sp>
      <p:sp>
        <p:nvSpPr>
          <p:cNvPr id="65" name="TextBox 64">
            <a:extLst>
              <a:ext uri="{FF2B5EF4-FFF2-40B4-BE49-F238E27FC236}">
                <a16:creationId xmlns:a16="http://schemas.microsoft.com/office/drawing/2014/main" id="{3150C13C-A63C-42A9-BBFF-D41C459B2AEB}"/>
              </a:ext>
            </a:extLst>
          </p:cNvPr>
          <p:cNvSpPr txBox="1"/>
          <p:nvPr/>
        </p:nvSpPr>
        <p:spPr>
          <a:xfrm>
            <a:off x="6960093" y="2017316"/>
            <a:ext cx="2126257" cy="246221"/>
          </a:xfrm>
          <a:prstGeom prst="rect">
            <a:avLst/>
          </a:prstGeom>
          <a:noFill/>
        </p:spPr>
        <p:txBody>
          <a:bodyPr wrap="square" rtlCol="0">
            <a:spAutoFit/>
          </a:bodyPr>
          <a:lstStyle/>
          <a:p>
            <a:r>
              <a:rPr lang="en-US" sz="1000" err="1"/>
              <a:t>Pengiriman</a:t>
            </a:r>
            <a:r>
              <a:rPr lang="en-US" sz="1000"/>
              <a:t> </a:t>
            </a:r>
            <a:r>
              <a:rPr lang="en-US" sz="1000" err="1"/>
              <a:t>Barang</a:t>
            </a:r>
            <a:r>
              <a:rPr lang="en-US" sz="1000"/>
              <a:t> </a:t>
            </a:r>
            <a:r>
              <a:rPr lang="en-US" sz="1000" err="1"/>
              <a:t>Ke</a:t>
            </a:r>
            <a:r>
              <a:rPr lang="en-US" sz="1000"/>
              <a:t> </a:t>
            </a:r>
            <a:r>
              <a:rPr lang="en-US" sz="1000" err="1"/>
              <a:t>Pelanggan</a:t>
            </a:r>
            <a:endParaRPr lang="en-US" sz="1000"/>
          </a:p>
        </p:txBody>
      </p:sp>
      <p:sp>
        <p:nvSpPr>
          <p:cNvPr id="66" name="TextBox 65">
            <a:extLst>
              <a:ext uri="{FF2B5EF4-FFF2-40B4-BE49-F238E27FC236}">
                <a16:creationId xmlns:a16="http://schemas.microsoft.com/office/drawing/2014/main" id="{A08837A3-D689-434C-A227-69EC2E92C3E1}"/>
              </a:ext>
            </a:extLst>
          </p:cNvPr>
          <p:cNvSpPr txBox="1"/>
          <p:nvPr/>
        </p:nvSpPr>
        <p:spPr>
          <a:xfrm>
            <a:off x="5220070" y="4890070"/>
            <a:ext cx="1633472" cy="246221"/>
          </a:xfrm>
          <a:prstGeom prst="rect">
            <a:avLst/>
          </a:prstGeom>
          <a:noFill/>
        </p:spPr>
        <p:txBody>
          <a:bodyPr wrap="square" rtlCol="0">
            <a:spAutoFit/>
          </a:bodyPr>
          <a:lstStyle/>
          <a:p>
            <a:r>
              <a:rPr lang="en-US" sz="1000" err="1"/>
              <a:t>Pembuatan</a:t>
            </a:r>
            <a:r>
              <a:rPr lang="en-US" sz="1000"/>
              <a:t> Invoice</a:t>
            </a:r>
          </a:p>
        </p:txBody>
      </p:sp>
      <p:sp>
        <p:nvSpPr>
          <p:cNvPr id="67" name="TextBox 66">
            <a:extLst>
              <a:ext uri="{FF2B5EF4-FFF2-40B4-BE49-F238E27FC236}">
                <a16:creationId xmlns:a16="http://schemas.microsoft.com/office/drawing/2014/main" id="{26BEADC4-19BF-45B7-8EAE-3AEAB689515A}"/>
              </a:ext>
            </a:extLst>
          </p:cNvPr>
          <p:cNvSpPr txBox="1"/>
          <p:nvPr/>
        </p:nvSpPr>
        <p:spPr>
          <a:xfrm>
            <a:off x="5837016" y="5686622"/>
            <a:ext cx="2516587" cy="246221"/>
          </a:xfrm>
          <a:prstGeom prst="rect">
            <a:avLst/>
          </a:prstGeom>
          <a:noFill/>
        </p:spPr>
        <p:txBody>
          <a:bodyPr wrap="square" rtlCol="0">
            <a:spAutoFit/>
          </a:bodyPr>
          <a:lstStyle/>
          <a:p>
            <a:r>
              <a:rPr lang="en-US" sz="1000" err="1"/>
              <a:t>Penerimaan</a:t>
            </a:r>
            <a:r>
              <a:rPr lang="en-US" sz="1000"/>
              <a:t> </a:t>
            </a:r>
            <a:r>
              <a:rPr lang="en-US" sz="1000" err="1"/>
              <a:t>Pembayaran</a:t>
            </a:r>
            <a:r>
              <a:rPr lang="en-US" sz="1000"/>
              <a:t> </a:t>
            </a:r>
            <a:r>
              <a:rPr lang="en-US" sz="1000" err="1"/>
              <a:t>dari</a:t>
            </a:r>
            <a:r>
              <a:rPr lang="en-US" sz="1000"/>
              <a:t> </a:t>
            </a:r>
            <a:r>
              <a:rPr lang="en-US" sz="1000" err="1"/>
              <a:t>Pelanggan</a:t>
            </a:r>
            <a:endParaRPr lang="en-US" sz="1000"/>
          </a:p>
        </p:txBody>
      </p:sp>
      <p:sp>
        <p:nvSpPr>
          <p:cNvPr id="68" name="TextBox 67">
            <a:extLst>
              <a:ext uri="{FF2B5EF4-FFF2-40B4-BE49-F238E27FC236}">
                <a16:creationId xmlns:a16="http://schemas.microsoft.com/office/drawing/2014/main" id="{7426D147-E1C7-44CC-A523-942E4F23E28C}"/>
              </a:ext>
            </a:extLst>
          </p:cNvPr>
          <p:cNvSpPr txBox="1"/>
          <p:nvPr/>
        </p:nvSpPr>
        <p:spPr>
          <a:xfrm>
            <a:off x="1654329" y="4329350"/>
            <a:ext cx="2234056" cy="246221"/>
          </a:xfrm>
          <a:prstGeom prst="rect">
            <a:avLst/>
          </a:prstGeom>
          <a:noFill/>
        </p:spPr>
        <p:txBody>
          <a:bodyPr wrap="square" rtlCol="0">
            <a:spAutoFit/>
          </a:bodyPr>
          <a:lstStyle/>
          <a:p>
            <a:r>
              <a:rPr lang="en-US" sz="1000"/>
              <a:t>	</a:t>
            </a:r>
            <a:r>
              <a:rPr lang="en-US" sz="1000" err="1"/>
              <a:t>Pelanggan</a:t>
            </a:r>
            <a:r>
              <a:rPr lang="en-US" sz="1000"/>
              <a:t> </a:t>
            </a:r>
            <a:r>
              <a:rPr lang="en-US" sz="1000" err="1"/>
              <a:t>Memilih</a:t>
            </a:r>
            <a:r>
              <a:rPr lang="en-US" sz="1000"/>
              <a:t> </a:t>
            </a:r>
            <a:r>
              <a:rPr lang="en-US" sz="1000" err="1"/>
              <a:t>Produk</a:t>
            </a:r>
            <a:endParaRPr lang="en-US" sz="1000"/>
          </a:p>
        </p:txBody>
      </p:sp>
    </p:spTree>
    <p:extLst>
      <p:ext uri="{BB962C8B-B14F-4D97-AF65-F5344CB8AC3E}">
        <p14:creationId xmlns:p14="http://schemas.microsoft.com/office/powerpoint/2010/main" val="161964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96F6-A4DA-43E0-9960-098372936BBE}"/>
              </a:ext>
            </a:extLst>
          </p:cNvPr>
          <p:cNvSpPr>
            <a:spLocks noGrp="1"/>
          </p:cNvSpPr>
          <p:nvPr>
            <p:ph type="title"/>
          </p:nvPr>
        </p:nvSpPr>
        <p:spPr/>
        <p:txBody>
          <a:bodyPr/>
          <a:lstStyle/>
          <a:p>
            <a:r>
              <a:rPr lang="en-US"/>
              <a:t>Cost yang </a:t>
            </a:r>
            <a:r>
              <a:rPr lang="en-US" err="1"/>
              <a:t>dikeluarkan</a:t>
            </a:r>
          </a:p>
        </p:txBody>
      </p:sp>
      <p:sp>
        <p:nvSpPr>
          <p:cNvPr id="3" name="Content Placeholder 2">
            <a:extLst>
              <a:ext uri="{FF2B5EF4-FFF2-40B4-BE49-F238E27FC236}">
                <a16:creationId xmlns:a16="http://schemas.microsoft.com/office/drawing/2014/main" id="{689BA04F-43A1-4D01-B481-2DF6F5605F55}"/>
              </a:ext>
            </a:extLst>
          </p:cNvPr>
          <p:cNvSpPr>
            <a:spLocks noGrp="1"/>
          </p:cNvSpPr>
          <p:nvPr>
            <p:ph idx="1"/>
          </p:nvPr>
        </p:nvSpPr>
        <p:spPr/>
        <p:txBody>
          <a:bodyPr vert="horz" lIns="91440" tIns="45720" rIns="91440" bIns="45720" rtlCol="0" anchor="t">
            <a:normAutofit/>
          </a:bodyPr>
          <a:lstStyle/>
          <a:p>
            <a:pPr>
              <a:spcBef>
                <a:spcPts val="0"/>
              </a:spcBef>
            </a:pPr>
            <a:r>
              <a:rPr lang="en-US" sz="2000" err="1">
                <a:solidFill>
                  <a:schemeClr val="tx1"/>
                </a:solidFill>
                <a:latin typeface="Times New Roman"/>
                <a:ea typeface="+mn-lt"/>
                <a:cs typeface="+mn-lt"/>
              </a:rPr>
              <a:t>Sewa</a:t>
            </a:r>
            <a:r>
              <a:rPr lang="en-US" sz="2000">
                <a:solidFill>
                  <a:schemeClr val="tx1"/>
                </a:solidFill>
                <a:latin typeface="Times New Roman"/>
                <a:ea typeface="+mn-lt"/>
                <a:cs typeface="+mn-lt"/>
              </a:rPr>
              <a:t> Server + Database Firebase          Rp. 1.800.000 - Rp 2.000.000</a:t>
            </a:r>
          </a:p>
          <a:p>
            <a:pPr>
              <a:spcBef>
                <a:spcPts val="0"/>
              </a:spcBef>
            </a:pPr>
            <a:r>
              <a:rPr lang="en-US" sz="2000">
                <a:solidFill>
                  <a:schemeClr val="tx1"/>
                </a:solidFill>
                <a:latin typeface="Times New Roman"/>
                <a:ea typeface="+mn-lt"/>
                <a:cs typeface="+mn-lt"/>
              </a:rPr>
              <a:t>Custom Box Packaging                          Rp. 90.000 /box</a:t>
            </a:r>
          </a:p>
          <a:p>
            <a:pPr>
              <a:spcBef>
                <a:spcPts val="0"/>
              </a:spcBef>
            </a:pPr>
            <a:r>
              <a:rPr lang="en-US" sz="2000">
                <a:solidFill>
                  <a:schemeClr val="tx1"/>
                </a:solidFill>
                <a:latin typeface="Times New Roman"/>
                <a:ea typeface="+mn-lt"/>
                <a:cs typeface="+mn-lt"/>
              </a:rPr>
              <a:t>Custom Plastik Packaging                      Rp. 80.000 /20pcs</a:t>
            </a:r>
          </a:p>
          <a:p>
            <a:pPr>
              <a:spcBef>
                <a:spcPts val="0"/>
              </a:spcBef>
            </a:pPr>
            <a:r>
              <a:rPr lang="en-US" sz="2000">
                <a:solidFill>
                  <a:schemeClr val="tx1"/>
                </a:solidFill>
                <a:latin typeface="Times New Roman"/>
                <a:ea typeface="+mn-lt"/>
                <a:cs typeface="+mn-lt"/>
              </a:rPr>
              <a:t>Micro Chip                                             Rp. 35.000 /pcs</a:t>
            </a:r>
          </a:p>
          <a:p>
            <a:pPr>
              <a:spcBef>
                <a:spcPts val="0"/>
              </a:spcBef>
            </a:pPr>
            <a:r>
              <a:rPr lang="en-US" sz="2000">
                <a:solidFill>
                  <a:schemeClr val="tx1"/>
                </a:solidFill>
                <a:latin typeface="Times New Roman"/>
                <a:ea typeface="+mn-lt"/>
                <a:cs typeface="+mn-lt"/>
              </a:rPr>
              <a:t>Security Tag                                            Rp. 3.200.000/1000pcs</a:t>
            </a:r>
            <a:endParaRPr lang="en-US" sz="2000">
              <a:solidFill>
                <a:schemeClr val="tx1"/>
              </a:solidFill>
              <a:latin typeface="Times New Roman"/>
              <a:cs typeface="Times New Roman"/>
            </a:endParaRPr>
          </a:p>
          <a:p>
            <a:pPr>
              <a:spcBef>
                <a:spcPts val="0"/>
              </a:spcBef>
            </a:pPr>
            <a:r>
              <a:rPr lang="en-US" sz="2000">
                <a:solidFill>
                  <a:schemeClr val="tx1"/>
                </a:solidFill>
                <a:latin typeface="Times New Roman"/>
                <a:ea typeface="+mn-lt"/>
                <a:cs typeface="+mn-lt"/>
              </a:rPr>
              <a:t>Adobe Account 1 Month                        Rp. 150.000                     </a:t>
            </a:r>
          </a:p>
          <a:p>
            <a:pPr>
              <a:spcBef>
                <a:spcPts val="0"/>
              </a:spcBef>
            </a:pPr>
            <a:endParaRPr lang="en-US">
              <a:solidFill>
                <a:schemeClr val="tx1"/>
              </a:solidFill>
              <a:ea typeface="+mn-lt"/>
              <a:cs typeface="+mn-lt"/>
            </a:endParaRPr>
          </a:p>
          <a:p>
            <a:endParaRPr lang="en-US"/>
          </a:p>
        </p:txBody>
      </p:sp>
    </p:spTree>
    <p:extLst>
      <p:ext uri="{BB962C8B-B14F-4D97-AF65-F5344CB8AC3E}">
        <p14:creationId xmlns:p14="http://schemas.microsoft.com/office/powerpoint/2010/main" val="73471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42CA9D-E00C-436C-B403-59BC0E6BDC35}"/>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Timeline</a:t>
            </a:r>
          </a:p>
        </p:txBody>
      </p:sp>
      <p:sp>
        <p:nvSpPr>
          <p:cNvPr id="8" name="Content Placeholder 7">
            <a:extLst>
              <a:ext uri="{FF2B5EF4-FFF2-40B4-BE49-F238E27FC236}">
                <a16:creationId xmlns:a16="http://schemas.microsoft.com/office/drawing/2014/main" id="{C8B86C72-DFEE-4CA8-A3AD-E781C220D8C6}"/>
              </a:ext>
            </a:extLst>
          </p:cNvPr>
          <p:cNvSpPr>
            <a:spLocks noGrp="1"/>
          </p:cNvSpPr>
          <p:nvPr>
            <p:ph idx="1"/>
          </p:nvPr>
        </p:nvSpPr>
        <p:spPr>
          <a:xfrm>
            <a:off x="673754" y="2160590"/>
            <a:ext cx="3973943" cy="3440110"/>
          </a:xfrm>
        </p:spPr>
        <p:txBody>
          <a:bodyPr>
            <a:normAutofit/>
          </a:bodyPr>
          <a:lstStyle/>
          <a:p>
            <a:endParaRPr lang="en-US">
              <a:solidFill>
                <a:schemeClr val="bg1"/>
              </a:solidFill>
            </a:endParaRPr>
          </a:p>
        </p:txBody>
      </p:sp>
      <p:pic>
        <p:nvPicPr>
          <p:cNvPr id="4" name="Picture 4" descr="A screenshot of a computer&#10;&#10;Description automatically generated">
            <a:extLst>
              <a:ext uri="{FF2B5EF4-FFF2-40B4-BE49-F238E27FC236}">
                <a16:creationId xmlns:a16="http://schemas.microsoft.com/office/drawing/2014/main" id="{6D9ADBA0-B0A1-4454-B562-0FCEE731D3C6}"/>
              </a:ext>
            </a:extLst>
          </p:cNvPr>
          <p:cNvPicPr>
            <a:picLocks noChangeAspect="1"/>
          </p:cNvPicPr>
          <p:nvPr/>
        </p:nvPicPr>
        <p:blipFill>
          <a:blip r:embed="rId2"/>
          <a:stretch>
            <a:fillRect/>
          </a:stretch>
        </p:blipFill>
        <p:spPr>
          <a:xfrm>
            <a:off x="5779495" y="-120071"/>
            <a:ext cx="5733379" cy="6999363"/>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59233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42CA9D-E00C-436C-B403-59BC0E6BDC35}"/>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Prototype</a:t>
            </a:r>
          </a:p>
        </p:txBody>
      </p:sp>
      <p:pic>
        <p:nvPicPr>
          <p:cNvPr id="10" name="Picture 10" descr="A screenshot of a cell phone&#10;&#10;Description automatically generated">
            <a:extLst>
              <a:ext uri="{FF2B5EF4-FFF2-40B4-BE49-F238E27FC236}">
                <a16:creationId xmlns:a16="http://schemas.microsoft.com/office/drawing/2014/main" id="{61B03CF6-1FA5-4F12-A245-6BDEBAC6AAC9}"/>
              </a:ext>
            </a:extLst>
          </p:cNvPr>
          <p:cNvPicPr>
            <a:picLocks noChangeAspect="1"/>
          </p:cNvPicPr>
          <p:nvPr/>
        </p:nvPicPr>
        <p:blipFill>
          <a:blip r:embed="rId2"/>
          <a:stretch>
            <a:fillRect/>
          </a:stretch>
        </p:blipFill>
        <p:spPr>
          <a:xfrm>
            <a:off x="688581" y="363267"/>
            <a:ext cx="2455736" cy="6119723"/>
          </a:xfrm>
          <a:prstGeom prst="rect">
            <a:avLst/>
          </a:prstGeom>
        </p:spPr>
      </p:pic>
      <p:sp>
        <p:nvSpPr>
          <p:cNvPr id="12" name="Content Placeholder 13">
            <a:extLst>
              <a:ext uri="{FF2B5EF4-FFF2-40B4-BE49-F238E27FC236}">
                <a16:creationId xmlns:a16="http://schemas.microsoft.com/office/drawing/2014/main" id="{79ACD6D5-0576-4D26-A928-66A0A5A45DCB}"/>
              </a:ext>
            </a:extLst>
          </p:cNvPr>
          <p:cNvSpPr>
            <a:spLocks noGrp="1"/>
          </p:cNvSpPr>
          <p:nvPr>
            <p:ph idx="1"/>
          </p:nvPr>
        </p:nvSpPr>
        <p:spPr>
          <a:xfrm>
            <a:off x="7181725" y="2837329"/>
            <a:ext cx="4512988" cy="3317938"/>
          </a:xfrm>
        </p:spPr>
        <p:txBody>
          <a:bodyPr anchor="t">
            <a:normAutofit/>
          </a:bodyPr>
          <a:lstStyle/>
          <a:p>
            <a:endParaRPr lang="en-US">
              <a:solidFill>
                <a:srgbClr val="FFFFFF"/>
              </a:solidFill>
            </a:endParaRPr>
          </a:p>
        </p:txBody>
      </p:sp>
    </p:spTree>
    <p:extLst>
      <p:ext uri="{BB962C8B-B14F-4D97-AF65-F5344CB8AC3E}">
        <p14:creationId xmlns:p14="http://schemas.microsoft.com/office/powerpoint/2010/main" val="3083175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7341-67EA-40F5-8F69-686E20663A5F}"/>
              </a:ext>
            </a:extLst>
          </p:cNvPr>
          <p:cNvSpPr>
            <a:spLocks noGrp="1"/>
          </p:cNvSpPr>
          <p:nvPr>
            <p:ph type="title"/>
          </p:nvPr>
        </p:nvSpPr>
        <p:spPr/>
        <p:txBody>
          <a:bodyPr/>
          <a:lstStyle/>
          <a:p>
            <a:r>
              <a:rPr lang="en-US" err="1"/>
              <a:t>Membuat</a:t>
            </a:r>
            <a:r>
              <a:rPr lang="en-US"/>
              <a:t> </a:t>
            </a:r>
            <a:r>
              <a:rPr lang="en-US" err="1"/>
              <a:t>Pertanyaan</a:t>
            </a:r>
            <a:r>
              <a:rPr lang="en-US"/>
              <a:t> Survey</a:t>
            </a:r>
          </a:p>
        </p:txBody>
      </p:sp>
      <p:sp>
        <p:nvSpPr>
          <p:cNvPr id="3" name="Content Placeholder 2">
            <a:extLst>
              <a:ext uri="{FF2B5EF4-FFF2-40B4-BE49-F238E27FC236}">
                <a16:creationId xmlns:a16="http://schemas.microsoft.com/office/drawing/2014/main" id="{54AFA56C-4D94-4983-AFAF-F201CD6FDF6A}"/>
              </a:ext>
            </a:extLst>
          </p:cNvPr>
          <p:cNvSpPr>
            <a:spLocks noGrp="1"/>
          </p:cNvSpPr>
          <p:nvPr>
            <p:ph idx="1"/>
          </p:nvPr>
        </p:nvSpPr>
        <p:spPr>
          <a:xfrm>
            <a:off x="677334" y="1665958"/>
            <a:ext cx="8596668" cy="4375404"/>
          </a:xfrm>
        </p:spPr>
        <p:txBody>
          <a:bodyPr vert="horz" lIns="91440" tIns="45720" rIns="91440" bIns="45720" rtlCol="0" anchor="t">
            <a:normAutofit/>
          </a:bodyPr>
          <a:lstStyle/>
          <a:p>
            <a:r>
              <a:rPr lang="en-ID" b="1" i="1">
                <a:ea typeface="+mn-lt"/>
                <a:cs typeface="+mn-lt"/>
              </a:rPr>
              <a:t>Pertanyaan Survey</a:t>
            </a:r>
            <a:endParaRPr lang="en-US">
              <a:ea typeface="+mn-lt"/>
              <a:cs typeface="+mn-lt"/>
            </a:endParaRPr>
          </a:p>
          <a:p>
            <a:pPr>
              <a:buFont typeface="'Wingdings 3',Sans-Serif" charset="2"/>
            </a:pPr>
            <a:r>
              <a:rPr lang="en-ID">
                <a:ea typeface="+mn-lt"/>
                <a:cs typeface="+mn-lt"/>
              </a:rPr>
              <a:t>1. Apakah informasi yang disediakan mudah dimengerti</a:t>
            </a:r>
            <a:endParaRPr lang="en-US">
              <a:ea typeface="+mn-lt"/>
              <a:cs typeface="+mn-lt"/>
            </a:endParaRPr>
          </a:p>
          <a:p>
            <a:pPr>
              <a:buFont typeface="'Wingdings 3',Sans-Serif" charset="2"/>
            </a:pPr>
            <a:r>
              <a:rPr lang="en-ID">
                <a:ea typeface="+mn-lt"/>
                <a:cs typeface="+mn-lt"/>
              </a:rPr>
              <a:t>2. Apakah menu dan fitur aplikasi mudah digunakan?</a:t>
            </a:r>
            <a:endParaRPr lang="en-US">
              <a:ea typeface="+mn-lt"/>
              <a:cs typeface="+mn-lt"/>
            </a:endParaRPr>
          </a:p>
          <a:p>
            <a:pPr>
              <a:buFont typeface="'Wingdings 3',Sans-Serif" charset="2"/>
            </a:pPr>
            <a:r>
              <a:rPr lang="en-ID">
                <a:ea typeface="+mn-lt"/>
                <a:cs typeface="+mn-lt"/>
              </a:rPr>
              <a:t>3. Apakah aplikasi nyaman digunakan?</a:t>
            </a:r>
          </a:p>
          <a:p>
            <a:pPr>
              <a:buFont typeface="'Wingdings 3',Sans-Serif" charset="2"/>
            </a:pPr>
            <a:r>
              <a:rPr lang="en-ID">
                <a:ea typeface="+mn-lt"/>
                <a:cs typeface="+mn-lt"/>
              </a:rPr>
              <a:t>4. Apa aplikasi Ourwear mudah digunakan?</a:t>
            </a:r>
            <a:endParaRPr lang="en-US">
              <a:ea typeface="+mn-lt"/>
              <a:cs typeface="+mn-lt"/>
            </a:endParaRPr>
          </a:p>
          <a:p>
            <a:pPr>
              <a:buFont typeface="'Wingdings 3',Sans-Serif" charset="2"/>
            </a:pPr>
            <a:r>
              <a:rPr lang="en-ID">
                <a:ea typeface="+mn-lt"/>
                <a:cs typeface="+mn-lt"/>
              </a:rPr>
              <a:t>5. Apa tanggapan anda tentang kualitas design atau warna aplikasi Ourwear?</a:t>
            </a:r>
          </a:p>
          <a:p>
            <a:pPr>
              <a:buFont typeface="'Wingdings 3',Sans-Serif" charset="2"/>
            </a:pPr>
            <a:r>
              <a:rPr lang="en-ID">
                <a:ea typeface="+mn-lt"/>
                <a:cs typeface="+mn-lt"/>
              </a:rPr>
              <a:t>6. Apakah font yang terdapat di aplikasi mudah dibaca atau digunakan?</a:t>
            </a:r>
          </a:p>
          <a:p>
            <a:pPr>
              <a:buFont typeface="'Wingdings 3',Sans-Serif" charset="2"/>
            </a:pPr>
            <a:r>
              <a:rPr lang="en-ID">
                <a:ea typeface="+mn-lt"/>
                <a:cs typeface="+mn-lt"/>
              </a:rPr>
              <a:t>7. Apakah tampilan menu dan fitur aplikasi mudah dikenali?</a:t>
            </a:r>
          </a:p>
          <a:p>
            <a:pPr>
              <a:buFont typeface="'Wingdings 3',Sans-Serif" charset="2"/>
            </a:pPr>
            <a:r>
              <a:rPr lang="en-ID">
                <a:ea typeface="+mn-lt"/>
                <a:cs typeface="+mn-lt"/>
              </a:rPr>
              <a:t>8. Apa proses pemakaian dari login sampai checkout mudah digunakan?</a:t>
            </a:r>
            <a:endParaRPr lang="en-US">
              <a:ea typeface="+mn-lt"/>
              <a:cs typeface="+mn-lt"/>
            </a:endParaRPr>
          </a:p>
          <a:p>
            <a:pPr>
              <a:buFont typeface="'Wingdings 3',Sans-Serif" charset="2"/>
            </a:pPr>
            <a:r>
              <a:rPr lang="en-ID">
                <a:ea typeface="+mn-lt"/>
                <a:cs typeface="+mn-lt"/>
              </a:rPr>
              <a:t>9. Secara keseluruhan, apakah penggunaan aplikasi ini memuaskan?</a:t>
            </a:r>
            <a:endParaRPr lang="en-US">
              <a:ea typeface="+mn-lt"/>
              <a:cs typeface="+mn-lt"/>
            </a:endParaRPr>
          </a:p>
          <a:p>
            <a:endParaRPr lang="en-US"/>
          </a:p>
        </p:txBody>
      </p:sp>
    </p:spTree>
    <p:extLst>
      <p:ext uri="{BB962C8B-B14F-4D97-AF65-F5344CB8AC3E}">
        <p14:creationId xmlns:p14="http://schemas.microsoft.com/office/powerpoint/2010/main" val="534505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7341-67EA-40F5-8F69-686E20663A5F}"/>
              </a:ext>
            </a:extLst>
          </p:cNvPr>
          <p:cNvSpPr>
            <a:spLocks noGrp="1"/>
          </p:cNvSpPr>
          <p:nvPr>
            <p:ph type="title"/>
          </p:nvPr>
        </p:nvSpPr>
        <p:spPr/>
        <p:txBody>
          <a:bodyPr/>
          <a:lstStyle/>
          <a:p>
            <a:r>
              <a:rPr lang="en-US"/>
              <a:t>Hasil Survey</a:t>
            </a:r>
          </a:p>
        </p:txBody>
      </p:sp>
      <p:sp>
        <p:nvSpPr>
          <p:cNvPr id="3" name="Content Placeholder 2">
            <a:extLst>
              <a:ext uri="{FF2B5EF4-FFF2-40B4-BE49-F238E27FC236}">
                <a16:creationId xmlns:a16="http://schemas.microsoft.com/office/drawing/2014/main" id="{54AFA56C-4D94-4983-AFAF-F201CD6FDF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472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3" descr="A close up of a logo&#10;&#10;Description automatically generated">
            <a:extLst>
              <a:ext uri="{FF2B5EF4-FFF2-40B4-BE49-F238E27FC236}">
                <a16:creationId xmlns:a16="http://schemas.microsoft.com/office/drawing/2014/main" id="{0491C445-A57A-4CFB-AA44-88F008A4E896}"/>
              </a:ext>
            </a:extLst>
          </p:cNvPr>
          <p:cNvPicPr>
            <a:picLocks noChangeAspect="1"/>
          </p:cNvPicPr>
          <p:nvPr/>
        </p:nvPicPr>
        <p:blipFill>
          <a:blip r:embed="rId2"/>
          <a:stretch>
            <a:fillRect/>
          </a:stretch>
        </p:blipFill>
        <p:spPr>
          <a:xfrm>
            <a:off x="922158" y="609600"/>
            <a:ext cx="2660877" cy="2601747"/>
          </a:xfrm>
          <a:prstGeom prst="rect">
            <a:avLst/>
          </a:prstGeom>
        </p:spPr>
      </p:pic>
      <p:sp>
        <p:nvSpPr>
          <p:cNvPr id="3" name="Content Placeholder 2">
            <a:extLst>
              <a:ext uri="{FF2B5EF4-FFF2-40B4-BE49-F238E27FC236}">
                <a16:creationId xmlns:a16="http://schemas.microsoft.com/office/drawing/2014/main" id="{444A4185-AC8E-40DD-ACCB-D47C8802BBA7}"/>
              </a:ext>
            </a:extLst>
          </p:cNvPr>
          <p:cNvSpPr>
            <a:spLocks noGrp="1"/>
          </p:cNvSpPr>
          <p:nvPr>
            <p:ph idx="1"/>
          </p:nvPr>
        </p:nvSpPr>
        <p:spPr>
          <a:xfrm>
            <a:off x="3783292" y="622213"/>
            <a:ext cx="6152067" cy="5634809"/>
          </a:xfrm>
        </p:spPr>
        <p:txBody>
          <a:bodyPr vert="horz" lIns="91440" tIns="45720" rIns="91440" bIns="45720" rtlCol="0" anchor="t">
            <a:normAutofit fontScale="77500" lnSpcReduction="20000"/>
          </a:bodyPr>
          <a:lstStyle/>
          <a:p>
            <a:pPr marL="0" indent="0">
              <a:lnSpc>
                <a:spcPct val="90000"/>
              </a:lnSpc>
              <a:buNone/>
            </a:pPr>
            <a:r>
              <a:rPr lang="en-US" sz="3200" b="1">
                <a:latin typeface="Times New Roman"/>
                <a:cs typeface="Times New Roman"/>
              </a:rPr>
              <a:t>Product &amp; Service</a:t>
            </a:r>
            <a:endParaRPr lang="en-US" sz="3200">
              <a:latin typeface="Times New Roman"/>
              <a:cs typeface="Times New Roman"/>
            </a:endParaRPr>
          </a:p>
          <a:p>
            <a:pPr marL="0" indent="0">
              <a:lnSpc>
                <a:spcPct val="90000"/>
              </a:lnSpc>
              <a:buNone/>
            </a:pPr>
            <a:endParaRPr lang="en-US" sz="2800" b="1">
              <a:latin typeface="Times New Roman"/>
              <a:cs typeface="Times New Roman"/>
            </a:endParaRPr>
          </a:p>
          <a:p>
            <a:pPr>
              <a:lnSpc>
                <a:spcPct val="90000"/>
              </a:lnSpc>
            </a:pPr>
            <a:r>
              <a:rPr lang="en-US" sz="3200">
                <a:latin typeface="Times New Roman"/>
                <a:cs typeface="Times New Roman"/>
              </a:rPr>
              <a:t>“ Trade “ </a:t>
            </a:r>
            <a:r>
              <a:rPr lang="en-US" sz="3200" err="1">
                <a:latin typeface="Times New Roman"/>
                <a:cs typeface="Times New Roman"/>
              </a:rPr>
              <a:t>adalah</a:t>
            </a:r>
            <a:r>
              <a:rPr lang="en-US" sz="3200">
                <a:latin typeface="Times New Roman"/>
                <a:cs typeface="Times New Roman"/>
              </a:rPr>
              <a:t> </a:t>
            </a:r>
            <a:r>
              <a:rPr lang="en-US" sz="3200" err="1">
                <a:latin typeface="Times New Roman"/>
                <a:cs typeface="Times New Roman"/>
              </a:rPr>
              <a:t>fitur</a:t>
            </a:r>
            <a:r>
              <a:rPr lang="en-US" sz="3200">
                <a:latin typeface="Times New Roman"/>
                <a:cs typeface="Times New Roman"/>
              </a:rPr>
              <a:t> </a:t>
            </a:r>
            <a:r>
              <a:rPr lang="en-US" sz="3200" err="1">
                <a:latin typeface="Times New Roman"/>
                <a:cs typeface="Times New Roman"/>
              </a:rPr>
              <a:t>bertukar</a:t>
            </a:r>
            <a:r>
              <a:rPr lang="en-US" sz="3200">
                <a:latin typeface="Times New Roman"/>
                <a:cs typeface="Times New Roman"/>
              </a:rPr>
              <a:t> </a:t>
            </a:r>
            <a:r>
              <a:rPr lang="en-US" sz="3200" err="1">
                <a:latin typeface="Times New Roman"/>
                <a:cs typeface="Times New Roman"/>
              </a:rPr>
              <a:t>produk</a:t>
            </a:r>
            <a:r>
              <a:rPr lang="en-US" sz="3200">
                <a:latin typeface="Times New Roman"/>
                <a:cs typeface="Times New Roman"/>
              </a:rPr>
              <a:t> fashion, </a:t>
            </a:r>
            <a:r>
              <a:rPr lang="en-US" sz="3200" err="1">
                <a:latin typeface="Times New Roman"/>
                <a:cs typeface="Times New Roman"/>
              </a:rPr>
              <a:t>untuk</a:t>
            </a:r>
            <a:r>
              <a:rPr lang="en-US" sz="3200">
                <a:latin typeface="Times New Roman"/>
                <a:cs typeface="Times New Roman"/>
              </a:rPr>
              <a:t> </a:t>
            </a:r>
            <a:r>
              <a:rPr lang="en-US" sz="3200" err="1">
                <a:latin typeface="Times New Roman"/>
                <a:cs typeface="Times New Roman"/>
              </a:rPr>
              <a:t>mendapatkan</a:t>
            </a:r>
            <a:r>
              <a:rPr lang="en-US" sz="3200">
                <a:latin typeface="Times New Roman"/>
                <a:cs typeface="Times New Roman"/>
              </a:rPr>
              <a:t> </a:t>
            </a:r>
            <a:r>
              <a:rPr lang="en-US" sz="3200" err="1">
                <a:latin typeface="Times New Roman"/>
                <a:cs typeface="Times New Roman"/>
              </a:rPr>
              <a:t>produk</a:t>
            </a:r>
            <a:r>
              <a:rPr lang="en-US" sz="3200">
                <a:latin typeface="Times New Roman"/>
                <a:cs typeface="Times New Roman"/>
              </a:rPr>
              <a:t> fashion </a:t>
            </a:r>
            <a:r>
              <a:rPr lang="en-US" sz="3200" err="1">
                <a:latin typeface="Times New Roman"/>
                <a:cs typeface="Times New Roman"/>
              </a:rPr>
              <a:t>baru</a:t>
            </a:r>
            <a:r>
              <a:rPr lang="en-US" sz="3200">
                <a:latin typeface="Times New Roman"/>
                <a:cs typeface="Times New Roman"/>
              </a:rPr>
              <a:t> </a:t>
            </a:r>
            <a:r>
              <a:rPr lang="en-US" sz="3200" err="1">
                <a:latin typeface="Times New Roman"/>
                <a:cs typeface="Times New Roman"/>
              </a:rPr>
              <a:t>dengan</a:t>
            </a:r>
            <a:r>
              <a:rPr lang="en-US" sz="3200">
                <a:latin typeface="Times New Roman"/>
                <a:cs typeface="Times New Roman"/>
              </a:rPr>
              <a:t> </a:t>
            </a:r>
            <a:r>
              <a:rPr lang="en-US" sz="3200" err="1">
                <a:latin typeface="Times New Roman"/>
                <a:cs typeface="Times New Roman"/>
              </a:rPr>
              <a:t>cara</a:t>
            </a:r>
            <a:r>
              <a:rPr lang="en-US" sz="3200">
                <a:latin typeface="Times New Roman"/>
                <a:cs typeface="Times New Roman"/>
              </a:rPr>
              <a:t> </a:t>
            </a:r>
            <a:r>
              <a:rPr lang="en-US" sz="3200" err="1">
                <a:latin typeface="Times New Roman"/>
                <a:cs typeface="Times New Roman"/>
              </a:rPr>
              <a:t>menukarkan</a:t>
            </a:r>
            <a:r>
              <a:rPr lang="en-US" sz="3200">
                <a:latin typeface="Times New Roman"/>
                <a:cs typeface="Times New Roman"/>
              </a:rPr>
              <a:t> </a:t>
            </a:r>
            <a:r>
              <a:rPr lang="en-US" sz="3200" err="1">
                <a:latin typeface="Times New Roman"/>
                <a:cs typeface="Times New Roman"/>
              </a:rPr>
              <a:t>produk</a:t>
            </a:r>
            <a:r>
              <a:rPr lang="en-US" sz="3200">
                <a:latin typeface="Times New Roman"/>
                <a:cs typeface="Times New Roman"/>
              </a:rPr>
              <a:t> yang </a:t>
            </a:r>
            <a:r>
              <a:rPr lang="en-US" sz="3200" err="1">
                <a:latin typeface="Times New Roman"/>
                <a:cs typeface="Times New Roman"/>
              </a:rPr>
              <a:t>sudah</a:t>
            </a:r>
            <a:r>
              <a:rPr lang="en-US" sz="3200">
                <a:latin typeface="Times New Roman"/>
                <a:cs typeface="Times New Roman"/>
              </a:rPr>
              <a:t> </a:t>
            </a:r>
            <a:r>
              <a:rPr lang="en-US" sz="3200" err="1">
                <a:latin typeface="Times New Roman"/>
                <a:cs typeface="Times New Roman"/>
              </a:rPr>
              <a:t>tidak</a:t>
            </a:r>
            <a:r>
              <a:rPr lang="en-US" sz="3200">
                <a:latin typeface="Times New Roman"/>
                <a:cs typeface="Times New Roman"/>
              </a:rPr>
              <a:t> </a:t>
            </a:r>
            <a:r>
              <a:rPr lang="en-US" sz="3200" err="1">
                <a:latin typeface="Times New Roman"/>
                <a:cs typeface="Times New Roman"/>
              </a:rPr>
              <a:t>anda</a:t>
            </a:r>
            <a:r>
              <a:rPr lang="en-US" sz="3200">
                <a:latin typeface="Times New Roman"/>
                <a:cs typeface="Times New Roman"/>
              </a:rPr>
              <a:t> </a:t>
            </a:r>
            <a:r>
              <a:rPr lang="en-US" sz="3200" err="1">
                <a:latin typeface="Times New Roman"/>
                <a:cs typeface="Times New Roman"/>
              </a:rPr>
              <a:t>gunakan</a:t>
            </a:r>
            <a:r>
              <a:rPr lang="en-US" sz="3200">
                <a:latin typeface="Times New Roman"/>
                <a:cs typeface="Times New Roman"/>
              </a:rPr>
              <a:t> </a:t>
            </a:r>
            <a:r>
              <a:rPr lang="en-US" sz="3200" err="1">
                <a:latin typeface="Times New Roman"/>
                <a:cs typeface="Times New Roman"/>
              </a:rPr>
              <a:t>dengan</a:t>
            </a:r>
            <a:r>
              <a:rPr lang="en-US" sz="3200">
                <a:latin typeface="Times New Roman"/>
                <a:cs typeface="Times New Roman"/>
              </a:rPr>
              <a:t> </a:t>
            </a:r>
            <a:r>
              <a:rPr lang="en-US" sz="3200" err="1">
                <a:latin typeface="Times New Roman"/>
                <a:cs typeface="Times New Roman"/>
              </a:rPr>
              <a:t>produk</a:t>
            </a:r>
            <a:r>
              <a:rPr lang="en-US" sz="3200">
                <a:latin typeface="Times New Roman"/>
                <a:cs typeface="Times New Roman"/>
              </a:rPr>
              <a:t> </a:t>
            </a:r>
            <a:r>
              <a:rPr lang="en-US" sz="3200" err="1">
                <a:latin typeface="Times New Roman"/>
                <a:cs typeface="Times New Roman"/>
              </a:rPr>
              <a:t>dari</a:t>
            </a:r>
            <a:r>
              <a:rPr lang="en-US" sz="3200">
                <a:latin typeface="Times New Roman"/>
                <a:cs typeface="Times New Roman"/>
              </a:rPr>
              <a:t> orang lain </a:t>
            </a:r>
            <a:r>
              <a:rPr lang="en-US" sz="3200" err="1">
                <a:latin typeface="Times New Roman"/>
                <a:cs typeface="Times New Roman"/>
              </a:rPr>
              <a:t>sesuai</a:t>
            </a:r>
            <a:r>
              <a:rPr lang="en-US" sz="3200">
                <a:latin typeface="Times New Roman"/>
                <a:cs typeface="Times New Roman"/>
              </a:rPr>
              <a:t> </a:t>
            </a:r>
            <a:r>
              <a:rPr lang="en-US" sz="3200" err="1">
                <a:latin typeface="Times New Roman"/>
                <a:cs typeface="Times New Roman"/>
              </a:rPr>
              <a:t>dengan</a:t>
            </a:r>
            <a:r>
              <a:rPr lang="en-US" sz="3200">
                <a:latin typeface="Times New Roman"/>
                <a:cs typeface="Times New Roman"/>
              </a:rPr>
              <a:t> </a:t>
            </a:r>
            <a:r>
              <a:rPr lang="en-US" sz="3200" err="1">
                <a:latin typeface="Times New Roman"/>
                <a:cs typeface="Times New Roman"/>
              </a:rPr>
              <a:t>kesepakatan</a:t>
            </a:r>
            <a:r>
              <a:rPr lang="en-US" sz="3200">
                <a:latin typeface="Times New Roman"/>
                <a:cs typeface="Times New Roman"/>
              </a:rPr>
              <a:t> Ke-2 </a:t>
            </a:r>
            <a:r>
              <a:rPr lang="en-US" sz="3200" err="1">
                <a:latin typeface="Times New Roman"/>
                <a:cs typeface="Times New Roman"/>
              </a:rPr>
              <a:t>belah</a:t>
            </a:r>
            <a:r>
              <a:rPr lang="en-US" sz="3200">
                <a:latin typeface="Times New Roman"/>
                <a:cs typeface="Times New Roman"/>
              </a:rPr>
              <a:t> </a:t>
            </a:r>
            <a:r>
              <a:rPr lang="en-US" sz="3200" err="1">
                <a:latin typeface="Times New Roman"/>
                <a:cs typeface="Times New Roman"/>
              </a:rPr>
              <a:t>pihak</a:t>
            </a:r>
            <a:r>
              <a:rPr lang="en-US" sz="3200">
                <a:latin typeface="Times New Roman"/>
                <a:cs typeface="Times New Roman"/>
              </a:rPr>
              <a:t> </a:t>
            </a:r>
            <a:r>
              <a:rPr lang="en-US" sz="3200" err="1">
                <a:latin typeface="Times New Roman"/>
                <a:cs typeface="Times New Roman"/>
              </a:rPr>
              <a:t>untuk</a:t>
            </a:r>
            <a:r>
              <a:rPr lang="en-US" sz="3200">
                <a:latin typeface="Times New Roman"/>
                <a:cs typeface="Times New Roman"/>
              </a:rPr>
              <a:t> </a:t>
            </a:r>
            <a:r>
              <a:rPr lang="en-US" sz="3200" err="1">
                <a:latin typeface="Times New Roman"/>
                <a:cs typeface="Times New Roman"/>
              </a:rPr>
              <a:t>saling</a:t>
            </a:r>
            <a:r>
              <a:rPr lang="en-US" sz="3200">
                <a:latin typeface="Times New Roman"/>
                <a:cs typeface="Times New Roman"/>
              </a:rPr>
              <a:t> </a:t>
            </a:r>
            <a:r>
              <a:rPr lang="en-US" sz="3200" err="1">
                <a:latin typeface="Times New Roman"/>
                <a:cs typeface="Times New Roman"/>
              </a:rPr>
              <a:t>menukarkan</a:t>
            </a:r>
            <a:r>
              <a:rPr lang="en-US" sz="3200">
                <a:latin typeface="Times New Roman"/>
                <a:cs typeface="Times New Roman"/>
              </a:rPr>
              <a:t> </a:t>
            </a:r>
            <a:r>
              <a:rPr lang="en-US" sz="3200" err="1">
                <a:latin typeface="Times New Roman"/>
                <a:cs typeface="Times New Roman"/>
              </a:rPr>
              <a:t>produknya</a:t>
            </a:r>
            <a:r>
              <a:rPr lang="en-US" sz="3200">
                <a:latin typeface="Times New Roman"/>
                <a:cs typeface="Times New Roman"/>
              </a:rPr>
              <a:t>.</a:t>
            </a:r>
            <a:endParaRPr lang="en-US"/>
          </a:p>
          <a:p>
            <a:pPr>
              <a:lnSpc>
                <a:spcPct val="90000"/>
              </a:lnSpc>
            </a:pPr>
            <a:endParaRPr lang="en-US" sz="3200"/>
          </a:p>
          <a:p>
            <a:pPr>
              <a:lnSpc>
                <a:spcPct val="90000"/>
              </a:lnSpc>
            </a:pPr>
            <a:endParaRPr lang="en-US" sz="3200">
              <a:latin typeface="Times New Roman"/>
              <a:cs typeface="Times New Roman"/>
            </a:endParaRPr>
          </a:p>
          <a:p>
            <a:pPr lvl="0">
              <a:lnSpc>
                <a:spcPct val="90000"/>
              </a:lnSpc>
            </a:pPr>
            <a:r>
              <a:rPr lang="en-US" sz="3200">
                <a:latin typeface="Times New Roman"/>
                <a:cs typeface="Times New Roman"/>
              </a:rPr>
              <a:t>“ Rent “ </a:t>
            </a:r>
            <a:r>
              <a:rPr lang="en-US" sz="3200" err="1">
                <a:latin typeface="Times New Roman"/>
                <a:cs typeface="Times New Roman"/>
              </a:rPr>
              <a:t>adalah</a:t>
            </a:r>
            <a:r>
              <a:rPr lang="en-US" sz="3200">
                <a:latin typeface="Times New Roman"/>
                <a:cs typeface="Times New Roman"/>
              </a:rPr>
              <a:t> </a:t>
            </a:r>
            <a:r>
              <a:rPr lang="en-US" sz="3200" err="1">
                <a:latin typeface="Times New Roman"/>
                <a:cs typeface="Times New Roman"/>
              </a:rPr>
              <a:t>fitur</a:t>
            </a:r>
            <a:r>
              <a:rPr lang="en-US" sz="3200">
                <a:latin typeface="Times New Roman"/>
                <a:cs typeface="Times New Roman"/>
              </a:rPr>
              <a:t> </a:t>
            </a:r>
            <a:r>
              <a:rPr lang="en-US" sz="3200" err="1">
                <a:latin typeface="Times New Roman"/>
                <a:cs typeface="Times New Roman"/>
              </a:rPr>
              <a:t>penyewaan</a:t>
            </a:r>
            <a:r>
              <a:rPr lang="en-US" sz="3200">
                <a:latin typeface="Times New Roman"/>
                <a:cs typeface="Times New Roman"/>
              </a:rPr>
              <a:t> </a:t>
            </a:r>
            <a:r>
              <a:rPr lang="en-US" sz="3200" err="1">
                <a:latin typeface="Times New Roman"/>
                <a:cs typeface="Times New Roman"/>
              </a:rPr>
              <a:t>produk</a:t>
            </a:r>
            <a:r>
              <a:rPr lang="en-US" sz="3200">
                <a:latin typeface="Times New Roman"/>
                <a:cs typeface="Times New Roman"/>
              </a:rPr>
              <a:t> fashion, </a:t>
            </a:r>
            <a:r>
              <a:rPr lang="en-US" sz="3200" err="1">
                <a:latin typeface="Times New Roman"/>
                <a:cs typeface="Times New Roman"/>
              </a:rPr>
              <a:t>fitur</a:t>
            </a:r>
            <a:r>
              <a:rPr lang="en-US" sz="3200">
                <a:latin typeface="Times New Roman"/>
                <a:cs typeface="Times New Roman"/>
              </a:rPr>
              <a:t> </a:t>
            </a:r>
            <a:r>
              <a:rPr lang="en-US" sz="3200" err="1">
                <a:latin typeface="Times New Roman"/>
                <a:cs typeface="Times New Roman"/>
              </a:rPr>
              <a:t>ini</a:t>
            </a:r>
            <a:r>
              <a:rPr lang="en-US" sz="3200">
                <a:latin typeface="Times New Roman"/>
                <a:cs typeface="Times New Roman"/>
              </a:rPr>
              <a:t> </a:t>
            </a:r>
            <a:r>
              <a:rPr lang="en-US" sz="3200" err="1">
                <a:latin typeface="Times New Roman"/>
                <a:cs typeface="Times New Roman"/>
              </a:rPr>
              <a:t>dibuat</a:t>
            </a:r>
            <a:r>
              <a:rPr lang="en-US" sz="3200">
                <a:latin typeface="Times New Roman"/>
                <a:cs typeface="Times New Roman"/>
              </a:rPr>
              <a:t> </a:t>
            </a:r>
            <a:r>
              <a:rPr lang="en-US" sz="3200" err="1">
                <a:latin typeface="Times New Roman"/>
                <a:cs typeface="Times New Roman"/>
              </a:rPr>
              <a:t>untuk</a:t>
            </a:r>
            <a:r>
              <a:rPr lang="en-US" sz="3200">
                <a:latin typeface="Times New Roman"/>
                <a:cs typeface="Times New Roman"/>
              </a:rPr>
              <a:t> </a:t>
            </a:r>
            <a:r>
              <a:rPr lang="en-US" sz="3200" err="1">
                <a:latin typeface="Times New Roman"/>
                <a:cs typeface="Times New Roman"/>
              </a:rPr>
              <a:t>memberikan</a:t>
            </a:r>
            <a:r>
              <a:rPr lang="en-US" sz="3200">
                <a:latin typeface="Times New Roman"/>
                <a:cs typeface="Times New Roman"/>
              </a:rPr>
              <a:t> </a:t>
            </a:r>
            <a:r>
              <a:rPr lang="en-US" sz="3200" err="1">
                <a:latin typeface="Times New Roman"/>
                <a:cs typeface="Times New Roman"/>
              </a:rPr>
              <a:t>layanan</a:t>
            </a:r>
            <a:r>
              <a:rPr lang="en-US" sz="3200">
                <a:latin typeface="Times New Roman"/>
                <a:cs typeface="Times New Roman"/>
              </a:rPr>
              <a:t> </a:t>
            </a:r>
            <a:r>
              <a:rPr lang="en-US" sz="3200" err="1">
                <a:latin typeface="Times New Roman"/>
                <a:cs typeface="Times New Roman"/>
              </a:rPr>
              <a:t>penyewaan</a:t>
            </a:r>
            <a:r>
              <a:rPr lang="en-US" sz="3200">
                <a:latin typeface="Times New Roman"/>
                <a:cs typeface="Times New Roman"/>
              </a:rPr>
              <a:t> </a:t>
            </a:r>
            <a:r>
              <a:rPr lang="en-US" sz="3200" err="1">
                <a:latin typeface="Times New Roman"/>
                <a:cs typeface="Times New Roman"/>
              </a:rPr>
              <a:t>produk</a:t>
            </a:r>
            <a:r>
              <a:rPr lang="en-US" sz="3200">
                <a:latin typeface="Times New Roman"/>
                <a:cs typeface="Times New Roman"/>
              </a:rPr>
              <a:t> fashion </a:t>
            </a:r>
            <a:r>
              <a:rPr lang="en-US" sz="3200" err="1">
                <a:latin typeface="Times New Roman"/>
                <a:cs typeface="Times New Roman"/>
              </a:rPr>
              <a:t>kepada</a:t>
            </a:r>
            <a:r>
              <a:rPr lang="en-US" sz="3200">
                <a:latin typeface="Times New Roman"/>
                <a:cs typeface="Times New Roman"/>
              </a:rPr>
              <a:t> orang yang lain yang </a:t>
            </a:r>
            <a:r>
              <a:rPr lang="en-US" sz="3200" err="1">
                <a:latin typeface="Times New Roman"/>
                <a:cs typeface="Times New Roman"/>
              </a:rPr>
              <a:t>membutuhkan</a:t>
            </a:r>
            <a:r>
              <a:rPr lang="en-US" sz="3200">
                <a:latin typeface="Times New Roman"/>
                <a:cs typeface="Times New Roman"/>
              </a:rPr>
              <a:t> </a:t>
            </a:r>
            <a:r>
              <a:rPr lang="en-US" sz="3200" err="1">
                <a:latin typeface="Times New Roman"/>
                <a:cs typeface="Times New Roman"/>
              </a:rPr>
              <a:t>sesuai</a:t>
            </a:r>
            <a:r>
              <a:rPr lang="en-US" sz="3200">
                <a:latin typeface="Times New Roman"/>
                <a:cs typeface="Times New Roman"/>
              </a:rPr>
              <a:t> </a:t>
            </a:r>
            <a:r>
              <a:rPr lang="en-US" sz="3200" err="1">
                <a:latin typeface="Times New Roman"/>
                <a:cs typeface="Times New Roman"/>
              </a:rPr>
              <a:t>dengan</a:t>
            </a:r>
            <a:r>
              <a:rPr lang="en-US" sz="3200">
                <a:latin typeface="Times New Roman"/>
                <a:cs typeface="Times New Roman"/>
              </a:rPr>
              <a:t> </a:t>
            </a:r>
            <a:r>
              <a:rPr lang="en-US" sz="3200" err="1">
                <a:latin typeface="Times New Roman"/>
                <a:cs typeface="Times New Roman"/>
              </a:rPr>
              <a:t>jangka</a:t>
            </a:r>
            <a:r>
              <a:rPr lang="en-US" sz="3200">
                <a:latin typeface="Times New Roman"/>
                <a:cs typeface="Times New Roman"/>
              </a:rPr>
              <a:t> </a:t>
            </a:r>
            <a:r>
              <a:rPr lang="en-US" sz="3200" err="1">
                <a:latin typeface="Times New Roman"/>
                <a:cs typeface="Times New Roman"/>
              </a:rPr>
              <a:t>waktu</a:t>
            </a:r>
            <a:r>
              <a:rPr lang="en-US" sz="3200">
                <a:latin typeface="Times New Roman"/>
                <a:cs typeface="Times New Roman"/>
              </a:rPr>
              <a:t> </a:t>
            </a:r>
            <a:r>
              <a:rPr lang="en-US" sz="3200" err="1">
                <a:latin typeface="Times New Roman"/>
                <a:cs typeface="Times New Roman"/>
              </a:rPr>
              <a:t>penywaan</a:t>
            </a:r>
            <a:r>
              <a:rPr lang="en-US" sz="3200">
                <a:latin typeface="Times New Roman"/>
                <a:cs typeface="Times New Roman"/>
              </a:rPr>
              <a:t> yang </a:t>
            </a:r>
            <a:r>
              <a:rPr lang="en-US" sz="3200" err="1">
                <a:latin typeface="Times New Roman"/>
                <a:cs typeface="Times New Roman"/>
              </a:rPr>
              <a:t>telah</a:t>
            </a:r>
            <a:r>
              <a:rPr lang="en-US" sz="3200">
                <a:latin typeface="Times New Roman"/>
                <a:cs typeface="Times New Roman"/>
              </a:rPr>
              <a:t> </a:t>
            </a:r>
            <a:r>
              <a:rPr lang="en-US" sz="3200" err="1">
                <a:latin typeface="Times New Roman"/>
                <a:cs typeface="Times New Roman"/>
              </a:rPr>
              <a:t>ditentukan</a:t>
            </a:r>
            <a:r>
              <a:rPr lang="en-US" sz="3200">
                <a:latin typeface="Times New Roman"/>
                <a:cs typeface="Times New Roman"/>
              </a:rPr>
              <a:t>.</a:t>
            </a:r>
          </a:p>
          <a:p>
            <a:pPr>
              <a:lnSpc>
                <a:spcPct val="90000"/>
              </a:lnSpc>
            </a:pPr>
            <a:endParaRPr lang="en-US">
              <a:latin typeface="Times New Roman"/>
              <a:cs typeface="Times New Roman"/>
            </a:endParaRPr>
          </a:p>
          <a:p>
            <a:pPr marL="0" indent="0">
              <a:lnSpc>
                <a:spcPct val="90000"/>
              </a:lnSpc>
              <a:buNone/>
            </a:pPr>
            <a:endParaRPr lang="en-US">
              <a:latin typeface="Times New Roman"/>
              <a:cs typeface="Times New Roman"/>
            </a:endParaRPr>
          </a:p>
        </p:txBody>
      </p:sp>
      <p:pic>
        <p:nvPicPr>
          <p:cNvPr id="4" name="Picture 4" descr="A close up of a logo&#10;&#10;Description automatically generated">
            <a:extLst>
              <a:ext uri="{FF2B5EF4-FFF2-40B4-BE49-F238E27FC236}">
                <a16:creationId xmlns:a16="http://schemas.microsoft.com/office/drawing/2014/main" id="{A5E12609-B4F3-4536-9312-F7C67F796A14}"/>
              </a:ext>
            </a:extLst>
          </p:cNvPr>
          <p:cNvPicPr>
            <a:picLocks noChangeAspect="1"/>
          </p:cNvPicPr>
          <p:nvPr/>
        </p:nvPicPr>
        <p:blipFill>
          <a:blip r:embed="rId3"/>
          <a:stretch>
            <a:fillRect/>
          </a:stretch>
        </p:blipFill>
        <p:spPr>
          <a:xfrm>
            <a:off x="926877" y="3439020"/>
            <a:ext cx="2651441" cy="2602341"/>
          </a:xfrm>
          <a:prstGeom prst="rect">
            <a:avLst/>
          </a:prstGeom>
        </p:spPr>
      </p:pic>
    </p:spTree>
    <p:extLst>
      <p:ext uri="{BB962C8B-B14F-4D97-AF65-F5344CB8AC3E}">
        <p14:creationId xmlns:p14="http://schemas.microsoft.com/office/powerpoint/2010/main" val="154917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9998-667A-4B7C-88F2-9FD4D0521510}"/>
              </a:ext>
            </a:extLst>
          </p:cNvPr>
          <p:cNvSpPr>
            <a:spLocks noGrp="1"/>
          </p:cNvSpPr>
          <p:nvPr>
            <p:ph type="title"/>
          </p:nvPr>
        </p:nvSpPr>
        <p:spPr>
          <a:xfrm>
            <a:off x="677334" y="112343"/>
            <a:ext cx="8596668" cy="704295"/>
          </a:xfrm>
        </p:spPr>
        <p:txBody>
          <a:bodyPr/>
          <a:lstStyle/>
          <a:p>
            <a:r>
              <a:rPr lang="en-US" err="1"/>
              <a:t>Latar</a:t>
            </a:r>
            <a:r>
              <a:rPr lang="en-US"/>
              <a:t> </a:t>
            </a:r>
            <a:r>
              <a:rPr lang="en-US" err="1"/>
              <a:t>Belakang</a:t>
            </a:r>
          </a:p>
        </p:txBody>
      </p:sp>
      <p:sp>
        <p:nvSpPr>
          <p:cNvPr id="3" name="Content Placeholder 2">
            <a:extLst>
              <a:ext uri="{FF2B5EF4-FFF2-40B4-BE49-F238E27FC236}">
                <a16:creationId xmlns:a16="http://schemas.microsoft.com/office/drawing/2014/main" id="{65A22A0A-1C5F-4255-BC80-F26B72A72723}"/>
              </a:ext>
            </a:extLst>
          </p:cNvPr>
          <p:cNvSpPr>
            <a:spLocks noGrp="1"/>
          </p:cNvSpPr>
          <p:nvPr>
            <p:ph idx="1"/>
          </p:nvPr>
        </p:nvSpPr>
        <p:spPr>
          <a:xfrm>
            <a:off x="619825" y="715997"/>
            <a:ext cx="8064707" cy="6274074"/>
          </a:xfrm>
        </p:spPr>
        <p:txBody>
          <a:bodyPr vert="horz" lIns="91440" tIns="45720" rIns="91440" bIns="45720" rtlCol="0" anchor="t">
            <a:noAutofit/>
          </a:bodyPr>
          <a:lstStyle/>
          <a:p>
            <a:r>
              <a:rPr lang="id-ID">
                <a:latin typeface="Times New Roman"/>
                <a:ea typeface="+mn-lt"/>
                <a:cs typeface="+mn-lt"/>
              </a:rPr>
              <a:t>Di awal kami mengembangkan </a:t>
            </a:r>
            <a:r>
              <a:rPr lang="id-ID" err="1">
                <a:latin typeface="Times New Roman"/>
                <a:ea typeface="+mn-lt"/>
                <a:cs typeface="+mn-lt"/>
              </a:rPr>
              <a:t>Ourwear</a:t>
            </a:r>
            <a:r>
              <a:rPr lang="id-ID">
                <a:latin typeface="Times New Roman"/>
                <a:ea typeface="+mn-lt"/>
                <a:cs typeface="+mn-lt"/>
              </a:rPr>
              <a:t>, kami melihat permasalahan dibidang </a:t>
            </a:r>
            <a:r>
              <a:rPr lang="id-ID" err="1">
                <a:latin typeface="Times New Roman"/>
                <a:ea typeface="+mn-lt"/>
                <a:cs typeface="+mn-lt"/>
              </a:rPr>
              <a:t>fashion</a:t>
            </a:r>
            <a:r>
              <a:rPr lang="id-ID">
                <a:latin typeface="Times New Roman"/>
                <a:ea typeface="+mn-lt"/>
                <a:cs typeface="+mn-lt"/>
              </a:rPr>
              <a:t> </a:t>
            </a:r>
            <a:r>
              <a:rPr lang="id-ID" err="1">
                <a:latin typeface="Times New Roman"/>
                <a:ea typeface="+mn-lt"/>
                <a:cs typeface="+mn-lt"/>
              </a:rPr>
              <a:t>dimana</a:t>
            </a:r>
            <a:r>
              <a:rPr lang="id-ID">
                <a:latin typeface="Times New Roman"/>
                <a:ea typeface="+mn-lt"/>
                <a:cs typeface="+mn-lt"/>
              </a:rPr>
              <a:t> kebanyakan masyarakat di kota-kota besar sangat konsumtif membeli pakaian mahal tetapi pakaian yang mereka beli tidak dapat menghasilkan keuntungan bagi mereka. Durasi pemakaian pakaian mereka juga bisa dibilang tidak terlalu sering. </a:t>
            </a:r>
            <a:r>
              <a:rPr lang="id-ID" err="1">
                <a:latin typeface="Times New Roman"/>
                <a:ea typeface="+mn-lt"/>
                <a:cs typeface="+mn-lt"/>
              </a:rPr>
              <a:t>Initerjadi</a:t>
            </a:r>
            <a:r>
              <a:rPr lang="id-ID">
                <a:latin typeface="Times New Roman"/>
                <a:ea typeface="+mn-lt"/>
                <a:cs typeface="+mn-lt"/>
              </a:rPr>
              <a:t> karena mereka gengsi memakai pakaian sama terus menerus. Selain itu, terdapat masalah lain </a:t>
            </a:r>
            <a:r>
              <a:rPr lang="id-ID" err="1">
                <a:latin typeface="Times New Roman"/>
                <a:ea typeface="+mn-lt"/>
                <a:cs typeface="+mn-lt"/>
              </a:rPr>
              <a:t>dimana</a:t>
            </a:r>
            <a:r>
              <a:rPr lang="id-ID">
                <a:latin typeface="Times New Roman"/>
                <a:ea typeface="+mn-lt"/>
                <a:cs typeface="+mn-lt"/>
              </a:rPr>
              <a:t> banyak orang memiliki barang yang hanya dipakai sesekali seperti kamera, blazer, pakaian musim dingin, pakaian bayi.</a:t>
            </a:r>
            <a:endParaRPr lang="en-US">
              <a:latin typeface="Times New Roman"/>
              <a:ea typeface="+mn-lt"/>
              <a:cs typeface="+mn-lt"/>
            </a:endParaRPr>
          </a:p>
          <a:p>
            <a:r>
              <a:rPr lang="id-ID" err="1">
                <a:latin typeface="Times New Roman"/>
                <a:ea typeface="+mn-lt"/>
                <a:cs typeface="+mn-lt"/>
              </a:rPr>
              <a:t>Prilaku</a:t>
            </a:r>
            <a:r>
              <a:rPr lang="id-ID">
                <a:latin typeface="Times New Roman"/>
                <a:ea typeface="+mn-lt"/>
                <a:cs typeface="+mn-lt"/>
              </a:rPr>
              <a:t> konsumtif yang berlebihan ini membuat kami melihat sebuah peluang yang tersedia. Kami berpikir untuk membuat sistem penyewaan barang dalam bentuk aplikasi </a:t>
            </a:r>
            <a:r>
              <a:rPr lang="id-ID" err="1">
                <a:latin typeface="Times New Roman"/>
                <a:ea typeface="+mn-lt"/>
                <a:cs typeface="+mn-lt"/>
              </a:rPr>
              <a:t>mobile</a:t>
            </a:r>
            <a:r>
              <a:rPr lang="id-ID">
                <a:latin typeface="Times New Roman"/>
                <a:ea typeface="+mn-lt"/>
                <a:cs typeface="+mn-lt"/>
              </a:rPr>
              <a:t>. Aplikasi ini dapat membuat orang yang awalnya selalu membeli pakaian </a:t>
            </a:r>
            <a:r>
              <a:rPr lang="id-ID" err="1">
                <a:latin typeface="Times New Roman"/>
                <a:ea typeface="+mn-lt"/>
                <a:cs typeface="+mn-lt"/>
              </a:rPr>
              <a:t>rilisan</a:t>
            </a:r>
            <a:r>
              <a:rPr lang="id-ID">
                <a:latin typeface="Times New Roman"/>
                <a:ea typeface="+mn-lt"/>
                <a:cs typeface="+mn-lt"/>
              </a:rPr>
              <a:t> terbaru beralih ke meminjam pakaian </a:t>
            </a:r>
            <a:r>
              <a:rPr lang="id-ID" err="1">
                <a:latin typeface="Times New Roman"/>
                <a:ea typeface="+mn-lt"/>
                <a:cs typeface="+mn-lt"/>
              </a:rPr>
              <a:t>baruagar</a:t>
            </a:r>
            <a:r>
              <a:rPr lang="id-ID">
                <a:latin typeface="Times New Roman"/>
                <a:ea typeface="+mn-lt"/>
                <a:cs typeface="+mn-lt"/>
              </a:rPr>
              <a:t> tidak terlalu boros dan juga dapat mengganti pakaiannya menjadi pakaian model terbaru terus-terusan.</a:t>
            </a:r>
          </a:p>
          <a:p>
            <a:r>
              <a:rPr lang="id-ID">
                <a:latin typeface="Times New Roman"/>
                <a:ea typeface="+mn-lt"/>
                <a:cs typeface="+mn-lt"/>
              </a:rPr>
              <a:t>Untuk sistem tukar menukar barang, kami melihat peluang dari, permasalahan yang terjadi saat barter di media sosial. Bahkan di media sosial, banyak yang menggunakan kesempatan ini, untuk mendapatkan barang yang ia inginkan dengan cara menukarkan barang usang miliknya, dengan begitu si penukar barang yang bagus kecewa karena barang yang ia terima tidak sesuai ekspektasi mereka. </a:t>
            </a:r>
          </a:p>
        </p:txBody>
      </p:sp>
    </p:spTree>
    <p:extLst>
      <p:ext uri="{BB962C8B-B14F-4D97-AF65-F5344CB8AC3E}">
        <p14:creationId xmlns:p14="http://schemas.microsoft.com/office/powerpoint/2010/main" val="285330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9998-667A-4B7C-88F2-9FD4D0521510}"/>
              </a:ext>
            </a:extLst>
          </p:cNvPr>
          <p:cNvSpPr>
            <a:spLocks noGrp="1"/>
          </p:cNvSpPr>
          <p:nvPr>
            <p:ph type="title"/>
          </p:nvPr>
        </p:nvSpPr>
        <p:spPr>
          <a:xfrm>
            <a:off x="677334" y="112343"/>
            <a:ext cx="8596668" cy="704295"/>
          </a:xfrm>
        </p:spPr>
        <p:txBody>
          <a:bodyPr/>
          <a:lstStyle/>
          <a:p>
            <a:r>
              <a:rPr lang="en-US" err="1"/>
              <a:t>Mindmap</a:t>
            </a:r>
          </a:p>
        </p:txBody>
      </p:sp>
      <p:pic>
        <p:nvPicPr>
          <p:cNvPr id="4" name="Picture 4" descr="A close up of a map&#10;&#10;Description automatically generated">
            <a:extLst>
              <a:ext uri="{FF2B5EF4-FFF2-40B4-BE49-F238E27FC236}">
                <a16:creationId xmlns:a16="http://schemas.microsoft.com/office/drawing/2014/main" id="{9A881FF4-7CF9-4985-853B-2C8F27AF87D5}"/>
              </a:ext>
            </a:extLst>
          </p:cNvPr>
          <p:cNvPicPr>
            <a:picLocks noGrp="1" noChangeAspect="1"/>
          </p:cNvPicPr>
          <p:nvPr>
            <p:ph idx="1"/>
          </p:nvPr>
        </p:nvPicPr>
        <p:blipFill>
          <a:blip r:embed="rId2"/>
          <a:stretch>
            <a:fillRect/>
          </a:stretch>
        </p:blipFill>
        <p:spPr>
          <a:xfrm>
            <a:off x="798307" y="715997"/>
            <a:ext cx="7707742" cy="6274074"/>
          </a:xfrm>
        </p:spPr>
      </p:pic>
    </p:spTree>
    <p:extLst>
      <p:ext uri="{BB962C8B-B14F-4D97-AF65-F5344CB8AC3E}">
        <p14:creationId xmlns:p14="http://schemas.microsoft.com/office/powerpoint/2010/main" val="36968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9998-667A-4B7C-88F2-9FD4D0521510}"/>
              </a:ext>
            </a:extLst>
          </p:cNvPr>
          <p:cNvSpPr>
            <a:spLocks noGrp="1"/>
          </p:cNvSpPr>
          <p:nvPr>
            <p:ph type="title"/>
          </p:nvPr>
        </p:nvSpPr>
        <p:spPr>
          <a:xfrm>
            <a:off x="4159225" y="609600"/>
            <a:ext cx="5114776" cy="1320800"/>
          </a:xfrm>
        </p:spPr>
        <p:txBody>
          <a:bodyPr>
            <a:normAutofit/>
          </a:bodyPr>
          <a:lstStyle/>
          <a:p>
            <a:r>
              <a:rPr lang="en-US"/>
              <a:t>Bukti </a:t>
            </a:r>
            <a:r>
              <a:rPr lang="en-US" err="1"/>
              <a:t>Aktivitas</a:t>
            </a:r>
          </a:p>
        </p:txBody>
      </p:sp>
      <p:pic>
        <p:nvPicPr>
          <p:cNvPr id="11" name="Picture 11" descr="A group of people standing around a bag of luggage&#10;&#10;Description automatically generated">
            <a:extLst>
              <a:ext uri="{FF2B5EF4-FFF2-40B4-BE49-F238E27FC236}">
                <a16:creationId xmlns:a16="http://schemas.microsoft.com/office/drawing/2014/main" id="{27034A7B-30DB-48BE-9C9A-70EA7F461162}"/>
              </a:ext>
            </a:extLst>
          </p:cNvPr>
          <p:cNvPicPr>
            <a:picLocks noChangeAspect="1"/>
          </p:cNvPicPr>
          <p:nvPr/>
        </p:nvPicPr>
        <p:blipFill rotWithShape="1">
          <a:blip r:embed="rId2">
            <a:alphaModFix/>
          </a:blip>
          <a:srcRect t="5954" r="4" b="4"/>
          <a:stretch/>
        </p:blipFill>
        <p:spPr>
          <a:xfrm>
            <a:off x="509136" y="10"/>
            <a:ext cx="3517876" cy="2282808"/>
          </a:xfrm>
          <a:custGeom>
            <a:avLst/>
            <a:gdLst/>
            <a:ahLst/>
            <a:cxnLst/>
            <a:rect l="l" t="t" r="r" b="b"/>
            <a:pathLst>
              <a:path w="3517876" h="2282818">
                <a:moveTo>
                  <a:pt x="339471" y="0"/>
                </a:moveTo>
                <a:lnTo>
                  <a:pt x="3517876" y="0"/>
                </a:lnTo>
                <a:lnTo>
                  <a:pt x="3471247" y="312174"/>
                </a:lnTo>
                <a:lnTo>
                  <a:pt x="3471133" y="312174"/>
                </a:lnTo>
                <a:lnTo>
                  <a:pt x="3176778" y="2282818"/>
                </a:lnTo>
                <a:lnTo>
                  <a:pt x="0" y="2282818"/>
                </a:lnTo>
                <a:close/>
              </a:path>
            </a:pathLst>
          </a:custGeom>
        </p:spPr>
      </p:pic>
      <p:pic>
        <p:nvPicPr>
          <p:cNvPr id="12" name="Picture 12" descr="A group of people in a room&#10;&#10;Description automatically generated">
            <a:extLst>
              <a:ext uri="{FF2B5EF4-FFF2-40B4-BE49-F238E27FC236}">
                <a16:creationId xmlns:a16="http://schemas.microsoft.com/office/drawing/2014/main" id="{EA5CB35A-9B40-411E-BBC3-E6A5DF7DA4EF}"/>
              </a:ext>
            </a:extLst>
          </p:cNvPr>
          <p:cNvPicPr>
            <a:picLocks noChangeAspect="1"/>
          </p:cNvPicPr>
          <p:nvPr/>
        </p:nvPicPr>
        <p:blipFill rotWithShape="1">
          <a:blip r:embed="rId3">
            <a:alphaModFix/>
          </a:blip>
          <a:srcRect t="6266" r="-1" b="-1"/>
          <a:stretch/>
        </p:blipFill>
        <p:spPr>
          <a:xfrm>
            <a:off x="169666" y="2289183"/>
            <a:ext cx="3514822" cy="2273270"/>
          </a:xfrm>
          <a:custGeom>
            <a:avLst/>
            <a:gdLst/>
            <a:ahLst/>
            <a:cxnLst/>
            <a:rect l="l" t="t" r="r" b="b"/>
            <a:pathLst>
              <a:path w="3514822" h="2273270">
                <a:moveTo>
                  <a:pt x="338051" y="0"/>
                </a:moveTo>
                <a:lnTo>
                  <a:pt x="3514822" y="0"/>
                </a:lnTo>
                <a:lnTo>
                  <a:pt x="3175264" y="2273270"/>
                </a:lnTo>
                <a:lnTo>
                  <a:pt x="0" y="2273270"/>
                </a:lnTo>
                <a:close/>
              </a:path>
            </a:pathLst>
          </a:custGeom>
        </p:spPr>
      </p:pic>
      <p:pic>
        <p:nvPicPr>
          <p:cNvPr id="13" name="Picture 13" descr="A group of people in a room&#10;&#10;Description automatically generated">
            <a:extLst>
              <a:ext uri="{FF2B5EF4-FFF2-40B4-BE49-F238E27FC236}">
                <a16:creationId xmlns:a16="http://schemas.microsoft.com/office/drawing/2014/main" id="{4BC58977-9ECA-414F-8937-6F2BEAF3B6B6}"/>
              </a:ext>
            </a:extLst>
          </p:cNvPr>
          <p:cNvPicPr>
            <a:picLocks noChangeAspect="1"/>
          </p:cNvPicPr>
          <p:nvPr/>
        </p:nvPicPr>
        <p:blipFill rotWithShape="1">
          <a:blip r:embed="rId4">
            <a:alphaModFix/>
          </a:blip>
          <a:srcRect r="1" b="3100"/>
          <a:stretch/>
        </p:blipFill>
        <p:spPr>
          <a:xfrm>
            <a:off x="-10633" y="4565636"/>
            <a:ext cx="3355563" cy="2292364"/>
          </a:xfrm>
          <a:custGeom>
            <a:avLst/>
            <a:gdLst/>
            <a:ahLst/>
            <a:cxnLst/>
            <a:rect l="l" t="t" r="r" b="b"/>
            <a:pathLst>
              <a:path w="3355563" h="2292364">
                <a:moveTo>
                  <a:pt x="180299" y="0"/>
                </a:moveTo>
                <a:lnTo>
                  <a:pt x="3355563" y="0"/>
                </a:lnTo>
                <a:lnTo>
                  <a:pt x="3013153" y="2292364"/>
                </a:lnTo>
                <a:lnTo>
                  <a:pt x="0" y="2292364"/>
                </a:lnTo>
                <a:lnTo>
                  <a:pt x="0" y="1212444"/>
                </a:lnTo>
                <a:close/>
              </a:path>
            </a:pathLst>
          </a:custGeom>
        </p:spPr>
      </p:pic>
      <p:sp>
        <p:nvSpPr>
          <p:cNvPr id="20" name="Isosceles Triangle 30">
            <a:extLst>
              <a:ext uri="{FF2B5EF4-FFF2-40B4-BE49-F238E27FC236}">
                <a16:creationId xmlns:a16="http://schemas.microsoft.com/office/drawing/2014/main" id="{FD076C4F-CB47-4A2D-95A1-9D5E3C2B7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634"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2" name="Straight Connector 21">
            <a:extLst>
              <a:ext uri="{FF2B5EF4-FFF2-40B4-BE49-F238E27FC236}">
                <a16:creationId xmlns:a16="http://schemas.microsoft.com/office/drawing/2014/main" id="{EEAF915B-5344-46DC-8097-7DAF06277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232" y="2282818"/>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B738F4-B505-468D-996C-FEC3D1CA10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2696" y="4565636"/>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Isosceles Triangle 30">
            <a:extLst>
              <a:ext uri="{FF2B5EF4-FFF2-40B4-BE49-F238E27FC236}">
                <a16:creationId xmlns:a16="http://schemas.microsoft.com/office/drawing/2014/main" id="{6F953D60-C1AF-4BFA-9B22-BFE8F0BA1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Content Placeholder 16">
            <a:extLst>
              <a:ext uri="{FF2B5EF4-FFF2-40B4-BE49-F238E27FC236}">
                <a16:creationId xmlns:a16="http://schemas.microsoft.com/office/drawing/2014/main" id="{CE02CB3C-8C72-4D16-9763-60F5E23CCF80}"/>
              </a:ext>
            </a:extLst>
          </p:cNvPr>
          <p:cNvSpPr>
            <a:spLocks noGrp="1"/>
          </p:cNvSpPr>
          <p:nvPr>
            <p:ph idx="1"/>
          </p:nvPr>
        </p:nvSpPr>
        <p:spPr>
          <a:xfrm>
            <a:off x="4159225" y="2160589"/>
            <a:ext cx="5114776" cy="3880773"/>
          </a:xfrm>
        </p:spPr>
        <p:txBody>
          <a:bodyPr vert="horz" lIns="91440" tIns="45720" rIns="91440" bIns="45720" rtlCol="0" anchor="t">
            <a:normAutofit/>
          </a:bodyPr>
          <a:lstStyle/>
          <a:p>
            <a:r>
              <a:rPr lang="en-US"/>
              <a:t>Kami </a:t>
            </a:r>
            <a:r>
              <a:rPr lang="en-US" err="1"/>
              <a:t>melakukan</a:t>
            </a:r>
            <a:r>
              <a:rPr lang="en-US"/>
              <a:t> </a:t>
            </a:r>
            <a:r>
              <a:rPr lang="en-US" err="1"/>
              <a:t>observasi</a:t>
            </a:r>
            <a:r>
              <a:rPr lang="en-US"/>
              <a:t> </a:t>
            </a:r>
            <a:r>
              <a:rPr lang="en-US" err="1"/>
              <a:t>ke</a:t>
            </a:r>
            <a:r>
              <a:rPr lang="en-US"/>
              <a:t> pasar </a:t>
            </a:r>
            <a:r>
              <a:rPr lang="en-US" err="1"/>
              <a:t>baru</a:t>
            </a:r>
            <a:r>
              <a:rPr lang="en-US"/>
              <a:t> </a:t>
            </a:r>
            <a:r>
              <a:rPr lang="en-US" err="1"/>
              <a:t>untuk</a:t>
            </a:r>
            <a:r>
              <a:rPr lang="en-US"/>
              <a:t> </a:t>
            </a:r>
            <a:r>
              <a:rPr lang="en-US" err="1"/>
              <a:t>mengumpulkan</a:t>
            </a:r>
            <a:r>
              <a:rPr lang="en-US"/>
              <a:t> data </a:t>
            </a:r>
            <a:r>
              <a:rPr lang="en-US" err="1"/>
              <a:t>mengenai</a:t>
            </a:r>
            <a:r>
              <a:rPr lang="en-US"/>
              <a:t> </a:t>
            </a:r>
            <a:r>
              <a:rPr lang="en-US" err="1"/>
              <a:t>produk</a:t>
            </a:r>
            <a:r>
              <a:rPr lang="en-US"/>
              <a:t> </a:t>
            </a:r>
            <a:r>
              <a:rPr lang="en-US" err="1"/>
              <a:t>apa</a:t>
            </a:r>
            <a:r>
              <a:rPr lang="en-US"/>
              <a:t> yang paling </a:t>
            </a:r>
            <a:r>
              <a:rPr lang="en-US" err="1"/>
              <a:t>dicari</a:t>
            </a:r>
            <a:r>
              <a:rPr lang="en-US"/>
              <a:t> </a:t>
            </a:r>
            <a:r>
              <a:rPr lang="en-US" err="1"/>
              <a:t>masyarakat</a:t>
            </a:r>
            <a:r>
              <a:rPr lang="en-US"/>
              <a:t> dan juga </a:t>
            </a:r>
            <a:r>
              <a:rPr lang="en-US" err="1"/>
              <a:t>melihat</a:t>
            </a:r>
            <a:r>
              <a:rPr lang="en-US"/>
              <a:t> rentang </a:t>
            </a:r>
            <a:r>
              <a:rPr lang="en-US" err="1"/>
              <a:t>umur</a:t>
            </a:r>
            <a:r>
              <a:rPr lang="en-US"/>
              <a:t> </a:t>
            </a:r>
            <a:r>
              <a:rPr lang="en-US" err="1"/>
              <a:t>masyarakat</a:t>
            </a:r>
            <a:r>
              <a:rPr lang="en-US"/>
              <a:t> yang </a:t>
            </a:r>
            <a:r>
              <a:rPr lang="en-US" err="1"/>
              <a:t>belanja</a:t>
            </a:r>
            <a:r>
              <a:rPr lang="en-US"/>
              <a:t> </a:t>
            </a:r>
            <a:r>
              <a:rPr lang="en-US" err="1"/>
              <a:t>barang</a:t>
            </a:r>
            <a:r>
              <a:rPr lang="en-US"/>
              <a:t> </a:t>
            </a:r>
            <a:r>
              <a:rPr lang="en-US" err="1"/>
              <a:t>bekas</a:t>
            </a:r>
            <a:r>
              <a:rPr lang="en-US"/>
              <a:t> </a:t>
            </a:r>
            <a:r>
              <a:rPr lang="en-US" err="1"/>
              <a:t>disana</a:t>
            </a:r>
            <a:r>
              <a:rPr lang="en-US"/>
              <a:t>.</a:t>
            </a:r>
          </a:p>
        </p:txBody>
      </p:sp>
    </p:spTree>
    <p:extLst>
      <p:ext uri="{BB962C8B-B14F-4D97-AF65-F5344CB8AC3E}">
        <p14:creationId xmlns:p14="http://schemas.microsoft.com/office/powerpoint/2010/main" val="387229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9998-667A-4B7C-88F2-9FD4D0521510}"/>
              </a:ext>
            </a:extLst>
          </p:cNvPr>
          <p:cNvSpPr>
            <a:spLocks noGrp="1"/>
          </p:cNvSpPr>
          <p:nvPr>
            <p:ph type="title"/>
          </p:nvPr>
        </p:nvSpPr>
        <p:spPr>
          <a:xfrm>
            <a:off x="471715" y="112343"/>
            <a:ext cx="8766001" cy="704295"/>
          </a:xfrm>
        </p:spPr>
        <p:txBody>
          <a:bodyPr>
            <a:normAutofit fontScale="90000"/>
          </a:bodyPr>
          <a:lstStyle/>
          <a:p>
            <a:r>
              <a:rPr lang="en-US" err="1">
                <a:ea typeface="+mj-lt"/>
                <a:cs typeface="+mj-lt"/>
              </a:rPr>
              <a:t>Membuat</a:t>
            </a:r>
            <a:r>
              <a:rPr lang="en-US">
                <a:ea typeface="+mj-lt"/>
                <a:cs typeface="+mj-lt"/>
              </a:rPr>
              <a:t> Daftar </a:t>
            </a:r>
            <a:r>
              <a:rPr lang="en-US" err="1">
                <a:ea typeface="+mj-lt"/>
                <a:cs typeface="+mj-lt"/>
              </a:rPr>
              <a:t>Pertanyaan</a:t>
            </a:r>
            <a:r>
              <a:rPr lang="en-US">
                <a:ea typeface="+mj-lt"/>
                <a:cs typeface="+mj-lt"/>
              </a:rPr>
              <a:t> </a:t>
            </a:r>
            <a:r>
              <a:rPr lang="en-US" err="1">
                <a:ea typeface="+mj-lt"/>
                <a:cs typeface="+mj-lt"/>
              </a:rPr>
              <a:t>untuk</a:t>
            </a:r>
            <a:r>
              <a:rPr lang="en-US">
                <a:ea typeface="+mj-lt"/>
                <a:cs typeface="+mj-lt"/>
              </a:rPr>
              <a:t> </a:t>
            </a:r>
            <a:r>
              <a:rPr lang="en-US" err="1">
                <a:ea typeface="+mj-lt"/>
                <a:cs typeface="+mj-lt"/>
              </a:rPr>
              <a:t>Wawancara</a:t>
            </a:r>
            <a:r>
              <a:rPr lang="en-US">
                <a:ea typeface="+mj-lt"/>
                <a:cs typeface="+mj-lt"/>
              </a:rPr>
              <a:t> User</a:t>
            </a:r>
          </a:p>
          <a:p>
            <a:endParaRPr lang="en-US"/>
          </a:p>
        </p:txBody>
      </p:sp>
      <p:sp>
        <p:nvSpPr>
          <p:cNvPr id="3" name="Content Placeholder 2">
            <a:extLst>
              <a:ext uri="{FF2B5EF4-FFF2-40B4-BE49-F238E27FC236}">
                <a16:creationId xmlns:a16="http://schemas.microsoft.com/office/drawing/2014/main" id="{65A22A0A-1C5F-4255-BC80-F26B72A72723}"/>
              </a:ext>
            </a:extLst>
          </p:cNvPr>
          <p:cNvSpPr>
            <a:spLocks noGrp="1"/>
          </p:cNvSpPr>
          <p:nvPr>
            <p:ph idx="1"/>
          </p:nvPr>
        </p:nvSpPr>
        <p:spPr>
          <a:xfrm>
            <a:off x="677334" y="1191591"/>
            <a:ext cx="8596668" cy="5554066"/>
          </a:xfrm>
        </p:spPr>
        <p:txBody>
          <a:bodyPr vert="horz" lIns="91440" tIns="45720" rIns="91440" bIns="45720" rtlCol="0" anchor="t">
            <a:normAutofit fontScale="70000" lnSpcReduction="20000"/>
          </a:bodyPr>
          <a:lstStyle/>
          <a:p>
            <a:pPr>
              <a:buFont typeface="Wingdings 3"/>
              <a:buChar char=""/>
            </a:pPr>
            <a:r>
              <a:rPr lang="id-ID" sz="2100">
                <a:ea typeface="+mn-lt"/>
                <a:cs typeface="+mn-lt"/>
              </a:rPr>
              <a:t>Nama</a:t>
            </a:r>
            <a:endParaRPr lang="en-US" sz="2100">
              <a:ea typeface="+mn-lt"/>
              <a:cs typeface="+mn-lt"/>
            </a:endParaRPr>
          </a:p>
          <a:p>
            <a:pPr>
              <a:buFont typeface="Wingdings 3"/>
              <a:buChar char=""/>
            </a:pPr>
            <a:r>
              <a:rPr lang="id-ID" sz="2100">
                <a:ea typeface="+mn-lt"/>
                <a:cs typeface="+mn-lt"/>
              </a:rPr>
              <a:t>Usia</a:t>
            </a:r>
            <a:endParaRPr lang="en-US" sz="2100">
              <a:ea typeface="+mn-lt"/>
              <a:cs typeface="+mn-lt"/>
            </a:endParaRPr>
          </a:p>
          <a:p>
            <a:pPr>
              <a:buFont typeface="Wingdings 3"/>
              <a:buChar char=""/>
            </a:pPr>
            <a:r>
              <a:rPr lang="id-ID" sz="2100">
                <a:ea typeface="+mn-lt"/>
                <a:cs typeface="+mn-lt"/>
              </a:rPr>
              <a:t>Status / Pekerjaan</a:t>
            </a:r>
            <a:endParaRPr lang="en-US" sz="2100">
              <a:ea typeface="+mn-lt"/>
              <a:cs typeface="+mn-lt"/>
            </a:endParaRPr>
          </a:p>
          <a:p>
            <a:pPr>
              <a:buFont typeface="Wingdings 3"/>
              <a:buChar char=""/>
            </a:pPr>
            <a:r>
              <a:rPr lang="id-ID" sz="2100" err="1">
                <a:ea typeface="+mn-lt"/>
                <a:cs typeface="+mn-lt"/>
              </a:rPr>
              <a:t>No</a:t>
            </a:r>
            <a:r>
              <a:rPr lang="id-ID" sz="2100">
                <a:ea typeface="+mn-lt"/>
                <a:cs typeface="+mn-lt"/>
              </a:rPr>
              <a:t> Hp</a:t>
            </a:r>
            <a:endParaRPr lang="en-US" sz="2100">
              <a:ea typeface="+mn-lt"/>
              <a:cs typeface="+mn-lt"/>
            </a:endParaRPr>
          </a:p>
          <a:p>
            <a:pPr>
              <a:buFont typeface="Wingdings 3"/>
              <a:buChar char=""/>
            </a:pPr>
            <a:r>
              <a:rPr lang="id-ID" sz="2100">
                <a:ea typeface="+mn-lt"/>
                <a:cs typeface="+mn-lt"/>
              </a:rPr>
              <a:t>Berapa pendapatan </a:t>
            </a:r>
            <a:r>
              <a:rPr lang="id-ID" sz="2100" err="1">
                <a:ea typeface="+mn-lt"/>
                <a:cs typeface="+mn-lt"/>
              </a:rPr>
              <a:t>anda</a:t>
            </a:r>
            <a:r>
              <a:rPr lang="id-ID" sz="2100">
                <a:ea typeface="+mn-lt"/>
                <a:cs typeface="+mn-lt"/>
              </a:rPr>
              <a:t> setiap bulannya?</a:t>
            </a:r>
            <a:endParaRPr lang="en-US" sz="2100">
              <a:ea typeface="+mn-lt"/>
              <a:cs typeface="+mn-lt"/>
            </a:endParaRPr>
          </a:p>
          <a:p>
            <a:pPr>
              <a:buFont typeface="Wingdings 3"/>
              <a:buChar char=""/>
            </a:pPr>
            <a:r>
              <a:rPr lang="id-ID" sz="2100">
                <a:ea typeface="+mn-lt"/>
                <a:cs typeface="+mn-lt"/>
              </a:rPr>
              <a:t>Berapa </a:t>
            </a:r>
            <a:r>
              <a:rPr lang="id-ID" sz="2100" err="1">
                <a:ea typeface="+mn-lt"/>
                <a:cs typeface="+mn-lt"/>
              </a:rPr>
              <a:t>budget</a:t>
            </a:r>
            <a:r>
              <a:rPr lang="id-ID" sz="2100">
                <a:ea typeface="+mn-lt"/>
                <a:cs typeface="+mn-lt"/>
              </a:rPr>
              <a:t> yang </a:t>
            </a:r>
            <a:r>
              <a:rPr lang="id-ID" sz="2100" err="1">
                <a:ea typeface="+mn-lt"/>
                <a:cs typeface="+mn-lt"/>
              </a:rPr>
              <a:t>anda</a:t>
            </a:r>
            <a:r>
              <a:rPr lang="id-ID" sz="2100">
                <a:ea typeface="+mn-lt"/>
                <a:cs typeface="+mn-lt"/>
              </a:rPr>
              <a:t> siapkan untuk membeli produk </a:t>
            </a:r>
            <a:r>
              <a:rPr lang="id-ID" sz="2100" err="1">
                <a:ea typeface="+mn-lt"/>
                <a:cs typeface="+mn-lt"/>
              </a:rPr>
              <a:t>fashion</a:t>
            </a:r>
            <a:r>
              <a:rPr lang="id-ID" sz="2100">
                <a:ea typeface="+mn-lt"/>
                <a:cs typeface="+mn-lt"/>
              </a:rPr>
              <a:t>?</a:t>
            </a:r>
            <a:endParaRPr lang="en-US" sz="2100">
              <a:ea typeface="+mn-lt"/>
              <a:cs typeface="+mn-lt"/>
            </a:endParaRPr>
          </a:p>
          <a:p>
            <a:pPr>
              <a:buFont typeface="Wingdings 3"/>
              <a:buChar char=""/>
            </a:pPr>
            <a:r>
              <a:rPr lang="id-ID" sz="2100">
                <a:ea typeface="+mn-lt"/>
                <a:cs typeface="+mn-lt"/>
              </a:rPr>
              <a:t>Apa yang menjadi pertimbangan </a:t>
            </a:r>
            <a:r>
              <a:rPr lang="id-ID" sz="2100" err="1">
                <a:ea typeface="+mn-lt"/>
                <a:cs typeface="+mn-lt"/>
              </a:rPr>
              <a:t>anda</a:t>
            </a:r>
            <a:r>
              <a:rPr lang="id-ID" sz="2100">
                <a:ea typeface="+mn-lt"/>
                <a:cs typeface="+mn-lt"/>
              </a:rPr>
              <a:t> sebelum membeli produk </a:t>
            </a:r>
            <a:r>
              <a:rPr lang="id-ID" sz="2100" err="1">
                <a:ea typeface="+mn-lt"/>
                <a:cs typeface="+mn-lt"/>
              </a:rPr>
              <a:t>fashion</a:t>
            </a:r>
            <a:r>
              <a:rPr lang="id-ID" sz="2100">
                <a:ea typeface="+mn-lt"/>
                <a:cs typeface="+mn-lt"/>
              </a:rPr>
              <a:t>?</a:t>
            </a:r>
            <a:endParaRPr lang="en-US" sz="2100">
              <a:ea typeface="+mn-lt"/>
              <a:cs typeface="+mn-lt"/>
            </a:endParaRPr>
          </a:p>
          <a:p>
            <a:pPr>
              <a:buFont typeface="Wingdings 3"/>
              <a:buChar char=""/>
            </a:pPr>
            <a:r>
              <a:rPr lang="id-ID" sz="2100">
                <a:ea typeface="+mn-lt"/>
                <a:cs typeface="+mn-lt"/>
              </a:rPr>
              <a:t>Seberapa sering </a:t>
            </a:r>
            <a:r>
              <a:rPr lang="id-ID" sz="2100" err="1">
                <a:ea typeface="+mn-lt"/>
                <a:cs typeface="+mn-lt"/>
              </a:rPr>
              <a:t>anda</a:t>
            </a:r>
            <a:r>
              <a:rPr lang="id-ID" sz="2100">
                <a:ea typeface="+mn-lt"/>
                <a:cs typeface="+mn-lt"/>
              </a:rPr>
              <a:t> melakukan transaksi produk </a:t>
            </a:r>
            <a:r>
              <a:rPr lang="id-ID" sz="2100" err="1">
                <a:ea typeface="+mn-lt"/>
                <a:cs typeface="+mn-lt"/>
              </a:rPr>
              <a:t>fashion</a:t>
            </a:r>
            <a:r>
              <a:rPr lang="id-ID" sz="2100">
                <a:ea typeface="+mn-lt"/>
                <a:cs typeface="+mn-lt"/>
              </a:rPr>
              <a:t> setiap bulannya?</a:t>
            </a:r>
            <a:endParaRPr lang="en-US" sz="2100">
              <a:ea typeface="+mn-lt"/>
              <a:cs typeface="+mn-lt"/>
            </a:endParaRPr>
          </a:p>
          <a:p>
            <a:pPr>
              <a:buFont typeface="Wingdings 3"/>
              <a:buChar char=""/>
            </a:pPr>
            <a:r>
              <a:rPr lang="id-ID" sz="2100">
                <a:ea typeface="+mn-lt"/>
                <a:cs typeface="+mn-lt"/>
              </a:rPr>
              <a:t>Apa yang menjadi pertimbangan </a:t>
            </a:r>
            <a:r>
              <a:rPr lang="id-ID" sz="2100" err="1">
                <a:ea typeface="+mn-lt"/>
                <a:cs typeface="+mn-lt"/>
              </a:rPr>
              <a:t>anda</a:t>
            </a:r>
            <a:r>
              <a:rPr lang="id-ID" sz="2100">
                <a:ea typeface="+mn-lt"/>
                <a:cs typeface="+mn-lt"/>
              </a:rPr>
              <a:t> sebelum membeli produk </a:t>
            </a:r>
            <a:r>
              <a:rPr lang="id-ID" sz="2100" err="1">
                <a:ea typeface="+mn-lt"/>
                <a:cs typeface="+mn-lt"/>
              </a:rPr>
              <a:t>fashion</a:t>
            </a:r>
            <a:r>
              <a:rPr lang="id-ID" sz="2100">
                <a:ea typeface="+mn-lt"/>
                <a:cs typeface="+mn-lt"/>
              </a:rPr>
              <a:t>?</a:t>
            </a:r>
            <a:endParaRPr lang="en-US" sz="2100">
              <a:ea typeface="+mn-lt"/>
              <a:cs typeface="+mn-lt"/>
            </a:endParaRPr>
          </a:p>
          <a:p>
            <a:pPr>
              <a:buFont typeface="Wingdings 3"/>
              <a:buChar char=""/>
            </a:pPr>
            <a:r>
              <a:rPr lang="id-ID" sz="2100">
                <a:ea typeface="+mn-lt"/>
                <a:cs typeface="+mn-lt"/>
              </a:rPr>
              <a:t>Anda lebih menyukai membeli produk </a:t>
            </a:r>
            <a:r>
              <a:rPr lang="id-ID" sz="2100" err="1">
                <a:ea typeface="+mn-lt"/>
                <a:cs typeface="+mn-lt"/>
              </a:rPr>
              <a:t>fashion</a:t>
            </a:r>
            <a:r>
              <a:rPr lang="id-ID" sz="2100">
                <a:ea typeface="+mn-lt"/>
                <a:cs typeface="+mn-lt"/>
              </a:rPr>
              <a:t> secara </a:t>
            </a:r>
            <a:r>
              <a:rPr lang="id-ID" sz="2100" err="1">
                <a:ea typeface="+mn-lt"/>
                <a:cs typeface="+mn-lt"/>
              </a:rPr>
              <a:t>online</a:t>
            </a:r>
            <a:r>
              <a:rPr lang="id-ID" sz="2100">
                <a:ea typeface="+mn-lt"/>
                <a:cs typeface="+mn-lt"/>
              </a:rPr>
              <a:t> atau </a:t>
            </a:r>
            <a:r>
              <a:rPr lang="id-ID" sz="2100" err="1">
                <a:ea typeface="+mn-lt"/>
                <a:cs typeface="+mn-lt"/>
              </a:rPr>
              <a:t>offline</a:t>
            </a:r>
            <a:r>
              <a:rPr lang="id-ID" sz="2100">
                <a:ea typeface="+mn-lt"/>
                <a:cs typeface="+mn-lt"/>
              </a:rPr>
              <a:t>?</a:t>
            </a:r>
            <a:endParaRPr lang="en-US" sz="2100">
              <a:ea typeface="+mn-lt"/>
              <a:cs typeface="+mn-lt"/>
            </a:endParaRPr>
          </a:p>
          <a:p>
            <a:pPr>
              <a:buFont typeface="Wingdings 3"/>
              <a:buChar char=""/>
            </a:pPr>
            <a:r>
              <a:rPr lang="id-ID" sz="2100">
                <a:ea typeface="+mn-lt"/>
                <a:cs typeface="+mn-lt"/>
              </a:rPr>
              <a:t>Seberapa sering </a:t>
            </a:r>
            <a:r>
              <a:rPr lang="id-ID" sz="2100" err="1">
                <a:ea typeface="+mn-lt"/>
                <a:cs typeface="+mn-lt"/>
              </a:rPr>
              <a:t>anda</a:t>
            </a:r>
            <a:r>
              <a:rPr lang="id-ID" sz="2100">
                <a:ea typeface="+mn-lt"/>
                <a:cs typeface="+mn-lt"/>
              </a:rPr>
              <a:t> melakukan transaksi produk </a:t>
            </a:r>
            <a:r>
              <a:rPr lang="id-ID" sz="2100" err="1">
                <a:ea typeface="+mn-lt"/>
                <a:cs typeface="+mn-lt"/>
              </a:rPr>
              <a:t>fashion</a:t>
            </a:r>
            <a:r>
              <a:rPr lang="id-ID" sz="2100">
                <a:ea typeface="+mn-lt"/>
                <a:cs typeface="+mn-lt"/>
              </a:rPr>
              <a:t> secara </a:t>
            </a:r>
            <a:r>
              <a:rPr lang="id-ID" sz="2100" err="1">
                <a:ea typeface="+mn-lt"/>
                <a:cs typeface="+mn-lt"/>
              </a:rPr>
              <a:t>online</a:t>
            </a:r>
            <a:r>
              <a:rPr lang="id-ID" sz="2100">
                <a:ea typeface="+mn-lt"/>
                <a:cs typeface="+mn-lt"/>
              </a:rPr>
              <a:t> setiap bulan?</a:t>
            </a:r>
            <a:endParaRPr lang="en-US" sz="2100">
              <a:ea typeface="+mn-lt"/>
              <a:cs typeface="+mn-lt"/>
            </a:endParaRPr>
          </a:p>
          <a:p>
            <a:pPr>
              <a:buFont typeface="Wingdings 3"/>
              <a:buChar char=""/>
            </a:pPr>
            <a:r>
              <a:rPr lang="id-ID" sz="2100">
                <a:ea typeface="+mn-lt"/>
                <a:cs typeface="+mn-lt"/>
              </a:rPr>
              <a:t>Apa alasan yang membuat </a:t>
            </a:r>
            <a:r>
              <a:rPr lang="id-ID" sz="2100" err="1">
                <a:ea typeface="+mn-lt"/>
                <a:cs typeface="+mn-lt"/>
              </a:rPr>
              <a:t>anda</a:t>
            </a:r>
            <a:r>
              <a:rPr lang="id-ID" sz="2100">
                <a:ea typeface="+mn-lt"/>
                <a:cs typeface="+mn-lt"/>
              </a:rPr>
              <a:t> memutuskan membeli produk </a:t>
            </a:r>
            <a:r>
              <a:rPr lang="id-ID" sz="2100" err="1">
                <a:ea typeface="+mn-lt"/>
                <a:cs typeface="+mn-lt"/>
              </a:rPr>
              <a:t>fashion</a:t>
            </a:r>
            <a:r>
              <a:rPr lang="id-ID" sz="2100">
                <a:ea typeface="+mn-lt"/>
                <a:cs typeface="+mn-lt"/>
              </a:rPr>
              <a:t> secara </a:t>
            </a:r>
            <a:r>
              <a:rPr lang="id-ID" sz="2100" err="1">
                <a:ea typeface="+mn-lt"/>
                <a:cs typeface="+mn-lt"/>
              </a:rPr>
              <a:t>online</a:t>
            </a:r>
            <a:r>
              <a:rPr lang="id-ID" sz="2100">
                <a:ea typeface="+mn-lt"/>
                <a:cs typeface="+mn-lt"/>
              </a:rPr>
              <a:t>?</a:t>
            </a:r>
            <a:endParaRPr lang="en-US" sz="2100">
              <a:ea typeface="+mn-lt"/>
              <a:cs typeface="+mn-lt"/>
            </a:endParaRPr>
          </a:p>
          <a:p>
            <a:pPr>
              <a:buFont typeface="Wingdings 3"/>
              <a:buChar char=""/>
            </a:pPr>
            <a:r>
              <a:rPr lang="id-ID" sz="2100">
                <a:ea typeface="+mn-lt"/>
                <a:cs typeface="+mn-lt"/>
              </a:rPr>
              <a:t>Apa </a:t>
            </a:r>
            <a:r>
              <a:rPr lang="id-ID" sz="2100" err="1">
                <a:ea typeface="+mn-lt"/>
                <a:cs typeface="+mn-lt"/>
              </a:rPr>
              <a:t>Keluhaan</a:t>
            </a:r>
            <a:r>
              <a:rPr lang="id-ID" sz="2100">
                <a:ea typeface="+mn-lt"/>
                <a:cs typeface="+mn-lt"/>
              </a:rPr>
              <a:t> yang sering </a:t>
            </a:r>
            <a:r>
              <a:rPr lang="id-ID" sz="2100" err="1">
                <a:ea typeface="+mn-lt"/>
                <a:cs typeface="+mn-lt"/>
              </a:rPr>
              <a:t>anda</a:t>
            </a:r>
            <a:r>
              <a:rPr lang="id-ID" sz="2100">
                <a:ea typeface="+mn-lt"/>
                <a:cs typeface="+mn-lt"/>
              </a:rPr>
              <a:t> dapat saat </a:t>
            </a:r>
            <a:r>
              <a:rPr lang="id-ID" sz="2100" err="1">
                <a:ea typeface="+mn-lt"/>
                <a:cs typeface="+mn-lt"/>
              </a:rPr>
              <a:t>anda</a:t>
            </a:r>
            <a:r>
              <a:rPr lang="id-ID" sz="2100">
                <a:ea typeface="+mn-lt"/>
                <a:cs typeface="+mn-lt"/>
              </a:rPr>
              <a:t> membeli produk </a:t>
            </a:r>
            <a:r>
              <a:rPr lang="id-ID" sz="2100" err="1">
                <a:ea typeface="+mn-lt"/>
                <a:cs typeface="+mn-lt"/>
              </a:rPr>
              <a:t>fashion</a:t>
            </a:r>
            <a:r>
              <a:rPr lang="id-ID" sz="2100">
                <a:ea typeface="+mn-lt"/>
                <a:cs typeface="+mn-lt"/>
              </a:rPr>
              <a:t> secara </a:t>
            </a:r>
            <a:r>
              <a:rPr lang="id-ID" sz="2100" err="1">
                <a:ea typeface="+mn-lt"/>
                <a:cs typeface="+mn-lt"/>
              </a:rPr>
              <a:t>online</a:t>
            </a:r>
            <a:r>
              <a:rPr lang="id-ID" sz="2100">
                <a:ea typeface="+mn-lt"/>
                <a:cs typeface="+mn-lt"/>
              </a:rPr>
              <a:t>?</a:t>
            </a:r>
            <a:endParaRPr lang="en-US" sz="2100">
              <a:ea typeface="+mn-lt"/>
              <a:cs typeface="+mn-lt"/>
            </a:endParaRPr>
          </a:p>
          <a:p>
            <a:pPr>
              <a:buFont typeface="Wingdings 3"/>
              <a:buChar char=""/>
            </a:pPr>
            <a:r>
              <a:rPr lang="id-ID" sz="2100">
                <a:ea typeface="+mn-lt"/>
                <a:cs typeface="+mn-lt"/>
              </a:rPr>
              <a:t>Anda lebih suka melakukan transaksi produk </a:t>
            </a:r>
            <a:r>
              <a:rPr lang="id-ID" sz="2100" err="1">
                <a:ea typeface="+mn-lt"/>
                <a:cs typeface="+mn-lt"/>
              </a:rPr>
              <a:t>fashion</a:t>
            </a:r>
            <a:r>
              <a:rPr lang="id-ID" sz="2100">
                <a:ea typeface="+mn-lt"/>
                <a:cs typeface="+mn-lt"/>
              </a:rPr>
              <a:t> </a:t>
            </a:r>
            <a:r>
              <a:rPr lang="id-ID" sz="2100" err="1">
                <a:ea typeface="+mn-lt"/>
                <a:cs typeface="+mn-lt"/>
              </a:rPr>
              <a:t>online</a:t>
            </a:r>
            <a:r>
              <a:rPr lang="id-ID" sz="2100">
                <a:ea typeface="+mn-lt"/>
                <a:cs typeface="+mn-lt"/>
              </a:rPr>
              <a:t> melalui </a:t>
            </a:r>
            <a:r>
              <a:rPr lang="id-ID" sz="2100" err="1">
                <a:ea typeface="+mn-lt"/>
                <a:cs typeface="+mn-lt"/>
              </a:rPr>
              <a:t>social</a:t>
            </a:r>
            <a:r>
              <a:rPr lang="id-ID" sz="2100">
                <a:ea typeface="+mn-lt"/>
                <a:cs typeface="+mn-lt"/>
              </a:rPr>
              <a:t> media / e-</a:t>
            </a:r>
            <a:r>
              <a:rPr lang="id-ID" sz="2100" err="1">
                <a:ea typeface="+mn-lt"/>
                <a:cs typeface="+mn-lt"/>
              </a:rPr>
              <a:t>commerce</a:t>
            </a:r>
            <a:r>
              <a:rPr lang="id-ID" sz="2100">
                <a:ea typeface="+mn-lt"/>
                <a:cs typeface="+mn-lt"/>
              </a:rPr>
              <a:t>?</a:t>
            </a:r>
            <a:endParaRPr lang="en-US" sz="2100">
              <a:ea typeface="+mn-lt"/>
              <a:cs typeface="+mn-lt"/>
            </a:endParaRPr>
          </a:p>
          <a:p>
            <a:pPr>
              <a:buFont typeface="Wingdings 3"/>
              <a:buChar char=""/>
            </a:pPr>
            <a:r>
              <a:rPr lang="id-ID" sz="2100">
                <a:ea typeface="+mn-lt"/>
                <a:cs typeface="+mn-lt"/>
              </a:rPr>
              <a:t>Apa alasan </a:t>
            </a:r>
            <a:r>
              <a:rPr lang="id-ID" sz="2100" err="1">
                <a:ea typeface="+mn-lt"/>
                <a:cs typeface="+mn-lt"/>
              </a:rPr>
              <a:t>anda</a:t>
            </a:r>
            <a:r>
              <a:rPr lang="id-ID" sz="2100">
                <a:ea typeface="+mn-lt"/>
                <a:cs typeface="+mn-lt"/>
              </a:rPr>
              <a:t> melakukan transaksi di platform tersebut?</a:t>
            </a:r>
            <a:endParaRPr lang="en-US" sz="2100">
              <a:ea typeface="+mn-lt"/>
              <a:cs typeface="+mn-lt"/>
            </a:endParaRPr>
          </a:p>
          <a:p>
            <a:pPr>
              <a:buFont typeface="Wingdings 3"/>
              <a:buChar char=""/>
            </a:pPr>
            <a:r>
              <a:rPr lang="id-ID" sz="2100">
                <a:ea typeface="+mn-lt"/>
                <a:cs typeface="+mn-lt"/>
              </a:rPr>
              <a:t>Berapa rata-rata </a:t>
            </a:r>
            <a:r>
              <a:rPr lang="id-ID" sz="2100" err="1">
                <a:ea typeface="+mn-lt"/>
                <a:cs typeface="+mn-lt"/>
              </a:rPr>
              <a:t>anda</a:t>
            </a:r>
            <a:r>
              <a:rPr lang="id-ID" sz="2100">
                <a:ea typeface="+mn-lt"/>
                <a:cs typeface="+mn-lt"/>
              </a:rPr>
              <a:t> memakai produk </a:t>
            </a:r>
            <a:r>
              <a:rPr lang="id-ID" sz="2100" err="1">
                <a:ea typeface="+mn-lt"/>
                <a:cs typeface="+mn-lt"/>
              </a:rPr>
              <a:t>fashion</a:t>
            </a:r>
            <a:r>
              <a:rPr lang="id-ID" sz="2100">
                <a:ea typeface="+mn-lt"/>
                <a:cs typeface="+mn-lt"/>
              </a:rPr>
              <a:t> </a:t>
            </a:r>
            <a:r>
              <a:rPr lang="id-ID" sz="2100" err="1">
                <a:ea typeface="+mn-lt"/>
                <a:cs typeface="+mn-lt"/>
              </a:rPr>
              <a:t>anda</a:t>
            </a:r>
            <a:r>
              <a:rPr lang="id-ID" sz="2100">
                <a:ea typeface="+mn-lt"/>
                <a:cs typeface="+mn-lt"/>
              </a:rPr>
              <a:t> dari awal </a:t>
            </a:r>
            <a:r>
              <a:rPr lang="id-ID" sz="2100" err="1">
                <a:ea typeface="+mn-lt"/>
                <a:cs typeface="+mn-lt"/>
              </a:rPr>
              <a:t>anda</a:t>
            </a:r>
            <a:r>
              <a:rPr lang="id-ID" sz="2100">
                <a:ea typeface="+mn-lt"/>
                <a:cs typeface="+mn-lt"/>
              </a:rPr>
              <a:t> membelinya?</a:t>
            </a:r>
            <a:endParaRPr lang="en-US" sz="2100">
              <a:ea typeface="+mn-lt"/>
              <a:cs typeface="+mn-lt"/>
            </a:endParaRPr>
          </a:p>
          <a:p>
            <a:pPr>
              <a:buFont typeface="Wingdings 3"/>
              <a:buChar char=""/>
            </a:pPr>
            <a:r>
              <a:rPr lang="id-ID" sz="2100">
                <a:ea typeface="+mn-lt"/>
                <a:cs typeface="+mn-lt"/>
              </a:rPr>
              <a:t>Dalam sehari berapa kali </a:t>
            </a:r>
            <a:r>
              <a:rPr lang="id-ID" sz="2100" err="1">
                <a:ea typeface="+mn-lt"/>
                <a:cs typeface="+mn-lt"/>
              </a:rPr>
              <a:t>anda</a:t>
            </a:r>
            <a:r>
              <a:rPr lang="id-ID" sz="2100">
                <a:ea typeface="+mn-lt"/>
                <a:cs typeface="+mn-lt"/>
              </a:rPr>
              <a:t> mengganti pakaian </a:t>
            </a:r>
            <a:r>
              <a:rPr lang="id-ID" sz="2100" err="1">
                <a:ea typeface="+mn-lt"/>
                <a:cs typeface="+mn-lt"/>
              </a:rPr>
              <a:t>fashion</a:t>
            </a:r>
            <a:r>
              <a:rPr lang="id-ID" sz="2100">
                <a:ea typeface="+mn-lt"/>
                <a:cs typeface="+mn-lt"/>
              </a:rPr>
              <a:t> </a:t>
            </a:r>
            <a:r>
              <a:rPr lang="id-ID" sz="2100" err="1">
                <a:ea typeface="+mn-lt"/>
                <a:cs typeface="+mn-lt"/>
              </a:rPr>
              <a:t>anda</a:t>
            </a:r>
            <a:r>
              <a:rPr lang="id-ID" sz="2100">
                <a:ea typeface="+mn-lt"/>
                <a:cs typeface="+mn-lt"/>
              </a:rPr>
              <a:t>?</a:t>
            </a:r>
            <a:endParaRPr lang="en-US" sz="2100">
              <a:ea typeface="+mn-lt"/>
              <a:cs typeface="+mn-lt"/>
            </a:endParaRPr>
          </a:p>
          <a:p>
            <a:pPr marL="0" indent="0">
              <a:buNone/>
            </a:pPr>
            <a:endParaRPr lang="en-US" sz="2100" b="1"/>
          </a:p>
        </p:txBody>
      </p:sp>
    </p:spTree>
    <p:extLst>
      <p:ext uri="{BB962C8B-B14F-4D97-AF65-F5344CB8AC3E}">
        <p14:creationId xmlns:p14="http://schemas.microsoft.com/office/powerpoint/2010/main" val="226399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9998-667A-4B7C-88F2-9FD4D0521510}"/>
              </a:ext>
            </a:extLst>
          </p:cNvPr>
          <p:cNvSpPr>
            <a:spLocks noGrp="1"/>
          </p:cNvSpPr>
          <p:nvPr>
            <p:ph type="title"/>
          </p:nvPr>
        </p:nvSpPr>
        <p:spPr>
          <a:xfrm>
            <a:off x="471715" y="112343"/>
            <a:ext cx="8766001" cy="704295"/>
          </a:xfrm>
        </p:spPr>
        <p:txBody>
          <a:bodyPr>
            <a:normAutofit fontScale="90000"/>
          </a:bodyPr>
          <a:lstStyle/>
          <a:p>
            <a:r>
              <a:rPr lang="en-US" err="1">
                <a:ea typeface="+mj-lt"/>
                <a:cs typeface="+mj-lt"/>
              </a:rPr>
              <a:t>Membuat</a:t>
            </a:r>
            <a:r>
              <a:rPr lang="en-US">
                <a:ea typeface="+mj-lt"/>
                <a:cs typeface="+mj-lt"/>
              </a:rPr>
              <a:t> Daftar </a:t>
            </a:r>
            <a:r>
              <a:rPr lang="en-US" err="1">
                <a:ea typeface="+mj-lt"/>
                <a:cs typeface="+mj-lt"/>
              </a:rPr>
              <a:t>Pertanyaan</a:t>
            </a:r>
            <a:r>
              <a:rPr lang="en-US">
                <a:ea typeface="+mj-lt"/>
                <a:cs typeface="+mj-lt"/>
              </a:rPr>
              <a:t> </a:t>
            </a:r>
            <a:r>
              <a:rPr lang="en-US" err="1">
                <a:ea typeface="+mj-lt"/>
                <a:cs typeface="+mj-lt"/>
              </a:rPr>
              <a:t>untuk</a:t>
            </a:r>
            <a:r>
              <a:rPr lang="en-US">
                <a:ea typeface="+mj-lt"/>
                <a:cs typeface="+mj-lt"/>
              </a:rPr>
              <a:t> </a:t>
            </a:r>
            <a:r>
              <a:rPr lang="en-US" err="1">
                <a:ea typeface="+mj-lt"/>
                <a:cs typeface="+mj-lt"/>
              </a:rPr>
              <a:t>Wawancara</a:t>
            </a:r>
            <a:r>
              <a:rPr lang="en-US">
                <a:ea typeface="+mj-lt"/>
                <a:cs typeface="+mj-lt"/>
              </a:rPr>
              <a:t> User</a:t>
            </a:r>
          </a:p>
          <a:p>
            <a:endParaRPr lang="en-US"/>
          </a:p>
        </p:txBody>
      </p:sp>
      <p:sp>
        <p:nvSpPr>
          <p:cNvPr id="3" name="Content Placeholder 2">
            <a:extLst>
              <a:ext uri="{FF2B5EF4-FFF2-40B4-BE49-F238E27FC236}">
                <a16:creationId xmlns:a16="http://schemas.microsoft.com/office/drawing/2014/main" id="{65A22A0A-1C5F-4255-BC80-F26B72A72723}"/>
              </a:ext>
            </a:extLst>
          </p:cNvPr>
          <p:cNvSpPr>
            <a:spLocks noGrp="1"/>
          </p:cNvSpPr>
          <p:nvPr>
            <p:ph idx="1"/>
          </p:nvPr>
        </p:nvSpPr>
        <p:spPr>
          <a:xfrm>
            <a:off x="677334" y="1191591"/>
            <a:ext cx="8596668" cy="5554066"/>
          </a:xfrm>
        </p:spPr>
        <p:txBody>
          <a:bodyPr vert="horz" lIns="91440" tIns="45720" rIns="91440" bIns="45720" rtlCol="0" anchor="t">
            <a:normAutofit fontScale="77500" lnSpcReduction="20000"/>
          </a:bodyPr>
          <a:lstStyle/>
          <a:p>
            <a:pPr>
              <a:buFont typeface="Wingdings 3"/>
              <a:buChar char=""/>
            </a:pPr>
            <a:r>
              <a:rPr lang="id-ID" sz="2100">
                <a:ea typeface="+mn-lt"/>
                <a:cs typeface="+mn-lt"/>
              </a:rPr>
              <a:t>Dalam seminggu apakah kamu sering menggunakan pakaian yang sama?</a:t>
            </a:r>
          </a:p>
          <a:p>
            <a:pPr>
              <a:buFont typeface="Wingdings 3"/>
              <a:buChar char=""/>
            </a:pPr>
            <a:r>
              <a:rPr lang="id-ID" sz="2100">
                <a:ea typeface="+mn-lt"/>
                <a:cs typeface="+mn-lt"/>
              </a:rPr>
              <a:t>Apa </a:t>
            </a:r>
            <a:r>
              <a:rPr lang="id-ID" sz="2100" err="1">
                <a:ea typeface="+mn-lt"/>
                <a:cs typeface="+mn-lt"/>
              </a:rPr>
              <a:t>anda</a:t>
            </a:r>
            <a:r>
              <a:rPr lang="id-ID" sz="2100">
                <a:ea typeface="+mn-lt"/>
                <a:cs typeface="+mn-lt"/>
              </a:rPr>
              <a:t> selalu berusaha menggunakan pakaian yang </a:t>
            </a:r>
            <a:r>
              <a:rPr lang="id-ID" sz="2100" err="1">
                <a:ea typeface="+mn-lt"/>
                <a:cs typeface="+mn-lt"/>
              </a:rPr>
              <a:t>perbeda</a:t>
            </a:r>
            <a:r>
              <a:rPr lang="id-ID" sz="2100">
                <a:ea typeface="+mn-lt"/>
                <a:cs typeface="+mn-lt"/>
              </a:rPr>
              <a:t> setiap harinya?</a:t>
            </a:r>
          </a:p>
          <a:p>
            <a:pPr>
              <a:buFont typeface="Wingdings 3"/>
              <a:buChar char=""/>
            </a:pPr>
            <a:r>
              <a:rPr lang="id-ID" sz="2100">
                <a:ea typeface="+mn-lt"/>
                <a:cs typeface="+mn-lt"/>
              </a:rPr>
              <a:t>Berapa rata-rata </a:t>
            </a:r>
            <a:r>
              <a:rPr lang="id-ID" sz="2100" err="1">
                <a:ea typeface="+mn-lt"/>
                <a:cs typeface="+mn-lt"/>
              </a:rPr>
              <a:t>anda</a:t>
            </a:r>
            <a:r>
              <a:rPr lang="id-ID" sz="2100">
                <a:ea typeface="+mn-lt"/>
                <a:cs typeface="+mn-lt"/>
              </a:rPr>
              <a:t> memakai produk </a:t>
            </a:r>
            <a:r>
              <a:rPr lang="id-ID" sz="2100" err="1">
                <a:ea typeface="+mn-lt"/>
                <a:cs typeface="+mn-lt"/>
              </a:rPr>
              <a:t>fashion</a:t>
            </a:r>
            <a:r>
              <a:rPr lang="id-ID" sz="2100">
                <a:ea typeface="+mn-lt"/>
                <a:cs typeface="+mn-lt"/>
              </a:rPr>
              <a:t> </a:t>
            </a:r>
            <a:r>
              <a:rPr lang="id-ID" sz="2100" err="1">
                <a:ea typeface="+mn-lt"/>
                <a:cs typeface="+mn-lt"/>
              </a:rPr>
              <a:t>anda</a:t>
            </a:r>
            <a:r>
              <a:rPr lang="id-ID" sz="2100">
                <a:ea typeface="+mn-lt"/>
                <a:cs typeface="+mn-lt"/>
              </a:rPr>
              <a:t> sejak awal </a:t>
            </a:r>
            <a:r>
              <a:rPr lang="id-ID" sz="2100" err="1">
                <a:ea typeface="+mn-lt"/>
                <a:cs typeface="+mn-lt"/>
              </a:rPr>
              <a:t>anda</a:t>
            </a:r>
            <a:r>
              <a:rPr lang="id-ID" sz="2100">
                <a:ea typeface="+mn-lt"/>
                <a:cs typeface="+mn-lt"/>
              </a:rPr>
              <a:t> membelinya?</a:t>
            </a:r>
          </a:p>
          <a:p>
            <a:pPr>
              <a:buFont typeface="Wingdings 3"/>
              <a:buChar char=""/>
            </a:pPr>
            <a:r>
              <a:rPr lang="id-ID" sz="2100">
                <a:ea typeface="+mn-lt"/>
                <a:cs typeface="+mn-lt"/>
              </a:rPr>
              <a:t>Apa yang </a:t>
            </a:r>
            <a:r>
              <a:rPr lang="id-ID" sz="2100" err="1">
                <a:ea typeface="+mn-lt"/>
                <a:cs typeface="+mn-lt"/>
              </a:rPr>
              <a:t>anda</a:t>
            </a:r>
            <a:r>
              <a:rPr lang="id-ID" sz="2100">
                <a:ea typeface="+mn-lt"/>
                <a:cs typeface="+mn-lt"/>
              </a:rPr>
              <a:t> lakukan terhadap produk </a:t>
            </a:r>
            <a:r>
              <a:rPr lang="id-ID" sz="2100" err="1">
                <a:ea typeface="+mn-lt"/>
                <a:cs typeface="+mn-lt"/>
              </a:rPr>
              <a:t>fashion</a:t>
            </a:r>
            <a:r>
              <a:rPr lang="id-ID" sz="2100">
                <a:ea typeface="+mn-lt"/>
                <a:cs typeface="+mn-lt"/>
              </a:rPr>
              <a:t> </a:t>
            </a:r>
            <a:r>
              <a:rPr lang="id-ID" sz="2100" err="1">
                <a:ea typeface="+mn-lt"/>
                <a:cs typeface="+mn-lt"/>
              </a:rPr>
              <a:t>anda</a:t>
            </a:r>
            <a:r>
              <a:rPr lang="id-ID" sz="2100">
                <a:ea typeface="+mn-lt"/>
                <a:cs typeface="+mn-lt"/>
              </a:rPr>
              <a:t> yang sudah tidak </a:t>
            </a:r>
            <a:r>
              <a:rPr lang="id-ID" sz="2100" err="1">
                <a:ea typeface="+mn-lt"/>
                <a:cs typeface="+mn-lt"/>
              </a:rPr>
              <a:t>anda</a:t>
            </a:r>
            <a:r>
              <a:rPr lang="id-ID" sz="2100">
                <a:ea typeface="+mn-lt"/>
                <a:cs typeface="+mn-lt"/>
              </a:rPr>
              <a:t> pakai?</a:t>
            </a:r>
          </a:p>
          <a:p>
            <a:pPr>
              <a:buFont typeface="Wingdings 3"/>
              <a:buChar char=""/>
            </a:pPr>
            <a:r>
              <a:rPr lang="id-ID" sz="2100">
                <a:ea typeface="+mn-lt"/>
                <a:cs typeface="+mn-lt"/>
              </a:rPr>
              <a:t>Anda lebih menyukai produk </a:t>
            </a:r>
            <a:r>
              <a:rPr lang="id-ID" sz="2100" err="1">
                <a:ea typeface="+mn-lt"/>
                <a:cs typeface="+mn-lt"/>
              </a:rPr>
              <a:t>fashion</a:t>
            </a:r>
            <a:r>
              <a:rPr lang="id-ID" sz="2100">
                <a:ea typeface="+mn-lt"/>
                <a:cs typeface="+mn-lt"/>
              </a:rPr>
              <a:t> kondisi baru atau bekas?</a:t>
            </a:r>
          </a:p>
          <a:p>
            <a:pPr>
              <a:buFont typeface="Wingdings 3"/>
              <a:buChar char=""/>
            </a:pPr>
            <a:r>
              <a:rPr lang="id-ID" sz="2100">
                <a:ea typeface="+mn-lt"/>
                <a:cs typeface="+mn-lt"/>
              </a:rPr>
              <a:t>Apa </a:t>
            </a:r>
            <a:r>
              <a:rPr lang="id-ID" sz="2100" err="1">
                <a:ea typeface="+mn-lt"/>
                <a:cs typeface="+mn-lt"/>
              </a:rPr>
              <a:t>anda</a:t>
            </a:r>
            <a:r>
              <a:rPr lang="id-ID" sz="2100">
                <a:ea typeface="+mn-lt"/>
                <a:cs typeface="+mn-lt"/>
              </a:rPr>
              <a:t> pernah membeli produk </a:t>
            </a:r>
            <a:r>
              <a:rPr lang="id-ID" sz="2100" err="1">
                <a:ea typeface="+mn-lt"/>
                <a:cs typeface="+mn-lt"/>
              </a:rPr>
              <a:t>fashion</a:t>
            </a:r>
            <a:r>
              <a:rPr lang="id-ID" sz="2100">
                <a:ea typeface="+mn-lt"/>
                <a:cs typeface="+mn-lt"/>
              </a:rPr>
              <a:t> dengan kondisi </a:t>
            </a:r>
            <a:r>
              <a:rPr lang="id-ID" sz="2100" err="1">
                <a:ea typeface="+mn-lt"/>
                <a:cs typeface="+mn-lt"/>
              </a:rPr>
              <a:t>second</a:t>
            </a:r>
            <a:r>
              <a:rPr lang="id-ID" sz="2100">
                <a:ea typeface="+mn-lt"/>
                <a:cs typeface="+mn-lt"/>
              </a:rPr>
              <a:t>?</a:t>
            </a:r>
          </a:p>
          <a:p>
            <a:pPr>
              <a:buFont typeface="Wingdings 3"/>
              <a:buChar char=""/>
            </a:pPr>
            <a:r>
              <a:rPr lang="id-ID" sz="2100">
                <a:ea typeface="+mn-lt"/>
                <a:cs typeface="+mn-lt"/>
              </a:rPr>
              <a:t>Berapa kali </a:t>
            </a:r>
            <a:r>
              <a:rPr lang="id-ID" sz="2100" err="1">
                <a:ea typeface="+mn-lt"/>
                <a:cs typeface="+mn-lt"/>
              </a:rPr>
              <a:t>anda</a:t>
            </a:r>
            <a:r>
              <a:rPr lang="id-ID" sz="2100">
                <a:ea typeface="+mn-lt"/>
                <a:cs typeface="+mn-lt"/>
              </a:rPr>
              <a:t> membeli produk </a:t>
            </a:r>
            <a:r>
              <a:rPr lang="id-ID" sz="2100" err="1">
                <a:ea typeface="+mn-lt"/>
                <a:cs typeface="+mn-lt"/>
              </a:rPr>
              <a:t>fashion</a:t>
            </a:r>
            <a:r>
              <a:rPr lang="id-ID" sz="2100">
                <a:ea typeface="+mn-lt"/>
                <a:cs typeface="+mn-lt"/>
              </a:rPr>
              <a:t> dengan kondisi </a:t>
            </a:r>
            <a:r>
              <a:rPr lang="id-ID" sz="2100" err="1">
                <a:ea typeface="+mn-lt"/>
                <a:cs typeface="+mn-lt"/>
              </a:rPr>
              <a:t>second</a:t>
            </a:r>
            <a:r>
              <a:rPr lang="id-ID" sz="2100">
                <a:ea typeface="+mn-lt"/>
                <a:cs typeface="+mn-lt"/>
              </a:rPr>
              <a:t>?</a:t>
            </a:r>
          </a:p>
          <a:p>
            <a:pPr>
              <a:buFont typeface="Wingdings 3"/>
              <a:buChar char=""/>
            </a:pPr>
            <a:r>
              <a:rPr lang="id-ID" sz="2100">
                <a:ea typeface="+mn-lt"/>
                <a:cs typeface="+mn-lt"/>
              </a:rPr>
              <a:t>Apa alasan </a:t>
            </a:r>
            <a:r>
              <a:rPr lang="id-ID" sz="2100" err="1">
                <a:ea typeface="+mn-lt"/>
                <a:cs typeface="+mn-lt"/>
              </a:rPr>
              <a:t>anda</a:t>
            </a:r>
            <a:r>
              <a:rPr lang="id-ID" sz="2100">
                <a:ea typeface="+mn-lt"/>
                <a:cs typeface="+mn-lt"/>
              </a:rPr>
              <a:t> membeli produk </a:t>
            </a:r>
            <a:r>
              <a:rPr lang="id-ID" sz="2100" err="1">
                <a:ea typeface="+mn-lt"/>
                <a:cs typeface="+mn-lt"/>
              </a:rPr>
              <a:t>fashion</a:t>
            </a:r>
            <a:r>
              <a:rPr lang="id-ID" sz="2100">
                <a:ea typeface="+mn-lt"/>
                <a:cs typeface="+mn-lt"/>
              </a:rPr>
              <a:t> dengan kondisi </a:t>
            </a:r>
            <a:r>
              <a:rPr lang="id-ID" sz="2100" err="1">
                <a:ea typeface="+mn-lt"/>
                <a:cs typeface="+mn-lt"/>
              </a:rPr>
              <a:t>second</a:t>
            </a:r>
            <a:r>
              <a:rPr lang="id-ID" sz="2100">
                <a:ea typeface="+mn-lt"/>
                <a:cs typeface="+mn-lt"/>
              </a:rPr>
              <a:t>?</a:t>
            </a:r>
          </a:p>
          <a:p>
            <a:pPr>
              <a:buFont typeface="Wingdings 3"/>
              <a:buChar char=""/>
            </a:pPr>
            <a:r>
              <a:rPr lang="id-ID" sz="2100">
                <a:ea typeface="+mn-lt"/>
                <a:cs typeface="+mn-lt"/>
              </a:rPr>
              <a:t>Apa </a:t>
            </a:r>
            <a:r>
              <a:rPr lang="id-ID" sz="2100" err="1">
                <a:ea typeface="+mn-lt"/>
                <a:cs typeface="+mn-lt"/>
              </a:rPr>
              <a:t>anda</a:t>
            </a:r>
            <a:r>
              <a:rPr lang="id-ID" sz="2100">
                <a:ea typeface="+mn-lt"/>
                <a:cs typeface="+mn-lt"/>
              </a:rPr>
              <a:t> ingin mendapatkan pendapatan dari produk </a:t>
            </a:r>
            <a:r>
              <a:rPr lang="id-ID" sz="2100" err="1">
                <a:ea typeface="+mn-lt"/>
                <a:cs typeface="+mn-lt"/>
              </a:rPr>
              <a:t>fashion</a:t>
            </a:r>
            <a:r>
              <a:rPr lang="id-ID" sz="2100">
                <a:ea typeface="+mn-lt"/>
                <a:cs typeface="+mn-lt"/>
              </a:rPr>
              <a:t> yang </a:t>
            </a:r>
            <a:r>
              <a:rPr lang="id-ID" sz="2100" err="1">
                <a:ea typeface="+mn-lt"/>
                <a:cs typeface="+mn-lt"/>
              </a:rPr>
              <a:t>anda</a:t>
            </a:r>
            <a:r>
              <a:rPr lang="id-ID" sz="2100">
                <a:ea typeface="+mn-lt"/>
                <a:cs typeface="+mn-lt"/>
              </a:rPr>
              <a:t> miliki tanpa menjual barang tersebut?</a:t>
            </a:r>
          </a:p>
          <a:p>
            <a:pPr>
              <a:buFont typeface="Wingdings 3"/>
              <a:buChar char=""/>
            </a:pPr>
            <a:r>
              <a:rPr lang="id-ID" sz="2100">
                <a:ea typeface="+mn-lt"/>
                <a:cs typeface="+mn-lt"/>
              </a:rPr>
              <a:t>Pernahkah </a:t>
            </a:r>
            <a:r>
              <a:rPr lang="id-ID" sz="2100" err="1">
                <a:ea typeface="+mn-lt"/>
                <a:cs typeface="+mn-lt"/>
              </a:rPr>
              <a:t>anda</a:t>
            </a:r>
            <a:r>
              <a:rPr lang="id-ID" sz="2100">
                <a:ea typeface="+mn-lt"/>
                <a:cs typeface="+mn-lt"/>
              </a:rPr>
              <a:t> menggunakan produk </a:t>
            </a:r>
            <a:r>
              <a:rPr lang="id-ID" sz="2100" err="1">
                <a:ea typeface="+mn-lt"/>
                <a:cs typeface="+mn-lt"/>
              </a:rPr>
              <a:t>fashion</a:t>
            </a:r>
            <a:r>
              <a:rPr lang="id-ID" sz="2100">
                <a:ea typeface="+mn-lt"/>
                <a:cs typeface="+mn-lt"/>
              </a:rPr>
              <a:t> milik teman  </a:t>
            </a:r>
            <a:r>
              <a:rPr lang="id-ID" sz="2100" err="1">
                <a:ea typeface="+mn-lt"/>
                <a:cs typeface="+mn-lt"/>
              </a:rPr>
              <a:t>anda</a:t>
            </a:r>
            <a:r>
              <a:rPr lang="id-ID" sz="2100">
                <a:ea typeface="+mn-lt"/>
                <a:cs typeface="+mn-lt"/>
              </a:rPr>
              <a:t>?</a:t>
            </a:r>
          </a:p>
          <a:p>
            <a:pPr>
              <a:buFont typeface="Wingdings 3"/>
              <a:buChar char=""/>
            </a:pPr>
            <a:r>
              <a:rPr lang="id-ID" sz="2100" err="1">
                <a:ea typeface="+mn-lt"/>
                <a:cs typeface="+mn-lt"/>
              </a:rPr>
              <a:t>Pernahkan</a:t>
            </a:r>
            <a:r>
              <a:rPr lang="id-ID" sz="2100">
                <a:ea typeface="+mn-lt"/>
                <a:cs typeface="+mn-lt"/>
              </a:rPr>
              <a:t> </a:t>
            </a:r>
            <a:r>
              <a:rPr lang="id-ID" sz="2100" err="1">
                <a:ea typeface="+mn-lt"/>
                <a:cs typeface="+mn-lt"/>
              </a:rPr>
              <a:t>anda</a:t>
            </a:r>
            <a:r>
              <a:rPr lang="id-ID" sz="2100">
                <a:ea typeface="+mn-lt"/>
                <a:cs typeface="+mn-lt"/>
              </a:rPr>
              <a:t> memiliki keinginan untuk menukarkan barang yang sudah tidak </a:t>
            </a:r>
            <a:r>
              <a:rPr lang="id-ID" sz="2100" err="1">
                <a:ea typeface="+mn-lt"/>
                <a:cs typeface="+mn-lt"/>
              </a:rPr>
              <a:t>anda</a:t>
            </a:r>
            <a:r>
              <a:rPr lang="id-ID" sz="2100">
                <a:ea typeface="+mn-lt"/>
                <a:cs typeface="+mn-lt"/>
              </a:rPr>
              <a:t> pakai dengan barang yang </a:t>
            </a:r>
            <a:r>
              <a:rPr lang="id-ID" sz="2100" err="1">
                <a:ea typeface="+mn-lt"/>
                <a:cs typeface="+mn-lt"/>
              </a:rPr>
              <a:t>anda</a:t>
            </a:r>
            <a:r>
              <a:rPr lang="id-ID" sz="2100">
                <a:ea typeface="+mn-lt"/>
                <a:cs typeface="+mn-lt"/>
              </a:rPr>
              <a:t> sukai?</a:t>
            </a:r>
          </a:p>
          <a:p>
            <a:pPr>
              <a:buFont typeface="Wingdings 3"/>
              <a:buChar char=""/>
            </a:pPr>
            <a:r>
              <a:rPr lang="id-ID" sz="2100">
                <a:ea typeface="+mn-lt"/>
                <a:cs typeface="+mn-lt"/>
              </a:rPr>
              <a:t>Apa kamu punya pengalaman menukarkan produk </a:t>
            </a:r>
            <a:r>
              <a:rPr lang="id-ID" sz="2100" err="1">
                <a:ea typeface="+mn-lt"/>
                <a:cs typeface="+mn-lt"/>
              </a:rPr>
              <a:t>fashion</a:t>
            </a:r>
            <a:r>
              <a:rPr lang="id-ID" sz="2100">
                <a:ea typeface="+mn-lt"/>
                <a:cs typeface="+mn-lt"/>
              </a:rPr>
              <a:t> dengan teman </a:t>
            </a:r>
            <a:r>
              <a:rPr lang="id-ID" sz="2100" err="1">
                <a:ea typeface="+mn-lt"/>
                <a:cs typeface="+mn-lt"/>
              </a:rPr>
              <a:t>anda</a:t>
            </a:r>
            <a:r>
              <a:rPr lang="id-ID" sz="2100">
                <a:ea typeface="+mn-lt"/>
                <a:cs typeface="+mn-lt"/>
              </a:rPr>
              <a:t>?</a:t>
            </a:r>
          </a:p>
          <a:p>
            <a:pPr>
              <a:buFont typeface="Wingdings 3"/>
              <a:buChar char=""/>
            </a:pPr>
            <a:r>
              <a:rPr lang="id-ID" sz="2100">
                <a:ea typeface="+mn-lt"/>
                <a:cs typeface="+mn-lt"/>
              </a:rPr>
              <a:t>Pernahkah </a:t>
            </a:r>
            <a:r>
              <a:rPr lang="id-ID" sz="2100" err="1">
                <a:ea typeface="+mn-lt"/>
                <a:cs typeface="+mn-lt"/>
              </a:rPr>
              <a:t>anda</a:t>
            </a:r>
            <a:r>
              <a:rPr lang="id-ID" sz="2100">
                <a:ea typeface="+mn-lt"/>
                <a:cs typeface="+mn-lt"/>
              </a:rPr>
              <a:t> mengikuti </a:t>
            </a:r>
            <a:r>
              <a:rPr lang="id-ID" sz="2100" err="1">
                <a:ea typeface="+mn-lt"/>
                <a:cs typeface="+mn-lt"/>
              </a:rPr>
              <a:t>giveaway</a:t>
            </a:r>
            <a:r>
              <a:rPr lang="id-ID" sz="2100">
                <a:ea typeface="+mn-lt"/>
                <a:cs typeface="+mn-lt"/>
              </a:rPr>
              <a:t> produk </a:t>
            </a:r>
            <a:r>
              <a:rPr lang="id-ID" sz="2100" err="1">
                <a:ea typeface="+mn-lt"/>
                <a:cs typeface="+mn-lt"/>
              </a:rPr>
              <a:t>fashion</a:t>
            </a:r>
            <a:r>
              <a:rPr lang="id-ID" sz="2100">
                <a:ea typeface="+mn-lt"/>
                <a:cs typeface="+mn-lt"/>
              </a:rPr>
              <a:t> yang </a:t>
            </a:r>
            <a:r>
              <a:rPr lang="id-ID" sz="2100" err="1">
                <a:ea typeface="+mn-lt"/>
                <a:cs typeface="+mn-lt"/>
              </a:rPr>
              <a:t>anda</a:t>
            </a:r>
            <a:r>
              <a:rPr lang="id-ID" sz="2100">
                <a:ea typeface="+mn-lt"/>
                <a:cs typeface="+mn-lt"/>
              </a:rPr>
              <a:t> sukai di </a:t>
            </a:r>
            <a:r>
              <a:rPr lang="id-ID" sz="2100" err="1">
                <a:ea typeface="+mn-lt"/>
                <a:cs typeface="+mn-lt"/>
              </a:rPr>
              <a:t>social</a:t>
            </a:r>
            <a:r>
              <a:rPr lang="id-ID" sz="2100">
                <a:ea typeface="+mn-lt"/>
                <a:cs typeface="+mn-lt"/>
              </a:rPr>
              <a:t> media?</a:t>
            </a:r>
          </a:p>
          <a:p>
            <a:pPr>
              <a:buFont typeface="Wingdings 3"/>
              <a:buChar char=""/>
            </a:pPr>
            <a:r>
              <a:rPr lang="id-ID" sz="2100">
                <a:ea typeface="+mn-lt"/>
                <a:cs typeface="+mn-lt"/>
              </a:rPr>
              <a:t>Apa yang </a:t>
            </a:r>
            <a:r>
              <a:rPr lang="id-ID" sz="2100" err="1">
                <a:ea typeface="+mn-lt"/>
                <a:cs typeface="+mn-lt"/>
              </a:rPr>
              <a:t>anda</a:t>
            </a:r>
            <a:r>
              <a:rPr lang="id-ID" sz="2100">
                <a:ea typeface="+mn-lt"/>
                <a:cs typeface="+mn-lt"/>
              </a:rPr>
              <a:t> lakukan bila </a:t>
            </a:r>
            <a:r>
              <a:rPr lang="id-ID" sz="2100" err="1">
                <a:ea typeface="+mn-lt"/>
                <a:cs typeface="+mn-lt"/>
              </a:rPr>
              <a:t>anda</a:t>
            </a:r>
            <a:r>
              <a:rPr lang="id-ID" sz="2100">
                <a:ea typeface="+mn-lt"/>
                <a:cs typeface="+mn-lt"/>
              </a:rPr>
              <a:t> tidak mendapatkan </a:t>
            </a:r>
            <a:r>
              <a:rPr lang="id-ID" sz="2100" err="1">
                <a:ea typeface="+mn-lt"/>
                <a:cs typeface="+mn-lt"/>
              </a:rPr>
              <a:t>giveaway</a:t>
            </a:r>
            <a:r>
              <a:rPr lang="id-ID" sz="2100">
                <a:ea typeface="+mn-lt"/>
                <a:cs typeface="+mn-lt"/>
              </a:rPr>
              <a:t> tersebut?</a:t>
            </a:r>
          </a:p>
          <a:p>
            <a:pPr>
              <a:buFont typeface="Wingdings 3"/>
              <a:buChar char=""/>
            </a:pPr>
            <a:endParaRPr lang="id-ID" sz="2100">
              <a:ea typeface="+mn-lt"/>
              <a:cs typeface="+mn-lt"/>
            </a:endParaRPr>
          </a:p>
          <a:p>
            <a:pPr marL="0" indent="0">
              <a:buNone/>
            </a:pPr>
            <a:endParaRPr lang="en-US" sz="2100" b="1"/>
          </a:p>
        </p:txBody>
      </p:sp>
    </p:spTree>
    <p:extLst>
      <p:ext uri="{BB962C8B-B14F-4D97-AF65-F5344CB8AC3E}">
        <p14:creationId xmlns:p14="http://schemas.microsoft.com/office/powerpoint/2010/main" val="407849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D171-98B5-4765-94FB-34726D002F02}"/>
              </a:ext>
            </a:extLst>
          </p:cNvPr>
          <p:cNvSpPr>
            <a:spLocks noGrp="1"/>
          </p:cNvSpPr>
          <p:nvPr>
            <p:ph type="title"/>
          </p:nvPr>
        </p:nvSpPr>
        <p:spPr>
          <a:xfrm>
            <a:off x="677334" y="609600"/>
            <a:ext cx="9118036" cy="705853"/>
          </a:xfrm>
        </p:spPr>
        <p:txBody>
          <a:bodyPr>
            <a:normAutofit fontScale="90000"/>
          </a:bodyPr>
          <a:lstStyle/>
          <a:p>
            <a:r>
              <a:rPr lang="en-US" err="1">
                <a:ea typeface="+mj-lt"/>
                <a:cs typeface="+mj-lt"/>
              </a:rPr>
              <a:t>Membuat</a:t>
            </a:r>
            <a:r>
              <a:rPr lang="en-US">
                <a:ea typeface="+mj-lt"/>
                <a:cs typeface="+mj-lt"/>
              </a:rPr>
              <a:t> </a:t>
            </a:r>
            <a:r>
              <a:rPr lang="en-US"/>
              <a:t>Daftar </a:t>
            </a:r>
            <a:r>
              <a:rPr lang="en-US" err="1"/>
              <a:t>Pertanyaan</a:t>
            </a:r>
            <a:r>
              <a:rPr lang="en-US"/>
              <a:t> </a:t>
            </a:r>
            <a:r>
              <a:rPr lang="en-US" err="1"/>
              <a:t>Untuk</a:t>
            </a:r>
            <a:r>
              <a:rPr lang="en-US"/>
              <a:t> Calon Vendor</a:t>
            </a:r>
          </a:p>
        </p:txBody>
      </p:sp>
      <p:sp>
        <p:nvSpPr>
          <p:cNvPr id="3" name="Content Placeholder 2">
            <a:extLst>
              <a:ext uri="{FF2B5EF4-FFF2-40B4-BE49-F238E27FC236}">
                <a16:creationId xmlns:a16="http://schemas.microsoft.com/office/drawing/2014/main" id="{56353223-FF2B-4F65-BD68-010383A22FDD}"/>
              </a:ext>
            </a:extLst>
          </p:cNvPr>
          <p:cNvSpPr>
            <a:spLocks noGrp="1"/>
          </p:cNvSpPr>
          <p:nvPr>
            <p:ph idx="1"/>
          </p:nvPr>
        </p:nvSpPr>
        <p:spPr>
          <a:xfrm>
            <a:off x="677334" y="1452063"/>
            <a:ext cx="8596668" cy="4843299"/>
          </a:xfrm>
        </p:spPr>
        <p:txBody>
          <a:bodyPr vert="horz" lIns="91440" tIns="45720" rIns="91440" bIns="45720" numCol="2" rtlCol="0" anchor="t">
            <a:normAutofit fontScale="92500" lnSpcReduction="20000"/>
          </a:bodyPr>
          <a:lstStyle/>
          <a:p>
            <a:r>
              <a:rPr lang="id-ID">
                <a:ea typeface="+mn-lt"/>
                <a:cs typeface="+mn-lt"/>
              </a:rPr>
              <a:t>Nama</a:t>
            </a:r>
            <a:endParaRPr lang="en-US">
              <a:ea typeface="+mn-lt"/>
              <a:cs typeface="+mn-lt"/>
            </a:endParaRPr>
          </a:p>
          <a:p>
            <a:r>
              <a:rPr lang="id-ID">
                <a:ea typeface="+mn-lt"/>
                <a:cs typeface="+mn-lt"/>
              </a:rPr>
              <a:t>Usia</a:t>
            </a:r>
            <a:endParaRPr lang="en-US">
              <a:ea typeface="+mn-lt"/>
              <a:cs typeface="+mn-lt"/>
            </a:endParaRPr>
          </a:p>
          <a:p>
            <a:r>
              <a:rPr lang="id-ID">
                <a:ea typeface="+mn-lt"/>
                <a:cs typeface="+mn-lt"/>
              </a:rPr>
              <a:t>Status / Pekerjaan</a:t>
            </a:r>
            <a:endParaRPr lang="en-US">
              <a:ea typeface="+mn-lt"/>
              <a:cs typeface="+mn-lt"/>
            </a:endParaRPr>
          </a:p>
          <a:p>
            <a:r>
              <a:rPr lang="id-ID" err="1">
                <a:ea typeface="+mn-lt"/>
                <a:cs typeface="+mn-lt"/>
              </a:rPr>
              <a:t>No</a:t>
            </a:r>
            <a:r>
              <a:rPr lang="id-ID">
                <a:ea typeface="+mn-lt"/>
                <a:cs typeface="+mn-lt"/>
              </a:rPr>
              <a:t> Hp</a:t>
            </a:r>
            <a:endParaRPr lang="en-US">
              <a:ea typeface="+mn-lt"/>
              <a:cs typeface="+mn-lt"/>
            </a:endParaRPr>
          </a:p>
          <a:p>
            <a:r>
              <a:rPr lang="id-ID">
                <a:ea typeface="+mn-lt"/>
                <a:cs typeface="+mn-lt"/>
              </a:rPr>
              <a:t>Berapa pendapatan tiap bulan dari berjualan pakaian </a:t>
            </a:r>
            <a:r>
              <a:rPr lang="id-ID" err="1">
                <a:ea typeface="+mn-lt"/>
                <a:cs typeface="+mn-lt"/>
              </a:rPr>
              <a:t>second</a:t>
            </a:r>
            <a:r>
              <a:rPr lang="id-ID">
                <a:ea typeface="+mn-lt"/>
                <a:cs typeface="+mn-lt"/>
              </a:rPr>
              <a:t>?</a:t>
            </a:r>
            <a:endParaRPr lang="en-US">
              <a:ea typeface="+mn-lt"/>
              <a:cs typeface="+mn-lt"/>
            </a:endParaRPr>
          </a:p>
          <a:p>
            <a:r>
              <a:rPr lang="id-ID">
                <a:ea typeface="+mn-lt"/>
                <a:cs typeface="+mn-lt"/>
              </a:rPr>
              <a:t>Berapa </a:t>
            </a:r>
            <a:r>
              <a:rPr lang="id-ID" err="1">
                <a:ea typeface="+mn-lt"/>
                <a:cs typeface="+mn-lt"/>
              </a:rPr>
              <a:t>budget</a:t>
            </a:r>
            <a:r>
              <a:rPr lang="id-ID">
                <a:ea typeface="+mn-lt"/>
                <a:cs typeface="+mn-lt"/>
              </a:rPr>
              <a:t> yang disiapkan tiap bulan untuk membeli barang untuk dijual kembali?</a:t>
            </a:r>
            <a:endParaRPr lang="en-US">
              <a:ea typeface="+mn-lt"/>
              <a:cs typeface="+mn-lt"/>
            </a:endParaRPr>
          </a:p>
          <a:p>
            <a:r>
              <a:rPr lang="id-ID">
                <a:ea typeface="+mn-lt"/>
                <a:cs typeface="+mn-lt"/>
              </a:rPr>
              <a:t>Pengunjung yang membeli lebih banyak laki-laki atau perempuan?</a:t>
            </a:r>
            <a:endParaRPr lang="en-US">
              <a:ea typeface="+mn-lt"/>
              <a:cs typeface="+mn-lt"/>
            </a:endParaRPr>
          </a:p>
          <a:p>
            <a:r>
              <a:rPr lang="id-ID">
                <a:ea typeface="+mn-lt"/>
                <a:cs typeface="+mn-lt"/>
              </a:rPr>
              <a:t>Kisaran umur yang membeli produk </a:t>
            </a:r>
            <a:r>
              <a:rPr lang="id-ID" err="1">
                <a:ea typeface="+mn-lt"/>
                <a:cs typeface="+mn-lt"/>
              </a:rPr>
              <a:t>fashion</a:t>
            </a:r>
            <a:r>
              <a:rPr lang="id-ID">
                <a:ea typeface="+mn-lt"/>
                <a:cs typeface="+mn-lt"/>
              </a:rPr>
              <a:t> di toko </a:t>
            </a:r>
            <a:r>
              <a:rPr lang="id-ID" err="1">
                <a:ea typeface="+mn-lt"/>
                <a:cs typeface="+mn-lt"/>
              </a:rPr>
              <a:t>anda</a:t>
            </a:r>
            <a:r>
              <a:rPr lang="id-ID">
                <a:ea typeface="+mn-lt"/>
                <a:cs typeface="+mn-lt"/>
              </a:rPr>
              <a:t>?</a:t>
            </a:r>
            <a:endParaRPr lang="en-US">
              <a:ea typeface="+mn-lt"/>
              <a:cs typeface="+mn-lt"/>
            </a:endParaRPr>
          </a:p>
          <a:p>
            <a:r>
              <a:rPr lang="id-ID">
                <a:ea typeface="+mn-lt"/>
                <a:cs typeface="+mn-lt"/>
              </a:rPr>
              <a:t>Produk </a:t>
            </a:r>
            <a:r>
              <a:rPr lang="id-ID" err="1">
                <a:ea typeface="+mn-lt"/>
                <a:cs typeface="+mn-lt"/>
              </a:rPr>
              <a:t>fashion</a:t>
            </a:r>
            <a:r>
              <a:rPr lang="id-ID">
                <a:ea typeface="+mn-lt"/>
                <a:cs typeface="+mn-lt"/>
              </a:rPr>
              <a:t> apa yang sering dibeli </a:t>
            </a:r>
            <a:r>
              <a:rPr lang="id-ID" err="1">
                <a:ea typeface="+mn-lt"/>
                <a:cs typeface="+mn-lt"/>
              </a:rPr>
              <a:t>ditoko</a:t>
            </a:r>
            <a:r>
              <a:rPr lang="id-ID">
                <a:ea typeface="+mn-lt"/>
                <a:cs typeface="+mn-lt"/>
              </a:rPr>
              <a:t> </a:t>
            </a:r>
            <a:r>
              <a:rPr lang="id-ID" err="1">
                <a:ea typeface="+mn-lt"/>
                <a:cs typeface="+mn-lt"/>
              </a:rPr>
              <a:t>anda</a:t>
            </a:r>
            <a:r>
              <a:rPr lang="id-ID">
                <a:ea typeface="+mn-lt"/>
                <a:cs typeface="+mn-lt"/>
              </a:rPr>
              <a:t>?</a:t>
            </a:r>
            <a:endParaRPr lang="en-US">
              <a:ea typeface="+mn-lt"/>
              <a:cs typeface="+mn-lt"/>
            </a:endParaRPr>
          </a:p>
          <a:p>
            <a:r>
              <a:rPr lang="id-ID">
                <a:ea typeface="+mn-lt"/>
                <a:cs typeface="+mn-lt"/>
              </a:rPr>
              <a:t>Merek pakaian apa yang sering di cari oleh </a:t>
            </a:r>
            <a:r>
              <a:rPr lang="id-ID" err="1">
                <a:ea typeface="+mn-lt"/>
                <a:cs typeface="+mn-lt"/>
              </a:rPr>
              <a:t>customer</a:t>
            </a:r>
            <a:r>
              <a:rPr lang="id-ID">
                <a:ea typeface="+mn-lt"/>
                <a:cs typeface="+mn-lt"/>
              </a:rPr>
              <a:t> </a:t>
            </a:r>
            <a:r>
              <a:rPr lang="id-ID" err="1">
                <a:ea typeface="+mn-lt"/>
                <a:cs typeface="+mn-lt"/>
              </a:rPr>
              <a:t>anda</a:t>
            </a:r>
            <a:r>
              <a:rPr lang="id-ID">
                <a:ea typeface="+mn-lt"/>
                <a:cs typeface="+mn-lt"/>
              </a:rPr>
              <a:t>?</a:t>
            </a:r>
            <a:endParaRPr lang="en-US">
              <a:ea typeface="+mn-lt"/>
              <a:cs typeface="+mn-lt"/>
            </a:endParaRPr>
          </a:p>
          <a:p>
            <a:r>
              <a:rPr lang="id-ID">
                <a:ea typeface="+mn-lt"/>
                <a:cs typeface="+mn-lt"/>
              </a:rPr>
              <a:t>Saat orang membeli produk di toko </a:t>
            </a:r>
            <a:r>
              <a:rPr lang="id-ID" err="1">
                <a:ea typeface="+mn-lt"/>
                <a:cs typeface="+mn-lt"/>
              </a:rPr>
              <a:t>anda</a:t>
            </a:r>
            <a:r>
              <a:rPr lang="id-ID">
                <a:ea typeface="+mn-lt"/>
                <a:cs typeface="+mn-lt"/>
              </a:rPr>
              <a:t> rata-rata mereka membeli berapa produk?</a:t>
            </a:r>
            <a:endParaRPr lang="en-US">
              <a:ea typeface="+mn-lt"/>
              <a:cs typeface="+mn-lt"/>
            </a:endParaRPr>
          </a:p>
          <a:p>
            <a:r>
              <a:rPr lang="id-ID">
                <a:ea typeface="+mn-lt"/>
                <a:cs typeface="+mn-lt"/>
              </a:rPr>
              <a:t>Kisaran harga barang </a:t>
            </a:r>
            <a:r>
              <a:rPr lang="id-ID" err="1">
                <a:ea typeface="+mn-lt"/>
                <a:cs typeface="+mn-lt"/>
              </a:rPr>
              <a:t>second</a:t>
            </a:r>
            <a:r>
              <a:rPr lang="id-ID">
                <a:ea typeface="+mn-lt"/>
                <a:cs typeface="+mn-lt"/>
              </a:rPr>
              <a:t> yang </a:t>
            </a:r>
            <a:r>
              <a:rPr lang="id-ID" err="1">
                <a:ea typeface="+mn-lt"/>
                <a:cs typeface="+mn-lt"/>
              </a:rPr>
              <a:t>anda</a:t>
            </a:r>
            <a:r>
              <a:rPr lang="id-ID">
                <a:ea typeface="+mn-lt"/>
                <a:cs typeface="+mn-lt"/>
              </a:rPr>
              <a:t> jual?</a:t>
            </a:r>
            <a:endParaRPr lang="en-US">
              <a:ea typeface="+mn-lt"/>
              <a:cs typeface="+mn-lt"/>
            </a:endParaRPr>
          </a:p>
          <a:p>
            <a:r>
              <a:rPr lang="id-ID">
                <a:ea typeface="+mn-lt"/>
                <a:cs typeface="+mn-lt"/>
              </a:rPr>
              <a:t>Bagaimana awal mulai </a:t>
            </a:r>
            <a:r>
              <a:rPr lang="id-ID" err="1">
                <a:ea typeface="+mn-lt"/>
                <a:cs typeface="+mn-lt"/>
              </a:rPr>
              <a:t>anda</a:t>
            </a:r>
            <a:r>
              <a:rPr lang="id-ID">
                <a:ea typeface="+mn-lt"/>
                <a:cs typeface="+mn-lt"/>
              </a:rPr>
              <a:t> berdagang?</a:t>
            </a:r>
            <a:endParaRPr lang="en-US">
              <a:ea typeface="+mn-lt"/>
              <a:cs typeface="+mn-lt"/>
            </a:endParaRPr>
          </a:p>
          <a:p>
            <a:r>
              <a:rPr lang="id-ID">
                <a:ea typeface="+mn-lt"/>
                <a:cs typeface="+mn-lt"/>
              </a:rPr>
              <a:t>Sudah berapa lama </a:t>
            </a:r>
            <a:r>
              <a:rPr lang="id-ID" err="1">
                <a:ea typeface="+mn-lt"/>
                <a:cs typeface="+mn-lt"/>
              </a:rPr>
              <a:t>anda</a:t>
            </a:r>
            <a:r>
              <a:rPr lang="id-ID">
                <a:ea typeface="+mn-lt"/>
                <a:cs typeface="+mn-lt"/>
              </a:rPr>
              <a:t> berjualan produk </a:t>
            </a:r>
            <a:r>
              <a:rPr lang="id-ID" err="1">
                <a:ea typeface="+mn-lt"/>
                <a:cs typeface="+mn-lt"/>
              </a:rPr>
              <a:t>fashion</a:t>
            </a:r>
            <a:r>
              <a:rPr lang="id-ID">
                <a:ea typeface="+mn-lt"/>
                <a:cs typeface="+mn-lt"/>
              </a:rPr>
              <a:t>?</a:t>
            </a:r>
            <a:endParaRPr lang="en-US">
              <a:ea typeface="+mn-lt"/>
              <a:cs typeface="+mn-lt"/>
            </a:endParaRPr>
          </a:p>
          <a:p>
            <a:r>
              <a:rPr lang="id-ID">
                <a:ea typeface="+mn-lt"/>
                <a:cs typeface="+mn-lt"/>
              </a:rPr>
              <a:t>Apakah ada pengalaman pahit yang dialami ketika berjualan produk </a:t>
            </a:r>
            <a:r>
              <a:rPr lang="id-ID" err="1">
                <a:ea typeface="+mn-lt"/>
                <a:cs typeface="+mn-lt"/>
              </a:rPr>
              <a:t>fashion</a:t>
            </a:r>
            <a:r>
              <a:rPr lang="id-ID">
                <a:ea typeface="+mn-lt"/>
                <a:cs typeface="+mn-lt"/>
              </a:rPr>
              <a:t> </a:t>
            </a:r>
            <a:r>
              <a:rPr lang="id-ID" err="1">
                <a:ea typeface="+mn-lt"/>
                <a:cs typeface="+mn-lt"/>
              </a:rPr>
              <a:t>second</a:t>
            </a:r>
            <a:r>
              <a:rPr lang="id-ID">
                <a:ea typeface="+mn-lt"/>
                <a:cs typeface="+mn-lt"/>
              </a:rPr>
              <a:t>?</a:t>
            </a:r>
            <a:endParaRPr lang="en-US">
              <a:ea typeface="+mn-lt"/>
              <a:cs typeface="+mn-lt"/>
            </a:endParaRPr>
          </a:p>
          <a:p>
            <a:r>
              <a:rPr lang="id-ID">
                <a:ea typeface="+mn-lt"/>
                <a:cs typeface="+mn-lt"/>
              </a:rPr>
              <a:t>Bagaimana cara </a:t>
            </a:r>
            <a:r>
              <a:rPr lang="id-ID" err="1">
                <a:ea typeface="+mn-lt"/>
                <a:cs typeface="+mn-lt"/>
              </a:rPr>
              <a:t>anda</a:t>
            </a:r>
            <a:r>
              <a:rPr lang="id-ID">
                <a:ea typeface="+mn-lt"/>
                <a:cs typeface="+mn-lt"/>
              </a:rPr>
              <a:t> mengoptimalkan penjualan?</a:t>
            </a:r>
            <a:endParaRPr lang="en-US">
              <a:ea typeface="+mn-lt"/>
              <a:cs typeface="+mn-lt"/>
            </a:endParaRPr>
          </a:p>
          <a:p>
            <a:r>
              <a:rPr lang="id-ID">
                <a:ea typeface="+mn-lt"/>
                <a:cs typeface="+mn-lt"/>
              </a:rPr>
              <a:t>Kenapa </a:t>
            </a:r>
            <a:r>
              <a:rPr lang="id-ID" err="1">
                <a:ea typeface="+mn-lt"/>
                <a:cs typeface="+mn-lt"/>
              </a:rPr>
              <a:t>anda</a:t>
            </a:r>
            <a:r>
              <a:rPr lang="id-ID">
                <a:ea typeface="+mn-lt"/>
                <a:cs typeface="+mn-lt"/>
              </a:rPr>
              <a:t> memutuskan untuk menjual produk </a:t>
            </a:r>
            <a:r>
              <a:rPr lang="id-ID" err="1">
                <a:ea typeface="+mn-lt"/>
                <a:cs typeface="+mn-lt"/>
              </a:rPr>
              <a:t>fashion</a:t>
            </a:r>
            <a:r>
              <a:rPr lang="id-ID">
                <a:ea typeface="+mn-lt"/>
                <a:cs typeface="+mn-lt"/>
              </a:rPr>
              <a:t> </a:t>
            </a:r>
            <a:r>
              <a:rPr lang="id-ID" err="1">
                <a:ea typeface="+mn-lt"/>
                <a:cs typeface="+mn-lt"/>
              </a:rPr>
              <a:t>second</a:t>
            </a:r>
            <a:r>
              <a:rPr lang="id-ID">
                <a:ea typeface="+mn-lt"/>
                <a:cs typeface="+mn-lt"/>
              </a:rPr>
              <a:t>?</a:t>
            </a:r>
            <a:endParaRPr lang="en-US">
              <a:ea typeface="+mn-lt"/>
              <a:cs typeface="+mn-lt"/>
            </a:endParaRPr>
          </a:p>
          <a:p>
            <a:pPr lvl="0"/>
            <a:endParaRPr lang="en-US"/>
          </a:p>
        </p:txBody>
      </p:sp>
    </p:spTree>
    <p:extLst>
      <p:ext uri="{BB962C8B-B14F-4D97-AF65-F5344CB8AC3E}">
        <p14:creationId xmlns:p14="http://schemas.microsoft.com/office/powerpoint/2010/main" val="28431632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1652</Words>
  <Application>Microsoft Office PowerPoint</Application>
  <PresentationFormat>Layar Lebar</PresentationFormat>
  <Paragraphs>218</Paragraphs>
  <Slides>28</Slides>
  <Notes>0</Notes>
  <HiddenSlides>0</HiddenSlides>
  <MMClips>0</MMClips>
  <ScaleCrop>false</ScaleCrop>
  <HeadingPairs>
    <vt:vector size="6" baseType="variant">
      <vt:variant>
        <vt:lpstr>Font Dipakai</vt:lpstr>
      </vt:variant>
      <vt:variant>
        <vt:i4>7</vt:i4>
      </vt:variant>
      <vt:variant>
        <vt:lpstr>Tema</vt:lpstr>
      </vt:variant>
      <vt:variant>
        <vt:i4>2</vt:i4>
      </vt:variant>
      <vt:variant>
        <vt:lpstr>Judul Slide</vt:lpstr>
      </vt:variant>
      <vt:variant>
        <vt:i4>28</vt:i4>
      </vt:variant>
    </vt:vector>
  </HeadingPairs>
  <TitlesOfParts>
    <vt:vector size="37" baseType="lpstr">
      <vt:lpstr>Arial</vt:lpstr>
      <vt:lpstr>Bahnschrift Light</vt:lpstr>
      <vt:lpstr>Calibri</vt:lpstr>
      <vt:lpstr>Times New Roman</vt:lpstr>
      <vt:lpstr>Trebuchet MS</vt:lpstr>
      <vt:lpstr>Wingdings 3</vt:lpstr>
      <vt:lpstr>'Wingdings 3',Sans-Serif</vt:lpstr>
      <vt:lpstr>Facet</vt:lpstr>
      <vt:lpstr>Facet</vt:lpstr>
      <vt:lpstr>HIGHLIGHT</vt:lpstr>
      <vt:lpstr>Profil Bidang Usaha Start Up</vt:lpstr>
      <vt:lpstr>Presentasi PowerPoint</vt:lpstr>
      <vt:lpstr>Latar Belakang</vt:lpstr>
      <vt:lpstr>Mindmap</vt:lpstr>
      <vt:lpstr>Bukti Aktivitas</vt:lpstr>
      <vt:lpstr>Membuat Daftar Pertanyaan untuk Wawancara User </vt:lpstr>
      <vt:lpstr>Membuat Daftar Pertanyaan untuk Wawancara User </vt:lpstr>
      <vt:lpstr>Membuat Daftar Pertanyaan Untuk Calon Vendor</vt:lpstr>
      <vt:lpstr>Hasil Wawancara dengan Calon Pelanggan Potensial </vt:lpstr>
      <vt:lpstr>Hasil Wawancara dengan Calon Pelanggan Potensial</vt:lpstr>
      <vt:lpstr>Hasil Wawancara dengan Vendor</vt:lpstr>
      <vt:lpstr>Value Proposition Canvas</vt:lpstr>
      <vt:lpstr>Value Proposition Canvas</vt:lpstr>
      <vt:lpstr>Value Proposition Canvas</vt:lpstr>
      <vt:lpstr>Perbandingan Ourwear dengan Aplikasi Sejenis</vt:lpstr>
      <vt:lpstr>Style Theory</vt:lpstr>
      <vt:lpstr>Style Theory</vt:lpstr>
      <vt:lpstr>Rentique  </vt:lpstr>
      <vt:lpstr>Rentique </vt:lpstr>
      <vt:lpstr>Ourwear </vt:lpstr>
      <vt:lpstr>Ourwear</vt:lpstr>
      <vt:lpstr>BISNIS PROSES</vt:lpstr>
      <vt:lpstr>Cost yang dikeluarkan</vt:lpstr>
      <vt:lpstr>Timeline</vt:lpstr>
      <vt:lpstr>Prototype</vt:lpstr>
      <vt:lpstr>Membuat Pertanyaan Survey</vt:lpstr>
      <vt:lpstr>Hasil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dc:creator>Alfonsus Farel</dc:creator>
  <cp:lastModifiedBy>JOEL ROBERT JUSTIAWAN</cp:lastModifiedBy>
  <cp:revision>2</cp:revision>
  <dcterms:created xsi:type="dcterms:W3CDTF">2020-04-02T08:53:26Z</dcterms:created>
  <dcterms:modified xsi:type="dcterms:W3CDTF">2020-08-07T00:55:08Z</dcterms:modified>
</cp:coreProperties>
</file>