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63" r:id="rId4"/>
    <p:sldId id="28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94" r:id="rId14"/>
    <p:sldId id="295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298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10" r:id="rId5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4"/>
            <p14:sldId id="295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E0C11-5A8A-4704-AA62-3722211BA81A}" v="1" dt="2019-03-13T12:41:26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</pc:docChgLst>
  <pc:docChgLst>
    <pc:chgData name="Indra Dwi Rianto" userId="d91fb700-7bde-4c0f-812d-0112f3e678f9" providerId="ADAL" clId="{F54E0C11-5A8A-4704-AA62-3722211BA81A}"/>
    <pc:docChg chg="modSld">
      <pc:chgData name="Indra Dwi Rianto" userId="d91fb700-7bde-4c0f-812d-0112f3e678f9" providerId="ADAL" clId="{F54E0C11-5A8A-4704-AA62-3722211BA81A}" dt="2019-03-13T12:41:26.271" v="0"/>
      <pc:docMkLst>
        <pc:docMk/>
      </pc:docMkLst>
      <pc:sldChg chg="modSp">
        <pc:chgData name="Indra Dwi Rianto" userId="d91fb700-7bde-4c0f-812d-0112f3e678f9" providerId="ADAL" clId="{F54E0C11-5A8A-4704-AA62-3722211BA81A}" dt="2019-03-13T12:41:26.271" v="0"/>
        <pc:sldMkLst>
          <pc:docMk/>
          <pc:sldMk cId="1836824805" sldId="354"/>
        </pc:sldMkLst>
        <pc:spChg chg="mod">
          <ac:chgData name="Indra Dwi Rianto" userId="d91fb700-7bde-4c0f-812d-0112f3e678f9" providerId="ADAL" clId="{F54E0C11-5A8A-4704-AA62-3722211BA81A}" dt="2019-03-13T12:41:26.271" v="0"/>
          <ac:spMkLst>
            <pc:docMk/>
            <pc:sldMk cId="1836824805" sldId="354"/>
            <ac:spMk id="24580" creationId="{00000000-0000-0000-0000-000000000000}"/>
          </ac:spMkLst>
        </pc:spChg>
      </pc:sldChg>
    </pc:docChg>
  </pc:docChgLst>
  <pc:docChgLst>
    <pc:chgData name="Rini Wongso" userId="63eaad76-91a1-4ce2-80f5-744d53874659" providerId="ADAL" clId="{CB00E02A-8881-470A-BB2E-44F1DCA0EC6D}"/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CF1FE1EE-DF08-4CDE-BDF0-665E2FF1F699}"/>
  </pc:docChgLst>
  <pc:docChgLst>
    <pc:chgData name="Rini Wongso" userId="63eaad76-91a1-4ce2-80f5-744d53874659" providerId="ADAL" clId="{00C99052-4FD9-47CC-9C29-5E66E3B0AE8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E5B35-063A-4450-A8C6-E0E1C3F330D5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6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562F-A5F0-45E4-9AF9-72C3AE16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F8E47BD-E167-4411-B605-F60B3850BA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02417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13/03/2019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</a:t>
            </a:r>
            <a:r>
              <a:rPr lang="en-AU"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Queue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05-06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Deletion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*pop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UNDERFLOW”);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top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printf(“\nThe deleted value: 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free(ptr);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Display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*display(struct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IS EMPTY”);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while(ptr !=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printf(“\n%d”,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ptr = ptr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}			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31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B3C-DF13-4239-9C46-2B5D42A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Stack: Code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59B1B-5A41-425F-AE3F-FD1D9E2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E02E-3A19-4A4E-8C85-644E4AA2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Top:</a:t>
            </a: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Can you implement these functions?</a:t>
            </a:r>
          </a:p>
          <a:p>
            <a:pPr marL="236538" indent="-236538">
              <a:buFontTx/>
              <a:buChar char="•"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size()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return the number of data in stack.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is_empty()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there’s no data in stack, otherwise return false.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is_full()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 number of data in stack has reached the maximum limit, otherwise return false.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6D31-DCE9-4531-A854-09D9A704DA6E}"/>
              </a:ext>
            </a:extLst>
          </p:cNvPr>
          <p:cNvSpPr/>
          <p:nvPr/>
        </p:nvSpPr>
        <p:spPr>
          <a:xfrm>
            <a:off x="1295400" y="2438400"/>
            <a:ext cx="4352956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24856-8287-4889-A962-BCF931ED4197}"/>
              </a:ext>
            </a:extLst>
          </p:cNvPr>
          <p:cNvSpPr txBox="1"/>
          <p:nvPr/>
        </p:nvSpPr>
        <p:spPr>
          <a:xfrm>
            <a:off x="990600" y="2505670"/>
            <a:ext cx="47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peek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top-&gt;data;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357298"/>
            <a:ext cx="7700986" cy="734952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Prefix	: operator is written before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Infix		: operator is written between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	: operator is written after operands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900" y="2133600"/>
          <a:ext cx="685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Postfix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 4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*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10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+ 5 *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+ 3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3 4 *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+ 4 /</a:t>
                      </a:r>
                      <a:r>
                        <a:rPr lang="en-US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* 6 – 5 2 3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+ 6 * (5 – 2)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6 5 2 – * 3 / 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Why do we need prefix/postfix notation?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notations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don’t need brackets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prioritize operator precedence.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is much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easier for computer to evaluate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Infix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7773C-9277-4D31-A60D-823FB57BD5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Evaluate a given infix expression: 4 + 6 * (5 – 2) / 3.</a:t>
            </a:r>
          </a:p>
          <a:p>
            <a:pPr algn="l" eaLnBrk="1" hangingPunct="1"/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To evaluate infix notation, we should search the highest precedence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operator in the string.</a:t>
            </a:r>
          </a:p>
          <a:p>
            <a:pPr algn="l" eaLnBrk="1" hangingPunct="1">
              <a:buNone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( )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3 / 3	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*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+ 18 / 3	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 /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			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+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10</a:t>
            </a:r>
          </a:p>
          <a:p>
            <a:pPr algn="l" eaLnBrk="1" hangingPunct="1"/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In each search, we should iterate through the string and we do this for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each existing operator, so the overall complexity is O(N</a:t>
            </a:r>
            <a:r>
              <a:rPr lang="en-US" altLang="zh-CN" sz="18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) with N is the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string’s length.</a:t>
            </a:r>
          </a:p>
        </p:txBody>
      </p:sp>
    </p:spTree>
    <p:extLst>
      <p:ext uri="{BB962C8B-B14F-4D97-AF65-F5344CB8AC3E}">
        <p14:creationId xmlns:p14="http://schemas.microsoft.com/office/powerpoint/2010/main" val="39660481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E1385-F89E-44CB-9731-30D2589B30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buNone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left to right</a:t>
            </a: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6   5   x   3   2   ^   –    +	, scan until reach the first operator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6   5   x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  3   2   ^   –    +	, calculate 6 x 5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3   2   ^   –    +	, scan again until reach next operator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</a:t>
            </a: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   2   ^ 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 –    +	, calculate 3</a:t>
            </a:r>
            <a:r>
              <a:rPr lang="en-US" sz="2200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id-ID" sz="2200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9             –    +	, scan again to search next operator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30           9             –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    +	, calculate 30 – 9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	, scan again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</a:t>
            </a: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	, calculate 7 + 24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28					, finish</a:t>
            </a:r>
            <a:endParaRPr lang="id-ID" sz="22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429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43424-C167-4372-864C-FBB101D284C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postfix notation can be done in O(N), which is faster than </a:t>
            </a:r>
          </a:p>
          <a:p>
            <a:pPr algn="l" eaLnBrk="1" hangingPunct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O(N</a:t>
            </a:r>
            <a:r>
              <a:rPr lang="en-US" altLang="zh-CN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left to right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, for each character in the string: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push it into stack.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twice (store in variable A and B respectively) and push(B operator A).</a:t>
            </a:r>
          </a:p>
          <a:p>
            <a:pPr algn="l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  <a:cs typeface="Tahoma" pitchFamily="34" charset="0"/>
              </a:rPr>
              <a:t>Pay attention here! It is (B operator A), not (A operator B).</a:t>
            </a:r>
            <a:endParaRPr lang="en-US" altLang="zh-CN" sz="2000" b="1" dirty="0">
              <a:solidFill>
                <a:srgbClr val="FF0000"/>
              </a:solidFill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The result will be stored in the only element in stack.</a:t>
            </a:r>
          </a:p>
        </p:txBody>
      </p:sp>
    </p:spTree>
    <p:extLst>
      <p:ext uri="{BB962C8B-B14F-4D97-AF65-F5344CB8AC3E}">
        <p14:creationId xmlns:p14="http://schemas.microsoft.com/office/powerpoint/2010/main" val="15371902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9A6DE-0F85-458D-B463-4786A5A56C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String	Stack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4 6 5 2 – * 3 / + 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6 5 2 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	push(4)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6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5 2 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	push(6)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5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2 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 5	push(5)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– 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 5 2	push(2)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–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* 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 3	pop 2, pop 5, push(5 – 2)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*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3 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18	pop 3, pop 6, push(6 * 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3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/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18 3	push(3)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/ </a:t>
            </a: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4 6	pop 3, pop 18, push(18 / 3)</a:t>
            </a:r>
          </a:p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en-US" sz="2000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/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10	pop 6, pop 4, push(10) </a:t>
            </a:r>
            <a:r>
              <a:rPr lang="en-US" sz="16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the result</a:t>
            </a: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223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8FED4-39BF-4825-B9FD-E1DD9148406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right to left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^   3   2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^   3   2</a:t>
            </a:r>
            <a:endParaRPr lang="id-ID" sz="2000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  6   5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  9	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28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49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21278-CAEF-46A9-9A99-B3B9ED816AA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prefix notation is similar to postfix notation.</a:t>
            </a: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Hint: the string is scanned from </a:t>
            </a: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right to left.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You can do it by yourself.</a:t>
            </a:r>
          </a:p>
        </p:txBody>
      </p:sp>
    </p:spTree>
    <p:extLst>
      <p:ext uri="{BB962C8B-B14F-4D97-AF65-F5344CB8AC3E}">
        <p14:creationId xmlns:p14="http://schemas.microsoft.com/office/powerpoint/2010/main" val="27058990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FAA32-68EF-4356-926B-1A7A000966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behind the operands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</p:txBody>
      </p:sp>
    </p:spTree>
    <p:extLst>
      <p:ext uri="{BB962C8B-B14F-4D97-AF65-F5344CB8AC3E}">
        <p14:creationId xmlns:p14="http://schemas.microsoft.com/office/powerpoint/2010/main" val="370125962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DD0D1-D895-44BD-AAEC-DCA30CBDA6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power has the highest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D E ^ / F	, put ^ behind D and 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D E ^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x  and / have same level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/ F	, put x at the end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D E ^ x / F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, continue with the same algorithm till finish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C D E ^ x F / –	, this is the Postfix notation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557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354F5-3070-4697-A5F8-8D4019CF62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63688"/>
            <a:ext cx="7848600" cy="4167336"/>
          </a:xfrm>
        </p:spPr>
        <p:txBody>
          <a:bodyPr>
            <a:noAutofit/>
          </a:bodyPr>
          <a:lstStyle/>
          <a:p>
            <a:pPr algn="l" eaLnBrk="1" hangingPunct="1">
              <a:buNone/>
            </a:pPr>
            <a:r>
              <a:rPr lang="en-US" altLang="zh-CN" sz="18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Given an infix expression, convert it into postfix notation. It can be </a:t>
            </a:r>
          </a:p>
          <a:p>
            <a:pPr algn="l" eaLnBrk="1" hangingPunct="1">
              <a:buNone/>
            </a:pP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done in O(N).</a:t>
            </a:r>
          </a:p>
          <a:p>
            <a:pPr algn="l" eaLnBrk="1" hangingPunct="1"/>
            <a:endParaRPr lang="en-US" altLang="zh-CN" sz="6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18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None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left to right, for each character in the string: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add it to the postfix string.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open bracket, push it into stack.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 close bracket, pop the stack until you found an open bracket. Add each popped element to the postfix string.</a:t>
            </a:r>
          </a:p>
          <a:p>
            <a:pPr algn="l" eaLnBrk="1" hangingPunct="1">
              <a:buFontTx/>
              <a:buChar char="•"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while the stack’s top element has higher or equal precedence than the scanned character. Add each popped element to the postfix string. Push the scanned character into stack.</a:t>
            </a:r>
          </a:p>
          <a:p>
            <a:pPr algn="l" eaLnBrk="1" hangingPunct="1">
              <a:buNone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After you have scanned all character, pop all elements in stack and add them to </a:t>
            </a:r>
          </a:p>
          <a:p>
            <a:pPr algn="l" eaLnBrk="1" hangingPunct="1">
              <a:buNone/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 string.</a:t>
            </a:r>
          </a:p>
          <a:p>
            <a:pPr marL="693738" lvl="1" indent="-236538" algn="l" eaLnBrk="1" hangingPunct="1">
              <a:buFont typeface="Arial" pitchFamily="34" charset="0"/>
              <a:buChar char="•"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142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>
              <a:ea typeface="SimSun" pitchFamily="2" charset="-122"/>
              <a:cs typeface="Tahoma" pitchFamily="34" charset="0"/>
            </a:endParaRP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FE199-2FE6-4670-94A6-F1F237B9B0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String	Stack	Postfix String</a:t>
            </a: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 4 + 6 * (5 – 2) / 3	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4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+ 6 * (5 – 2) / 3		4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+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6 * (5 – 2) / 3	+	4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6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* (5 – 2) / 3	+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*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(5 – 2) / 3	+ *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(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5 – 2) / 3	+ * (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5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– 2) / 3	+ * (	4 6 5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–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2) / 3	+ * ( – 	4 6 5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2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) / 3	+ *	4 6 5 2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)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/ 3	</a:t>
            </a:r>
            <a:r>
              <a:rPr lang="en-US" altLang="zh-CN" sz="1600">
                <a:latin typeface="Tahoma" pitchFamily="34" charset="0"/>
                <a:ea typeface="SimSun" pitchFamily="2" charset="-122"/>
              </a:rPr>
              <a:t>+ *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	4 6 5 2 –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/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3	+ /	4 6 5 2 – *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/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3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	+ /	4 6 5 2 – * 3</a:t>
            </a:r>
          </a:p>
          <a:p>
            <a:pPr algn="l">
              <a:buNone/>
              <a:tabLst>
                <a:tab pos="2462213" algn="l"/>
                <a:tab pos="4114800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/ 3		4 6 5 2 – * 3 / +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248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3CB43-D1E7-411E-AD6F-EB5462B6ADB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before the operands</a:t>
            </a:r>
          </a:p>
          <a:p>
            <a:pPr algn="l" eaLnBrk="1" hangingPunct="1">
              <a:buFontTx/>
              <a:buAutoNum type="arabicPeriod"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2606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945B0-2E5B-469F-BD26-3D40BDD741F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^ D E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^ D E 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x C ^ D E  / F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C ^ D E /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– + A B / x C ^ D E F	, this is the Prefix notation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240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2BF18-60DD-46F5-A829-57B26465F2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4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It is quiet similar with the conversion from Infix to </a:t>
            </a: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Postfix.</a:t>
            </a:r>
          </a:p>
          <a:p>
            <a:pPr algn="l" eaLnBrk="1" hangingPunct="1">
              <a:buNone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You can learn it by yourself</a:t>
            </a: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4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044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E7DCC1-AE83-4013-9AA6-8BCE00F9D2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hangingPunct="1">
              <a:buNone/>
            </a:pP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(DFS) is an algorithm for traversing or searching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 a tree or graph. We start at the root of the tree (or some arbitrary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node in graph) and explore as far as possible along each branch before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backtracking.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has many applications, such as: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articulation point and bridge in a graph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connected component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Topological sorting</a:t>
            </a:r>
          </a:p>
          <a:p>
            <a:pPr algn="l" eaLnBrk="1" hangingPunct="1">
              <a:buFontTx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etc.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can be implemented by a recursive function or an iterative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procedure using stack, their results may have a little differences on 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visiting order but both are correct.</a:t>
            </a:r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16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839EE-B730-4E89-BAE6-1EC47D6114A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Prepare an empty stack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Push source/root into stack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Mark source/root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While stack is not empty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Pop an item from stack into P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For each node X adjacent with P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	If X is not marked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		Mark X</a:t>
            </a:r>
          </a:p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		Push X into stack</a:t>
            </a:r>
          </a:p>
        </p:txBody>
      </p:sp>
    </p:spTree>
    <p:extLst>
      <p:ext uri="{BB962C8B-B14F-4D97-AF65-F5344CB8AC3E}">
        <p14:creationId xmlns:p14="http://schemas.microsoft.com/office/powerpoint/2010/main" val="31077644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Infix, Prefix, Postfix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Circular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Queue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74B5E-4F79-42F4-9F43-38991FE21C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108204"/>
            <a:ext cx="7848600" cy="444996"/>
          </a:xfrm>
        </p:spPr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Visit order: A, C, B, E, D</a:t>
            </a:r>
          </a:p>
        </p:txBody>
      </p:sp>
      <p:pic>
        <p:nvPicPr>
          <p:cNvPr id="30726" name="Picture 6" descr="dfs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87563"/>
            <a:ext cx="714851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640144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Other Stack Applications</a:t>
            </a:r>
            <a:endParaRPr lang="zh-CN" altLang="en-US" b="1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COMP6048 </a:t>
            </a:r>
            <a:r>
              <a:rPr lang="id-ID" dirty="0"/>
              <a:t>- Data Structure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77650-C47A-4EFC-A971-BE13D7DA02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None/>
              <a:defRPr/>
            </a:pP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Stacks are widely used to: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Reverse the order of data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infix expression into postfix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postfix expression into infix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Backtracking problem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System stack is used in every recursive function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Converting a decimal number into its binary equivalent</a:t>
            </a:r>
          </a:p>
        </p:txBody>
      </p:sp>
    </p:spTree>
    <p:extLst>
      <p:ext uri="{BB962C8B-B14F-4D97-AF65-F5344CB8AC3E}">
        <p14:creationId xmlns:p14="http://schemas.microsoft.com/office/powerpoint/2010/main" val="18833246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608" y="1556792"/>
            <a:ext cx="7869560" cy="69133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7499176" cy="3796804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is a collection data structure which has two fundamental operation: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(similar to stack).</a:t>
            </a:r>
          </a:p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are stored in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In First Out (FIFO)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way, this is the main difference between stack and queue.</a:t>
            </a:r>
          </a:p>
          <a:p>
            <a:pPr marL="236538" indent="-236538" eaLnBrk="1" hangingPunct="1"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65842-50B0-40EA-A556-859669AA793F}" type="slidenum">
              <a:rPr lang="en-US" altLang="en-US" sz="1400">
                <a:latin typeface="Interstate" pitchFamily="50" charset="0"/>
              </a:rPr>
              <a:pPr eaLnBrk="1" hangingPunct="1"/>
              <a:t>32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Array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Queue has two variables: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that point to the position where deletions and insertions can be done respectively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examples: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Here,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0 and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5. 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524000" y="4191000"/>
          <a:ext cx="5565775" cy="396875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36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1524000" y="4632325"/>
            <a:ext cx="5476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>
                <a:cs typeface="Times New Roman" panose="02020603050405020304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574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Linked List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Similar with stack, technique of creating a queue using array is easy, but its drawback is that the array must be declared to have some fixed size.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a linked queue, every element has two parts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that stores the data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Another that stores the address of the next element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START pointer of the linked list is used as the FRONT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All insertions will be done at the REAR, and all the deletions are done at the FRONT end.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FRONT = REAR = NULL, then it indicates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688036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push(x)	: add an item x to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back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pop()	: remove an item from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front()	: reveal/return the most front item from the</a:t>
            </a: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 queue.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 is also known as peek.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70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12776"/>
            <a:ext cx="7924800" cy="648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Example of 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7096"/>
            <a:ext cx="787767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9455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416" y="2579712"/>
            <a:ext cx="7837984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MAX-1)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800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2490936"/>
            <a:ext cx="7239000" cy="396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 algn="l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||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front&gt;rear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878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5013176"/>
            <a:ext cx="72390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3440" y="2595736"/>
            <a:ext cx="72390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924800" cy="4038600"/>
          </a:xfrm>
        </p:spPr>
        <p:txBody>
          <a:bodyPr>
            <a:normAutofit fontScale="92500"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for (i=front;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Top: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peek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236538" indent="-236538" algn="l" eaLnBrk="1" hangingPunct="1"/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71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Stack Concept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is a collection data structure which has two fundamental operation: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push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pop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data are stored in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Last In First Out (LIFO)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way. 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can be implemented using array or </a:t>
            </a:r>
            <a:r>
              <a:rPr lang="en-US" altLang="zh-CN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linked list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*. </a:t>
            </a: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Implementing stack using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array is much “easier” than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using linked list.</a:t>
            </a:r>
          </a:p>
        </p:txBody>
      </p:sp>
      <p:pic>
        <p:nvPicPr>
          <p:cNvPr id="5" name="Picture 2" descr="http://sir.unl.edu/portal/bios/Stack-m6c5da6f8.png">
            <a:extLst>
              <a:ext uri="{FF2B5EF4-FFF2-40B4-BE49-F238E27FC236}">
                <a16:creationId xmlns:a16="http://schemas.microsoft.com/office/drawing/2014/main" id="{3113D0CC-913A-4C8B-B121-7A287AF6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79912"/>
            <a:ext cx="32860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Using the previous implementation, what will happen if we push MAXN times and pop MAXN times, and we try to push another data into the queue?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Yes, we can not do that. The R index will overflow (exceeding MAXN), which means the new data will be stored outside the array range.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seems very inefficient, how to deal with this?</a:t>
            </a:r>
          </a:p>
        </p:txBody>
      </p:sp>
    </p:spTree>
    <p:extLst>
      <p:ext uri="{BB962C8B-B14F-4D97-AF65-F5344CB8AC3E}">
        <p14:creationId xmlns:p14="http://schemas.microsoft.com/office/powerpoint/2010/main" val="324265497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wrap-around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index L and R.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R reach MAXN then set R as zero, do the same to L.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also known as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438103"/>
            <a:ext cx="3495675" cy="2943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7918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4" y="2204864"/>
            <a:ext cx="8028161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73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2060848"/>
            <a:ext cx="72390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222776" cy="68924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70000" lnSpcReduction="2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id-ID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 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 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 &amp;&amp; rear == MAX-1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(rear == MAX-1 &amp;&amp; front != 0){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}else{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rear++;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327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432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4968552" cy="79208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28800"/>
            <a:ext cx="7848600" cy="4467200"/>
          </a:xfrm>
        </p:spPr>
        <p:txBody>
          <a:bodyPr>
            <a:normAutofit fontScale="85000" lnSpcReduction="20000"/>
          </a:bodyPr>
          <a:lstStyle/>
          <a:p>
            <a:pPr marL="0" indent="0" algn="l" eaLnBrk="1" hangingPunct="1">
              <a:buNone/>
            </a:pP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int val;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(front == -1){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 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return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val = queue[front];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(front == rear)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front = rear =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if (front == MAX-1)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front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else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88889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440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04664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en-US" altLang="zh-CN" sz="1400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 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!= -1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-1){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i&lt;MAX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(i=0;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05180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Can you implement these functions?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size()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the number of data in queue.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is_empty()</a:t>
            </a:r>
          </a:p>
          <a:p>
            <a:pPr marL="280988" indent="-280988" algn="l" eaLnBrk="1" hangingPunct="1">
              <a:defRPr/>
            </a:pP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there’s no data in queue, otherwise return false.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is_full()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 number of data in queue has reached the maximum limit,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62868938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Tx/>
              <a:buChar char="•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d-ID" altLang="en-US" b="1">
                <a:latin typeface="Tahoma" panose="020B0604030504040204" pitchFamily="34" charset="0"/>
                <a:cs typeface="Tahoma" panose="020B0604030504040204" pitchFamily="34" charset="0"/>
              </a:rPr>
              <a:t>deque</a:t>
            </a: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(pronounced as ‘deck’ or ‘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dequeue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’) is a list in which elements can be inserted or deleted at either end. It is also known as 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a head-tail linked list, because elements can be added to or removed from the front (head) or back (tail).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6019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2057400" y="3902075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45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752600" y="4343400"/>
            <a:ext cx="517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cs typeface="Times New Roman" panose="02020603050405020304" pitchFamily="18" charset="0"/>
              </a:rPr>
              <a:t>           0            1            2     LEFT = 3      4	      5           6     RIGHT = 7   8              9</a:t>
            </a:r>
            <a:endParaRPr lang="en-US" altLang="en-US" sz="1400" b="1"/>
          </a:p>
          <a:p>
            <a:pPr algn="just"/>
            <a:r>
              <a:rPr lang="en-US" altLang="en-US" b="1">
                <a:cs typeface="Times New Roman" panose="02020603050405020304" pitchFamily="18" charset="0"/>
              </a:rPr>
              <a:t>	</a:t>
            </a:r>
            <a:endParaRPr lang="en-US" altLang="en-US" b="1"/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1905000" y="4892675"/>
          <a:ext cx="5029200" cy="365392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56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1828800" y="5334000"/>
            <a:ext cx="5149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latin typeface="Tahoma" panose="020B0604030504040204" pitchFamily="34" charset="0"/>
                <a:cs typeface="Times New Roman" panose="02020603050405020304" pitchFamily="18" charset="0"/>
              </a:rPr>
              <a:t>RIGHT = 0</a:t>
            </a:r>
            <a:r>
              <a:rPr lang="en-US" altLang="en-US" sz="1000" b="1">
                <a:cs typeface="Times New Roman" panose="02020603050405020304" pitchFamily="18" charset="0"/>
              </a:rPr>
              <a:t>    1	         2           LEFT = 3      4	  5            6     LEFT = 7      8              9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693733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Two variants of a double-ended queue, include: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insertions can be done only at one of the dequeue while deletions can be done from both the ends.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Output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deletions can be done only at one of the dequeue while insertions can be done on both the ends.</a:t>
            </a:r>
          </a:p>
        </p:txBody>
      </p:sp>
    </p:spTree>
    <p:extLst>
      <p:ext uri="{BB962C8B-B14F-4D97-AF65-F5344CB8AC3E}">
        <p14:creationId xmlns:p14="http://schemas.microsoft.com/office/powerpoint/2010/main" val="14362866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priority queue </a:t>
            </a:r>
            <a:r>
              <a:rPr lang="en-US" dirty="0">
                <a:latin typeface="Tahoma" pitchFamily="34" charset="0"/>
                <a:cs typeface="Tahoma" pitchFamily="34" charset="0"/>
              </a:rPr>
              <a:t>is an abstract data type in which the each element is assigned a priority.</a:t>
            </a:r>
          </a:p>
          <a:p>
            <a:pPr marL="342900" indent="-342900" algn="l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The general rule of processing elements of a priority queue can be given as: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An element with higher priority is processes before an element with lower priority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Two elements with same priority are processed on a first come first served (FCFS) basis </a:t>
            </a:r>
          </a:p>
          <a:p>
            <a:pPr algn="l">
              <a:lnSpc>
                <a:spcPct val="95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1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has two variables: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 which is used to store the address of the topmost element of the stack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MAX which is used to store the maximum number of elements that the stack can hold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indicates that the stack is empty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MAX – 1, then the stack is full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TOP=4, insertion and deletion will be done at this position</a:t>
            </a: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829B34F-67FB-4F98-811B-D690786C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72000"/>
            <a:ext cx="39614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818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Priority queue after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of a new node: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Lower priority number means higher priority.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Deletion: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Deletion is a very simple process in this case. 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 first node of the list will be deleted and the data of that node will be processed first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48934" y="2708919"/>
            <a:ext cx="6247402" cy="384670"/>
            <a:chOff x="1200" y="2352"/>
            <a:chExt cx="2736" cy="144"/>
          </a:xfrm>
          <a:noFill/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1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60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36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712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5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1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88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0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6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79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X</a:t>
              </a:r>
              <a:endParaRPr lang="id-ID" sz="2000" dirty="0">
                <a:latin typeface="Arial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03648" y="3284984"/>
            <a:ext cx="7289304" cy="382792"/>
            <a:chOff x="720" y="1812"/>
            <a:chExt cx="3312" cy="144"/>
          </a:xfrm>
          <a:noFill/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2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6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1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0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080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9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44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656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87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01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6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232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4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F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59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4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3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808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02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16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5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1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384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60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		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6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88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X</a:t>
              </a:r>
              <a:endParaRPr lang="en-US" sz="36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55758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Breadth First Search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(BFS) like DFS is also an algorithm for traversing or searching in a tree or graph.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We start at the root of the tree (or some arbitrary node in graph) and explore all neighboring nodes level per level until we find the goal.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BFS has many applications, such as: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connected component in a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shortest path in an </a:t>
            </a: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unweighted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Ford-Fulkerson method for computing maximum flow.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759630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difference between DFS and BFS iterative implementation is only the data structure being used.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stack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while BFS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5555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8152" y="2590800"/>
            <a:ext cx="4572000" cy="350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Prepare an empty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 source/root into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Mark source/root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While queue is not empty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Pop an item from queue into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For each node X adjacent with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If X is not marked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Mark X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Push X into queue</a:t>
            </a:r>
          </a:p>
        </p:txBody>
      </p:sp>
    </p:spTree>
    <p:extLst>
      <p:ext uri="{BB962C8B-B14F-4D97-AF65-F5344CB8AC3E}">
        <p14:creationId xmlns:p14="http://schemas.microsoft.com/office/powerpoint/2010/main" val="27776662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476672"/>
            <a:ext cx="4373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83926" y="2209800"/>
            <a:ext cx="7531473" cy="4243536"/>
          </a:xfrm>
        </p:spPr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Visit order: A, B, C, D, E</a:t>
            </a:r>
          </a:p>
        </p:txBody>
      </p:sp>
      <p:pic>
        <p:nvPicPr>
          <p:cNvPr id="27652" name="Picture 6" descr="dfs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7" y="1724819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129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&amp; 8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https://visualgo.net/en/list?slide=5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Linked List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Technique of creating a stack using array is easier, but the drawback is that the array must be declared to have some fixed size. 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a linked stack, every node has two parts: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data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the address of the next node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START pointer of the linked list is used as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All insertions and deletions are done at the node pointed by the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it indicates that the stack is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Operations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push(x)	: add an item x to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pop()	: remove an item from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top()	: reveal/return the top item from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Note:  top is also known as peek.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028-9586-451D-9B98-36CA8BEF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 of Stack (Array)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BA67B-C7CF-413C-BD46-CD984ED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5" name="Picture 8" descr="stack-1.gif">
            <a:extLst>
              <a:ext uri="{FF2B5EF4-FFF2-40B4-BE49-F238E27FC236}">
                <a16:creationId xmlns:a16="http://schemas.microsoft.com/office/drawing/2014/main" id="{EB968564-05AC-44F4-BE45-5840C053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4194"/>
            <a:ext cx="7605713" cy="37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Insertion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*push (struct stack *top, int val){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(struct stack*) malloc (sizeof(struct stack*));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-&gt; data = val;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-&gt; next = NULL;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ptr -&gt; next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9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2777</TotalTime>
  <Words>2162</Words>
  <Application>Microsoft Office PowerPoint</Application>
  <PresentationFormat>On-screen Show (4:3)</PresentationFormat>
  <Paragraphs>609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SimSun</vt:lpstr>
      <vt:lpstr>SimSun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TemplateBM_2</vt:lpstr>
      <vt:lpstr>Stack &amp; Queue  Session 05-06</vt:lpstr>
      <vt:lpstr>Learning Outcomes</vt:lpstr>
      <vt:lpstr>Outline</vt:lpstr>
      <vt:lpstr>Stack Concept</vt:lpstr>
      <vt:lpstr>Array Representation</vt:lpstr>
      <vt:lpstr>Linked List Representation</vt:lpstr>
      <vt:lpstr>Stack Operations</vt:lpstr>
      <vt:lpstr>Example of Stack (Array)</vt:lpstr>
      <vt:lpstr>Stack: Code – Insertion </vt:lpstr>
      <vt:lpstr>Stack: Code – Deletion </vt:lpstr>
      <vt:lpstr>Stack: Code – Display </vt:lpstr>
      <vt:lpstr>Stack: Code</vt:lpstr>
      <vt:lpstr>Infix, Postfix, and Prefix Notation</vt:lpstr>
      <vt:lpstr>Infix, Postfix, and Prefix Notation</vt:lpstr>
      <vt:lpstr>Evaluation: Infix Notation</vt:lpstr>
      <vt:lpstr>Evaluation: Postfix Notation</vt:lpstr>
      <vt:lpstr>Evaluation: Postfix Notation</vt:lpstr>
      <vt:lpstr>Evaluation: Postfix Notation</vt:lpstr>
      <vt:lpstr>Evaluation: Prefix Notation</vt:lpstr>
      <vt:lpstr>Evaluation: Prefix Notation</vt:lpstr>
      <vt:lpstr>Conversion: Infix to Postfix Notation</vt:lpstr>
      <vt:lpstr>Conversion: Infix to Postfix Notation</vt:lpstr>
      <vt:lpstr>Conversion: Infix to Postfix Notation</vt:lpstr>
      <vt:lpstr>Conversion: Infix to Postfix Notation</vt:lpstr>
      <vt:lpstr>Conversion: Infix to Prefix Notation</vt:lpstr>
      <vt:lpstr>Conversion: Infix to Prefix Notation</vt:lpstr>
      <vt:lpstr>Conversion: Infix to Prefix Notation</vt:lpstr>
      <vt:lpstr>Depth First Search</vt:lpstr>
      <vt:lpstr>Depth First Search</vt:lpstr>
      <vt:lpstr>Depth First Search</vt:lpstr>
      <vt:lpstr>Other Stack Applications</vt:lpstr>
      <vt:lpstr>Queue Concept</vt:lpstr>
      <vt:lpstr>Array Representation</vt:lpstr>
      <vt:lpstr>Linked List Representation</vt:lpstr>
      <vt:lpstr>Queue Operations</vt:lpstr>
      <vt:lpstr>Example of Queue Operations</vt:lpstr>
      <vt:lpstr>Queue Code</vt:lpstr>
      <vt:lpstr>Queue Code</vt:lpstr>
      <vt:lpstr>Queue Code</vt:lpstr>
      <vt:lpstr>Queue</vt:lpstr>
      <vt:lpstr>Circular Queue</vt:lpstr>
      <vt:lpstr>Circular Queue</vt:lpstr>
      <vt:lpstr>Circular Queue Code</vt:lpstr>
      <vt:lpstr>Circular Queue Code</vt:lpstr>
      <vt:lpstr>Circular Queue Code</vt:lpstr>
      <vt:lpstr>Circular Queue</vt:lpstr>
      <vt:lpstr>Deques</vt:lpstr>
      <vt:lpstr>Deques</vt:lpstr>
      <vt:lpstr>Priority Queue</vt:lpstr>
      <vt:lpstr>Priority Queue</vt:lpstr>
      <vt:lpstr>Breadth First Search</vt:lpstr>
      <vt:lpstr>Breadth First Search</vt:lpstr>
      <vt:lpstr>Breadth First Search</vt:lpstr>
      <vt:lpstr>Breadth First Search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DS_5-6</dc:title>
  <dc:creator>rwongso@binus.edu</dc:creator>
  <cp:lastModifiedBy>Indra Dwi Rianto</cp:lastModifiedBy>
  <cp:revision>10</cp:revision>
  <dcterms:created xsi:type="dcterms:W3CDTF">2014-12-19T03:07:01Z</dcterms:created>
  <dcterms:modified xsi:type="dcterms:W3CDTF">2019-03-13T12:41:35Z</dcterms:modified>
</cp:coreProperties>
</file>