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5" d="100"/>
          <a:sy n="85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8B740-9277-4A26-A5B7-EFC1BCF4989C}" type="datetimeFigureOut">
              <a:rPr lang="id-ID"/>
              <a:pPr>
                <a:defRPr/>
              </a:pPr>
              <a:t>18/12/2015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B5D2E-1F5A-4920-8164-BF4253F3B59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xmlns="" val="154048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234C8-D16E-4AAB-965C-D2DD5C801D0C}" type="datetimeFigureOut">
              <a:rPr lang="id-ID"/>
              <a:pPr>
                <a:defRPr/>
              </a:pPr>
              <a:t>18/12/2015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EC996-BD43-496F-861F-9803882A31BA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xmlns="" val="243894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1450870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2302924"/>
            <a:ext cx="6837114" cy="386927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25DD-A4F9-499B-89EF-B656214340F7}" type="datetimeFigureOut">
              <a:rPr lang="id-ID"/>
              <a:pPr>
                <a:defRPr/>
              </a:pPr>
              <a:t>18/12/2015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45445CC-935C-4836-9293-306EE9EA711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xmlns="" val="162811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9AC39-D5B9-4E12-9362-FDF63E4D3598}" type="datetimeFigureOut">
              <a:rPr lang="id-ID"/>
              <a:pPr>
                <a:defRPr/>
              </a:pPr>
              <a:t>18/12/2015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B3218-B8A3-4F33-8B75-E4D61291584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xmlns="" val="8325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9778D-259F-4B4F-9308-90FFA7833B75}" type="datetimeFigureOut">
              <a:rPr lang="id-ID"/>
              <a:pPr>
                <a:defRPr/>
              </a:pPr>
              <a:t>18/12/2015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42D5E-1B83-4C38-AAE2-54067BD242B8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xmlns="" val="72153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234E7-236D-4612-AC76-573DAB4FA0E1}" type="datetimeFigureOut">
              <a:rPr lang="id-ID"/>
              <a:pPr>
                <a:defRPr/>
              </a:pPr>
              <a:t>18/12/2015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B86D5-7EE6-41A1-9173-D1A0CEAAFB6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xmlns="" val="47341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5B2B8-043B-4ED8-9A57-C3B1FDC9858A}" type="datetimeFigureOut">
              <a:rPr lang="id-ID"/>
              <a:pPr>
                <a:defRPr/>
              </a:pPr>
              <a:t>18/12/2015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BEB4D-A776-4239-B622-94A18AF19081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xmlns="" val="74559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E4565-92B0-4773-AAE0-FF1FCD0018C7}" type="datetimeFigureOut">
              <a:rPr lang="id-ID"/>
              <a:pPr>
                <a:defRPr/>
              </a:pPr>
              <a:t>18/12/2015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BED16-587E-4613-9CA0-A4E54087668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xmlns="" val="136275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7E1CB-E8AA-4D3A-A2FD-75C7A90B8B14}" type="datetimeFigureOut">
              <a:rPr lang="id-ID"/>
              <a:pPr>
                <a:defRPr/>
              </a:pPr>
              <a:t>18/12/2015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BBAC9-B8FA-42D6-A340-24318C097ED2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xmlns="" val="248273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E76D0-6451-4E39-BD45-3B5C9C98C11C}" type="datetimeFigureOut">
              <a:rPr lang="id-ID"/>
              <a:pPr>
                <a:defRPr/>
              </a:pPr>
              <a:t>18/12/2015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201C5-22B0-453A-A2D2-F07A58267C4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xmlns="" val="296104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E676A7-4E05-4946-ACA4-3E56FC5DD957}" type="datetimeFigureOut">
              <a:rPr lang="id-ID"/>
              <a:pPr>
                <a:defRPr/>
              </a:pPr>
              <a:t>18/12/2015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9D6FC1-64F2-4973-9189-C6559C54E1CE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64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835150" y="2708275"/>
            <a:ext cx="7129463" cy="1470025"/>
          </a:xfrm>
        </p:spPr>
        <p:txBody>
          <a:bodyPr/>
          <a:lstStyle/>
          <a:p>
            <a:r>
              <a:rPr lang="en-US" altLang="en-US" sz="3200" dirty="0" smtClean="0">
                <a:latin typeface="Open Sans" pitchFamily="-84" charset="0"/>
              </a:rPr>
              <a:t>Designing and Developing Games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68538" y="4295775"/>
            <a:ext cx="6400800" cy="576263"/>
          </a:xfrm>
        </p:spPr>
        <p:txBody>
          <a:bodyPr/>
          <a:lstStyle/>
          <a:p>
            <a:r>
              <a:rPr lang="en-US" altLang="en-US" dirty="0" smtClean="0">
                <a:latin typeface="Open Sans" pitchFamily="-84" charset="0"/>
              </a:rPr>
              <a:t>Session 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6837114" cy="792088"/>
          </a:xfrm>
        </p:spPr>
        <p:txBody>
          <a:bodyPr/>
          <a:lstStyle/>
          <a:p>
            <a:pPr algn="ctr"/>
            <a:r>
              <a:rPr lang="en-US" dirty="0" smtClean="0"/>
              <a:t>Game Design 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52600"/>
            <a:ext cx="6837114" cy="3869276"/>
          </a:xfrm>
        </p:spPr>
        <p:txBody>
          <a:bodyPr/>
          <a:lstStyle/>
          <a:p>
            <a:r>
              <a:rPr lang="en-US" dirty="0" smtClean="0"/>
              <a:t>Lead Designer</a:t>
            </a:r>
          </a:p>
          <a:p>
            <a:r>
              <a:rPr lang="en-US" dirty="0" smtClean="0"/>
              <a:t>General Game Designer</a:t>
            </a:r>
          </a:p>
          <a:p>
            <a:r>
              <a:rPr lang="en-US" dirty="0" smtClean="0"/>
              <a:t>Mechanics Designer</a:t>
            </a:r>
          </a:p>
          <a:p>
            <a:r>
              <a:rPr lang="en-US" dirty="0" smtClean="0"/>
              <a:t>Level Designer/World Builder</a:t>
            </a:r>
          </a:p>
          <a:p>
            <a:r>
              <a:rPr lang="en-US" dirty="0" smtClean="0"/>
              <a:t>UI Designer</a:t>
            </a:r>
          </a:p>
          <a:p>
            <a:r>
              <a:rPr lang="en-US" dirty="0" smtClean="0"/>
              <a:t>Writer</a:t>
            </a:r>
          </a:p>
          <a:p>
            <a:r>
              <a:rPr lang="en-US" dirty="0" smtClean="0"/>
              <a:t>Art Director</a:t>
            </a:r>
          </a:p>
          <a:p>
            <a:r>
              <a:rPr lang="en-US" dirty="0" smtClean="0"/>
              <a:t>Audio Director</a:t>
            </a:r>
          </a:p>
          <a:p>
            <a:r>
              <a:rPr lang="en-US" dirty="0" smtClean="0"/>
              <a:t>Lead Programmer</a:t>
            </a:r>
          </a:p>
          <a:p>
            <a:r>
              <a:rPr lang="en-US" dirty="0" smtClean="0"/>
              <a:t>Producer or Project Manager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7200"/>
            <a:ext cx="6837114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Game Design Document:</a:t>
            </a:r>
            <a:br>
              <a:rPr lang="en-US" dirty="0" smtClean="0"/>
            </a:br>
            <a:r>
              <a:rPr lang="en-US" dirty="0" smtClean="0"/>
              <a:t>Why do we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0" y="1600200"/>
            <a:ext cx="6837114" cy="4572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documents are a record of decision made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documents turn generality into particulars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documents communicate your intentions to the rest of the team and let them plan their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documents are sometimes the basis of contractual obligations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Funding agencies want design document as evidence that you know what you’re doing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533400"/>
            <a:ext cx="6837114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Design Documents:</a:t>
            </a:r>
            <a:br>
              <a:rPr lang="en-US" dirty="0" smtClean="0"/>
            </a:br>
            <a:r>
              <a:rPr lang="en-US" dirty="0" smtClean="0"/>
              <a:t>Types of Game Design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0" y="1828800"/>
            <a:ext cx="6837114" cy="4343400"/>
          </a:xfrm>
        </p:spPr>
        <p:txBody>
          <a:bodyPr/>
          <a:lstStyle/>
          <a:p>
            <a:r>
              <a:rPr lang="en-US" dirty="0" smtClean="0"/>
              <a:t>High Concept Document</a:t>
            </a:r>
            <a:endParaRPr lang="en-US" dirty="0" smtClean="0"/>
          </a:p>
          <a:p>
            <a:r>
              <a:rPr lang="en-US" dirty="0" smtClean="0"/>
              <a:t>Game Treatment Document</a:t>
            </a:r>
            <a:endParaRPr lang="en-US" dirty="0" smtClean="0"/>
          </a:p>
          <a:p>
            <a:r>
              <a:rPr lang="en-US" dirty="0" smtClean="0"/>
              <a:t>Character Design Document</a:t>
            </a:r>
          </a:p>
          <a:p>
            <a:r>
              <a:rPr lang="en-US" dirty="0" smtClean="0"/>
              <a:t>World Design Document</a:t>
            </a:r>
          </a:p>
          <a:p>
            <a:r>
              <a:rPr lang="en-US" dirty="0" smtClean="0"/>
              <a:t>User Interface Design Document</a:t>
            </a:r>
          </a:p>
          <a:p>
            <a:r>
              <a:rPr lang="en-US" dirty="0" err="1" smtClean="0"/>
              <a:t>Flowboard</a:t>
            </a:r>
            <a:endParaRPr lang="en-US" dirty="0" smtClean="0"/>
          </a:p>
          <a:p>
            <a:r>
              <a:rPr lang="en-US" dirty="0" smtClean="0"/>
              <a:t>Story and Level Progression Document</a:t>
            </a:r>
          </a:p>
          <a:p>
            <a:r>
              <a:rPr lang="en-US" dirty="0" smtClean="0"/>
              <a:t>On-screen Text and Audio Dialog Script</a:t>
            </a:r>
          </a:p>
          <a:p>
            <a:r>
              <a:rPr lang="en-US" dirty="0" smtClean="0"/>
              <a:t>The Game Script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57200"/>
            <a:ext cx="6837114" cy="792088"/>
          </a:xfrm>
        </p:spPr>
        <p:txBody>
          <a:bodyPr/>
          <a:lstStyle/>
          <a:p>
            <a:pPr algn="ctr"/>
            <a:r>
              <a:rPr lang="en-US" dirty="0" smtClean="0"/>
              <a:t>Anatomy of Game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0" y="1676400"/>
            <a:ext cx="6837114" cy="4495800"/>
          </a:xfrm>
        </p:spPr>
        <p:txBody>
          <a:bodyPr/>
          <a:lstStyle/>
          <a:p>
            <a:r>
              <a:rPr lang="en-US" dirty="0" smtClean="0"/>
              <a:t>Imagination</a:t>
            </a:r>
          </a:p>
          <a:p>
            <a:r>
              <a:rPr lang="en-US" dirty="0" smtClean="0"/>
              <a:t>Technical Awareness</a:t>
            </a:r>
          </a:p>
          <a:p>
            <a:r>
              <a:rPr lang="en-US" dirty="0" smtClean="0"/>
              <a:t>Analytical Competence</a:t>
            </a:r>
          </a:p>
          <a:p>
            <a:r>
              <a:rPr lang="en-US" dirty="0" smtClean="0"/>
              <a:t>Mathematical Competence</a:t>
            </a:r>
          </a:p>
          <a:p>
            <a:r>
              <a:rPr lang="en-US" dirty="0" smtClean="0"/>
              <a:t>Aesthetic Competence</a:t>
            </a:r>
          </a:p>
          <a:p>
            <a:r>
              <a:rPr lang="en-US" dirty="0" smtClean="0"/>
              <a:t>General Knowledge and the Ability to Research</a:t>
            </a:r>
          </a:p>
          <a:p>
            <a:r>
              <a:rPr lang="en-US" dirty="0" smtClean="0"/>
              <a:t>Writing Skills</a:t>
            </a:r>
          </a:p>
          <a:p>
            <a:r>
              <a:rPr lang="en-US" dirty="0" smtClean="0"/>
              <a:t>Drawing Skills</a:t>
            </a:r>
          </a:p>
          <a:p>
            <a:r>
              <a:rPr lang="en-US" dirty="0" smtClean="0"/>
              <a:t>Ability </a:t>
            </a:r>
            <a:r>
              <a:rPr lang="en-US" smtClean="0"/>
              <a:t>to Synthesize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 Material</a:t>
            </a:r>
          </a:p>
        </p:txBody>
      </p:sp>
      <p:sp>
        <p:nvSpPr>
          <p:cNvPr id="512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Task Approach</a:t>
            </a:r>
          </a:p>
          <a:p>
            <a:r>
              <a:rPr lang="en-US" altLang="en-US" dirty="0" smtClean="0"/>
              <a:t>Key Components</a:t>
            </a:r>
          </a:p>
          <a:p>
            <a:r>
              <a:rPr lang="en-US" altLang="en-US" dirty="0" smtClean="0"/>
              <a:t>Game Structure</a:t>
            </a:r>
          </a:p>
          <a:p>
            <a:r>
              <a:rPr lang="en-US" altLang="en-US" dirty="0" smtClean="0"/>
              <a:t>Design Process</a:t>
            </a:r>
          </a:p>
          <a:p>
            <a:r>
              <a:rPr lang="en-US" altLang="en-US" dirty="0" smtClean="0"/>
              <a:t>Team Roles</a:t>
            </a:r>
          </a:p>
          <a:p>
            <a:r>
              <a:rPr lang="en-US" altLang="en-US" dirty="0" smtClean="0"/>
              <a:t>Design Documents</a:t>
            </a:r>
          </a:p>
          <a:p>
            <a:r>
              <a:rPr lang="en-US" altLang="en-US" dirty="0" smtClean="0"/>
              <a:t>Anatomy </a:t>
            </a:r>
            <a:r>
              <a:rPr lang="en-US" altLang="en-US" smtClean="0"/>
              <a:t>of Game Designer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F739F9-98D2-495B-997B-695E9729959A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smtClean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81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"/>
            <a:ext cx="6837114" cy="792088"/>
          </a:xfrm>
        </p:spPr>
        <p:txBody>
          <a:bodyPr/>
          <a:lstStyle/>
          <a:p>
            <a:pPr algn="ctr"/>
            <a:r>
              <a:rPr lang="en-US" dirty="0" smtClean="0"/>
              <a:t>Task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52600"/>
            <a:ext cx="6837114" cy="3869276"/>
          </a:xfrm>
        </p:spPr>
        <p:txBody>
          <a:bodyPr/>
          <a:lstStyle/>
          <a:p>
            <a:r>
              <a:rPr lang="en-US" dirty="0" smtClean="0"/>
              <a:t>Some people think game design as an art, a process of imagination that draws on mysterious wellspring of creativity. </a:t>
            </a:r>
          </a:p>
          <a:p>
            <a:endParaRPr lang="en-US" dirty="0" smtClean="0"/>
          </a:p>
          <a:p>
            <a:r>
              <a:rPr lang="en-US" dirty="0" smtClean="0"/>
              <a:t>Other people think game design as mathematically or technology oriented. Aesthetics are a minor consideration</a:t>
            </a:r>
          </a:p>
          <a:p>
            <a:endParaRPr lang="en-US" dirty="0" smtClean="0"/>
          </a:p>
          <a:p>
            <a:r>
              <a:rPr lang="en-US" dirty="0" smtClean="0"/>
              <a:t>Game design is not purely an art. A game includes both artistic and functional elements. The correct approach to game design is by an approach by player-centric.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886" y="609600"/>
            <a:ext cx="6837114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Task Approach – Misconception in </a:t>
            </a:r>
            <a:br>
              <a:rPr lang="en-US" dirty="0" smtClean="0"/>
            </a:br>
            <a:r>
              <a:rPr lang="en-US" dirty="0" smtClean="0"/>
              <a:t>Game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Misconception 1: I am my own typical player</a:t>
            </a:r>
          </a:p>
          <a:p>
            <a:endParaRPr lang="en-US" dirty="0" smtClean="0"/>
          </a:p>
          <a:p>
            <a:r>
              <a:rPr lang="en-US" dirty="0" smtClean="0"/>
              <a:t>Misconception 2: The player is my opponent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6837114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Task Approach – Integrating for Entertainment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6837114" cy="4800600"/>
          </a:xfrm>
        </p:spPr>
        <p:txBody>
          <a:bodyPr/>
          <a:lstStyle/>
          <a:p>
            <a:r>
              <a:rPr lang="en-US" dirty="0" smtClean="0"/>
              <a:t>A game must present an imaginative, coherent experience, so the designer must have a vision</a:t>
            </a:r>
          </a:p>
          <a:p>
            <a:r>
              <a:rPr lang="en-US" dirty="0" smtClean="0"/>
              <a:t>A game must sell well, so the designer must consider the audience’s preferences</a:t>
            </a:r>
          </a:p>
          <a:p>
            <a:r>
              <a:rPr lang="en-US" dirty="0" smtClean="0"/>
              <a:t>A game with license must pay back the license’s cost, so the designer must understand what the fans love about the brand and create a game that resonates with them and meet their expectations</a:t>
            </a:r>
          </a:p>
          <a:p>
            <a:r>
              <a:rPr lang="en-US" dirty="0" smtClean="0"/>
              <a:t>A game must offer an intelligence challenge and a smooth, seamless experience, so the designer must understand the technology</a:t>
            </a:r>
          </a:p>
          <a:p>
            <a:r>
              <a:rPr lang="en-US" dirty="0" smtClean="0"/>
              <a:t>A game must be attractive, so the designer must think about its aesthetic style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6837114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Components of </a:t>
            </a:r>
            <a:br>
              <a:rPr lang="en-US" dirty="0" smtClean="0"/>
            </a:br>
            <a:r>
              <a:rPr lang="en-US" dirty="0" smtClean="0"/>
              <a:t>Game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Core Mechanics</a:t>
            </a:r>
          </a:p>
          <a:p>
            <a:r>
              <a:rPr lang="en-US" b="1" dirty="0" err="1" smtClean="0"/>
              <a:t>Gameplay</a:t>
            </a:r>
            <a:endParaRPr lang="en-US" b="1" dirty="0" smtClean="0"/>
          </a:p>
          <a:p>
            <a:r>
              <a:rPr lang="en-US" b="1" dirty="0" smtClean="0"/>
              <a:t>User Interface</a:t>
            </a:r>
          </a:p>
          <a:p>
            <a:r>
              <a:rPr lang="en-US" b="1" dirty="0" smtClean="0"/>
              <a:t>Player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533400"/>
            <a:ext cx="6837114" cy="792088"/>
          </a:xfrm>
        </p:spPr>
        <p:txBody>
          <a:bodyPr/>
          <a:lstStyle/>
          <a:p>
            <a:pPr algn="ctr"/>
            <a:r>
              <a:rPr lang="en-US" dirty="0" smtClean="0"/>
              <a:t>Structure of Video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Gameplay</a:t>
            </a:r>
            <a:r>
              <a:rPr lang="en-US" dirty="0" smtClean="0"/>
              <a:t> mode</a:t>
            </a:r>
          </a:p>
          <a:p>
            <a:endParaRPr lang="en-US" dirty="0" smtClean="0"/>
          </a:p>
          <a:p>
            <a:r>
              <a:rPr lang="en-US" dirty="0" smtClean="0"/>
              <a:t>This combination of related items-the available </a:t>
            </a:r>
            <a:r>
              <a:rPr lang="en-US" dirty="0" err="1" smtClean="0"/>
              <a:t>gameplay</a:t>
            </a:r>
            <a:r>
              <a:rPr lang="en-US" dirty="0" smtClean="0"/>
              <a:t> and its supporting user interface at a given point in a game-collectively described as </a:t>
            </a:r>
            <a:r>
              <a:rPr lang="en-US" b="1" dirty="0" err="1" smtClean="0"/>
              <a:t>gameplay</a:t>
            </a:r>
            <a:r>
              <a:rPr lang="en-US" b="1" dirty="0" smtClean="0"/>
              <a:t> mode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81000"/>
            <a:ext cx="6837114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Components of</a:t>
            </a:r>
            <a:br>
              <a:rPr lang="en-US" dirty="0" smtClean="0"/>
            </a:br>
            <a:r>
              <a:rPr lang="en-US" dirty="0" smtClean="0"/>
              <a:t>Game Design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438400"/>
            <a:ext cx="6837363" cy="24195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6837114" cy="792088"/>
          </a:xfrm>
        </p:spPr>
        <p:txBody>
          <a:bodyPr/>
          <a:lstStyle/>
          <a:p>
            <a:pPr algn="ctr"/>
            <a:r>
              <a:rPr lang="en-US" dirty="0" smtClean="0"/>
              <a:t>Design Process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590800"/>
            <a:ext cx="6256020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55</TotalTime>
  <Words>416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TemplateBM</vt:lpstr>
      <vt:lpstr>Designing and Developing Games</vt:lpstr>
      <vt:lpstr>Outline Material</vt:lpstr>
      <vt:lpstr>Task Approach</vt:lpstr>
      <vt:lpstr>Task Approach – Misconception in  Game Design</vt:lpstr>
      <vt:lpstr>Task Approach – Integrating for Entertainment</vt:lpstr>
      <vt:lpstr>Key Components of  Game Design</vt:lpstr>
      <vt:lpstr>Structure of Video Game</vt:lpstr>
      <vt:lpstr>Key Components of Game Design</vt:lpstr>
      <vt:lpstr>Design Process</vt:lpstr>
      <vt:lpstr>Game Design Team Roles</vt:lpstr>
      <vt:lpstr>Game Design Document: Why do we need it?</vt:lpstr>
      <vt:lpstr>Design Documents: Types of Game Design Document</vt:lpstr>
      <vt:lpstr>Anatomy of Game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Game Design</dc:title>
  <dc:creator>Rhio Sutoyo</dc:creator>
  <cp:lastModifiedBy>Jonathan SL</cp:lastModifiedBy>
  <cp:revision>53</cp:revision>
  <dcterms:created xsi:type="dcterms:W3CDTF">2014-12-16T06:41:07Z</dcterms:created>
  <dcterms:modified xsi:type="dcterms:W3CDTF">2015-12-18T04:10:57Z</dcterms:modified>
</cp:coreProperties>
</file>