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9" d="100"/>
          <a:sy n="89" d="100"/>
        </p:scale>
        <p:origin x="123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4763"/>
            <a:ext cx="9139237"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BAD8B740-9277-4A26-A5B7-EFC1BCF4989C}" type="datetimeFigureOut">
              <a:rPr lang="id-ID"/>
              <a:pPr>
                <a:defRPr/>
              </a:pPr>
              <a:t>19/11/2016</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2A2B5D2E-1F5A-4920-8164-BF4253F3B59E}" type="slidenum">
              <a:rPr lang="id-ID" altLang="en-US"/>
              <a:pPr/>
              <a:t>‹#›</a:t>
            </a:fld>
            <a:endParaRPr lang="id-ID" altLang="en-US"/>
          </a:p>
        </p:txBody>
      </p:sp>
    </p:spTree>
    <p:extLst>
      <p:ext uri="{BB962C8B-B14F-4D97-AF65-F5344CB8AC3E}">
        <p14:creationId xmlns:p14="http://schemas.microsoft.com/office/powerpoint/2010/main" val="154048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998234C8-D16E-4AAB-965C-D2DD5C801D0C}" type="datetimeFigureOut">
              <a:rPr lang="id-ID"/>
              <a:pPr>
                <a:defRPr/>
              </a:pPr>
              <a:t>19/11/2016</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098EC996-BD43-496F-861F-9803882A31BA}" type="slidenum">
              <a:rPr lang="id-ID" altLang="en-US"/>
              <a:pPr/>
              <a:t>‹#›</a:t>
            </a:fld>
            <a:endParaRPr lang="id-ID" altLang="en-US"/>
          </a:p>
        </p:txBody>
      </p:sp>
    </p:spTree>
    <p:extLst>
      <p:ext uri="{BB962C8B-B14F-4D97-AF65-F5344CB8AC3E}">
        <p14:creationId xmlns:p14="http://schemas.microsoft.com/office/powerpoint/2010/main" val="243894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9144000" cy="646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1450870"/>
            <a:ext cx="68371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14" name="Content Placeholder 2"/>
          <p:cNvSpPr>
            <a:spLocks noGrp="1"/>
          </p:cNvSpPr>
          <p:nvPr>
            <p:ph idx="1"/>
          </p:nvPr>
        </p:nvSpPr>
        <p:spPr>
          <a:xfrm>
            <a:off x="1911350" y="2302924"/>
            <a:ext cx="6837114" cy="386927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3"/>
          <p:cNvSpPr>
            <a:spLocks noGrp="1"/>
          </p:cNvSpPr>
          <p:nvPr>
            <p:ph type="dt" sz="half" idx="14"/>
          </p:nvPr>
        </p:nvSpPr>
        <p:spPr/>
        <p:txBody>
          <a:bodyPr/>
          <a:lstStyle>
            <a:lvl1pPr>
              <a:defRPr/>
            </a:lvl1pPr>
          </a:lstStyle>
          <a:p>
            <a:pPr>
              <a:defRPr/>
            </a:pPr>
            <a:fld id="{38E825DD-A4F9-499B-89EF-B656214340F7}" type="datetimeFigureOut">
              <a:rPr lang="id-ID"/>
              <a:pPr>
                <a:defRPr/>
              </a:pPr>
              <a:t>19/11/2016</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fld id="{745445CC-935C-4836-9293-306EE9EA711B}" type="slidenum">
              <a:rPr lang="id-ID" altLang="en-US"/>
              <a:pPr/>
              <a:t>‹#›</a:t>
            </a:fld>
            <a:endParaRPr lang="id-ID" altLang="en-US"/>
          </a:p>
        </p:txBody>
      </p:sp>
    </p:spTree>
    <p:extLst>
      <p:ext uri="{BB962C8B-B14F-4D97-AF65-F5344CB8AC3E}">
        <p14:creationId xmlns:p14="http://schemas.microsoft.com/office/powerpoint/2010/main" val="162811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729AC39-D5B9-4E12-9362-FDF63E4D3598}" type="datetimeFigureOut">
              <a:rPr lang="id-ID"/>
              <a:pPr>
                <a:defRPr/>
              </a:pPr>
              <a:t>19/11/2016</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52DB3218-B8A3-4F33-8B75-E4D612915840}" type="slidenum">
              <a:rPr lang="id-ID" altLang="en-US"/>
              <a:pPr/>
              <a:t>‹#›</a:t>
            </a:fld>
            <a:endParaRPr lang="id-ID" altLang="en-US"/>
          </a:p>
        </p:txBody>
      </p:sp>
    </p:spTree>
    <p:extLst>
      <p:ext uri="{BB962C8B-B14F-4D97-AF65-F5344CB8AC3E}">
        <p14:creationId xmlns:p14="http://schemas.microsoft.com/office/powerpoint/2010/main" val="8325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01E9778D-259F-4B4F-9308-90FFA7833B75}" type="datetimeFigureOut">
              <a:rPr lang="id-ID"/>
              <a:pPr>
                <a:defRPr/>
              </a:pPr>
              <a:t>19/11/2016</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9A742D5E-1B83-4C38-AAE2-54067BD242B8}" type="slidenum">
              <a:rPr lang="id-ID" altLang="en-US"/>
              <a:pPr/>
              <a:t>‹#›</a:t>
            </a:fld>
            <a:endParaRPr lang="id-ID" altLang="en-US"/>
          </a:p>
        </p:txBody>
      </p:sp>
    </p:spTree>
    <p:extLst>
      <p:ext uri="{BB962C8B-B14F-4D97-AF65-F5344CB8AC3E}">
        <p14:creationId xmlns:p14="http://schemas.microsoft.com/office/powerpoint/2010/main" val="72153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677234E7-236D-4612-AC76-573DAB4FA0E1}" type="datetimeFigureOut">
              <a:rPr lang="id-ID"/>
              <a:pPr>
                <a:defRPr/>
              </a:pPr>
              <a:t>19/11/2016</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A26B86D5-7EE6-41A1-9173-D1A0CEAAFB60}" type="slidenum">
              <a:rPr lang="id-ID" altLang="en-US"/>
              <a:pPr/>
              <a:t>‹#›</a:t>
            </a:fld>
            <a:endParaRPr lang="id-ID" altLang="en-US"/>
          </a:p>
        </p:txBody>
      </p:sp>
    </p:spTree>
    <p:extLst>
      <p:ext uri="{BB962C8B-B14F-4D97-AF65-F5344CB8AC3E}">
        <p14:creationId xmlns:p14="http://schemas.microsoft.com/office/powerpoint/2010/main" val="47341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275"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61E5B2B8-043B-4ED8-9A57-C3B1FDC9858A}" type="datetimeFigureOut">
              <a:rPr lang="id-ID"/>
              <a:pPr>
                <a:defRPr/>
              </a:pPr>
              <a:t>19/11/2016</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fld id="{3AABEB4D-A776-4239-B622-94A18AF19081}" type="slidenum">
              <a:rPr lang="id-ID" altLang="en-US"/>
              <a:pPr/>
              <a:t>‹#›</a:t>
            </a:fld>
            <a:endParaRPr lang="id-ID" altLang="en-US"/>
          </a:p>
        </p:txBody>
      </p:sp>
    </p:spTree>
    <p:extLst>
      <p:ext uri="{BB962C8B-B14F-4D97-AF65-F5344CB8AC3E}">
        <p14:creationId xmlns:p14="http://schemas.microsoft.com/office/powerpoint/2010/main" val="74559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FE4565-92B0-4773-AAE0-FF1FCD0018C7}" type="datetimeFigureOut">
              <a:rPr lang="id-ID"/>
              <a:pPr>
                <a:defRPr/>
              </a:pPr>
              <a:t>19/11/2016</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BEBED16-587E-4613-9CA0-A4E54087668E}" type="slidenum">
              <a:rPr lang="id-ID" altLang="en-US"/>
              <a:pPr/>
              <a:t>‹#›</a:t>
            </a:fld>
            <a:endParaRPr lang="id-ID" altLang="en-US"/>
          </a:p>
        </p:txBody>
      </p:sp>
    </p:spTree>
    <p:extLst>
      <p:ext uri="{BB962C8B-B14F-4D97-AF65-F5344CB8AC3E}">
        <p14:creationId xmlns:p14="http://schemas.microsoft.com/office/powerpoint/2010/main" val="136275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F7E1CB-E8AA-4D3A-A2FD-75C7A90B8B14}" type="datetimeFigureOut">
              <a:rPr lang="id-ID"/>
              <a:pPr>
                <a:defRPr/>
              </a:pPr>
              <a:t>19/11/2016</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1FBBAC9-B8FA-42D6-A340-24318C097ED2}" type="slidenum">
              <a:rPr lang="id-ID" altLang="en-US"/>
              <a:pPr/>
              <a:t>‹#›</a:t>
            </a:fld>
            <a:endParaRPr lang="id-ID" altLang="en-US"/>
          </a:p>
        </p:txBody>
      </p:sp>
    </p:spTree>
    <p:extLst>
      <p:ext uri="{BB962C8B-B14F-4D97-AF65-F5344CB8AC3E}">
        <p14:creationId xmlns:p14="http://schemas.microsoft.com/office/powerpoint/2010/main" val="248273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lvl1pPr>
              <a:defRPr/>
            </a:lvl1pPr>
          </a:lstStyle>
          <a:p>
            <a:pPr>
              <a:defRPr/>
            </a:pPr>
            <a:fld id="{6D9E76D0-6451-4E39-BD45-3B5C9C98C11C}" type="datetimeFigureOut">
              <a:rPr lang="id-ID"/>
              <a:pPr>
                <a:defRPr/>
              </a:pPr>
              <a:t>19/11/2016</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789201C5-22B0-453A-A2D2-F07A58267C4B}" type="slidenum">
              <a:rPr lang="id-ID" altLang="en-US"/>
              <a:pPr/>
              <a:t>‹#›</a:t>
            </a:fld>
            <a:endParaRPr lang="id-ID" altLang="en-US"/>
          </a:p>
        </p:txBody>
      </p:sp>
    </p:spTree>
    <p:extLst>
      <p:ext uri="{BB962C8B-B14F-4D97-AF65-F5344CB8AC3E}">
        <p14:creationId xmlns:p14="http://schemas.microsoft.com/office/powerpoint/2010/main" val="296104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4763"/>
            <a:ext cx="91440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id-ID" altLang="en-US"/>
          </a:p>
        </p:txBody>
      </p:sp>
      <p:sp>
        <p:nvSpPr>
          <p:cNvPr id="1029" name="Text Placeholder 2"/>
          <p:cNvSpPr>
            <a:spLocks noGrp="1"/>
          </p:cNvSpPr>
          <p:nvPr>
            <p:ph type="body" idx="1"/>
          </p:nvPr>
        </p:nvSpPr>
        <p:spPr bwMode="auto">
          <a:xfrm>
            <a:off x="1619250" y="2636838"/>
            <a:ext cx="70675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id-ID" altLang="en-US"/>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9E676A7-4E05-4946-ACA4-3E56FC5DD957}" type="datetimeFigureOut">
              <a:rPr lang="id-ID"/>
              <a:pPr>
                <a:defRPr/>
              </a:pPr>
              <a:t>19/11/2016</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39D6FC1-64F2-4973-9189-C6559C54E1CE}"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3" r:id="rId3"/>
    <p:sldLayoutId id="2147483664" r:id="rId4"/>
    <p:sldLayoutId id="2147483666" r:id="rId5"/>
    <p:sldLayoutId id="2147483673" r:id="rId6"/>
    <p:sldLayoutId id="2147483667" r:id="rId7"/>
    <p:sldLayoutId id="2147483668" r:id="rId8"/>
    <p:sldLayoutId id="2147483669" r:id="rId9"/>
    <p:sldLayoutId id="2147483670" r:id="rId10"/>
  </p:sldLayoutIdLst>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altLang="en-US" sz="3200" dirty="0">
                <a:latin typeface="Open Sans" pitchFamily="-84" charset="0"/>
              </a:rPr>
              <a:t>Money </a:t>
            </a:r>
            <a:r>
              <a:rPr lang="en-US" altLang="en-US" sz="3200">
                <a:latin typeface="Open Sans" pitchFamily="-84" charset="0"/>
              </a:rPr>
              <a:t>from Game</a:t>
            </a:r>
            <a:endParaRPr lang="en-US" altLang="en-US" sz="3200" dirty="0">
              <a:latin typeface="Open Sans" pitchFamily="-84" charset="0"/>
            </a:endParaRPr>
          </a:p>
        </p:txBody>
      </p:sp>
      <p:sp>
        <p:nvSpPr>
          <p:cNvPr id="5123" name="Subtitle 2"/>
          <p:cNvSpPr>
            <a:spLocks noGrp="1"/>
          </p:cNvSpPr>
          <p:nvPr>
            <p:ph type="subTitle" idx="1"/>
          </p:nvPr>
        </p:nvSpPr>
        <p:spPr>
          <a:xfrm>
            <a:off x="2268538" y="4295775"/>
            <a:ext cx="6400800" cy="576263"/>
          </a:xfrm>
        </p:spPr>
        <p:txBody>
          <a:bodyPr/>
          <a:lstStyle/>
          <a:p>
            <a:r>
              <a:rPr lang="en-US" altLang="en-US">
                <a:latin typeface="Open Sans" pitchFamily="-84" charset="0"/>
              </a:rPr>
              <a:t>Session 05</a:t>
            </a:r>
            <a:endParaRPr lang="en-US" altLang="en-US" dirty="0">
              <a:latin typeface="Open Sans" pitchFamily="-8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le 7"/>
          <p:cNvSpPr>
            <a:spLocks noGrp="1"/>
          </p:cNvSpPr>
          <p:nvPr>
            <p:ph type="title"/>
          </p:nvPr>
        </p:nvSpPr>
        <p:spPr/>
        <p:txBody>
          <a:bodyPr/>
          <a:lstStyle/>
          <a:p>
            <a:pPr eaLnBrk="1" hangingPunct="1"/>
            <a:r>
              <a:rPr lang="en-US" altLang="en-US"/>
              <a:t>Outline Material</a:t>
            </a:r>
          </a:p>
        </p:txBody>
      </p:sp>
      <p:sp>
        <p:nvSpPr>
          <p:cNvPr id="5125" name="Content Placeholder 8"/>
          <p:cNvSpPr>
            <a:spLocks noGrp="1"/>
          </p:cNvSpPr>
          <p:nvPr>
            <p:ph idx="1"/>
          </p:nvPr>
        </p:nvSpPr>
        <p:spPr/>
        <p:txBody>
          <a:bodyPr/>
          <a:lstStyle/>
          <a:p>
            <a:r>
              <a:rPr lang="en-US" dirty="0"/>
              <a:t>Direct Payment Models</a:t>
            </a:r>
          </a:p>
          <a:p>
            <a:r>
              <a:rPr lang="en-US" dirty="0"/>
              <a:t>Indirect Payment Models</a:t>
            </a:r>
          </a:p>
          <a:p>
            <a:r>
              <a:rPr lang="en-US"/>
              <a:t>World Markets</a:t>
            </a:r>
            <a:endParaRPr lang="en-US" altLang="en-US" dirty="0"/>
          </a:p>
        </p:txBody>
      </p:sp>
      <p:sp>
        <p:nvSpPr>
          <p:cNvPr id="4" name="Footer Placeholder 3"/>
          <p:cNvSpPr>
            <a:spLocks noGrp="1"/>
          </p:cNvSpPr>
          <p:nvPr>
            <p:ph type="ftr" sz="quarter" idx="15"/>
          </p:nvPr>
        </p:nvSpPr>
        <p:spPr/>
        <p:txBody>
          <a:bodyPr/>
          <a:lstStyle/>
          <a:p>
            <a:pPr>
              <a:defRPr/>
            </a:pPr>
            <a:r>
              <a:rPr lang="en-US"/>
              <a:t>Bina Nusantara University</a:t>
            </a:r>
          </a:p>
        </p:txBody>
      </p:sp>
      <p:sp>
        <p:nvSpPr>
          <p:cNvPr id="5123" name="Slide Number Placeholder 4"/>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F739F9-98D2-495B-997B-695E9729959A}" type="slidenum">
              <a:rPr lang="en-US" altLang="en-US" sz="1200" smtClean="0">
                <a:solidFill>
                  <a:srgbClr val="898989"/>
                </a:solidFill>
                <a:latin typeface="Arial" panose="020B0604020202020204" pitchFamily="34" charset="0"/>
              </a:rPr>
              <a:pPr>
                <a:spcBef>
                  <a:spcPct val="0"/>
                </a:spcBef>
                <a:buFontTx/>
                <a:buNone/>
              </a:pPr>
              <a:t>2</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00818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837114" cy="792088"/>
          </a:xfrm>
        </p:spPr>
        <p:txBody>
          <a:bodyPr/>
          <a:lstStyle/>
          <a:p>
            <a:pPr algn="ctr"/>
            <a:r>
              <a:rPr lang="en-US" dirty="0"/>
              <a:t>Direct Payment Models</a:t>
            </a:r>
          </a:p>
        </p:txBody>
      </p:sp>
      <p:sp>
        <p:nvSpPr>
          <p:cNvPr id="3" name="Content Placeholder 2"/>
          <p:cNvSpPr>
            <a:spLocks noGrp="1"/>
          </p:cNvSpPr>
          <p:nvPr>
            <p:ph idx="1"/>
          </p:nvPr>
        </p:nvSpPr>
        <p:spPr>
          <a:xfrm>
            <a:off x="1911350" y="1524000"/>
            <a:ext cx="6837114" cy="4648200"/>
          </a:xfrm>
        </p:spPr>
        <p:txBody>
          <a:bodyPr/>
          <a:lstStyle/>
          <a:p>
            <a:r>
              <a:rPr lang="en-US" b="1" dirty="0"/>
              <a:t>Retail Sales </a:t>
            </a:r>
            <a:r>
              <a:rPr lang="en-US" dirty="0"/>
              <a:t>: The key drawback to retail sales is that you must have a publisher or distributor to get your game onto the store shelves</a:t>
            </a:r>
            <a:endParaRPr lang="en-US" b="1" dirty="0"/>
          </a:p>
          <a:p>
            <a:r>
              <a:rPr lang="en-US" b="1" dirty="0"/>
              <a:t>Digital Distribution </a:t>
            </a:r>
            <a:r>
              <a:rPr lang="en-US" dirty="0"/>
              <a:t>: Distributing games electronically over the Internet gets rid of inventory risk and cuts out the retailers, which offers game developers (and publishers, if there is a publisher) far more freedom and flexibility.</a:t>
            </a:r>
            <a:endParaRPr lang="en-US" b="1" dirty="0"/>
          </a:p>
          <a:p>
            <a:r>
              <a:rPr lang="en-US" b="1" dirty="0"/>
              <a:t>Subscriptions </a:t>
            </a:r>
            <a:r>
              <a:rPr lang="en-US" dirty="0"/>
              <a:t>: In the subscription model, players pay you a fee, usually monthly, for access to games that you provide via your own servers. This used to be the standard model for massively multiplayer online games (MMOGs), but it is gradually being replaced by the indirect payment models described in the next section.</a:t>
            </a:r>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6837114" cy="792088"/>
          </a:xfrm>
        </p:spPr>
        <p:txBody>
          <a:bodyPr>
            <a:normAutofit fontScale="90000"/>
          </a:bodyPr>
          <a:lstStyle/>
          <a:p>
            <a:pPr algn="ctr"/>
            <a:r>
              <a:rPr lang="en-US" dirty="0"/>
              <a:t>Direct Payment Models </a:t>
            </a:r>
            <a:br>
              <a:rPr lang="en-US" dirty="0"/>
            </a:br>
            <a:r>
              <a:rPr lang="en-US" dirty="0"/>
              <a:t>(cont.)</a:t>
            </a:r>
          </a:p>
        </p:txBody>
      </p:sp>
      <p:sp>
        <p:nvSpPr>
          <p:cNvPr id="3" name="Content Placeholder 2"/>
          <p:cNvSpPr>
            <a:spLocks noGrp="1"/>
          </p:cNvSpPr>
          <p:nvPr>
            <p:ph idx="1"/>
          </p:nvPr>
        </p:nvSpPr>
        <p:spPr>
          <a:xfrm>
            <a:off x="1911350" y="1676400"/>
            <a:ext cx="6837114" cy="4495800"/>
          </a:xfrm>
        </p:spPr>
        <p:txBody>
          <a:bodyPr/>
          <a:lstStyle/>
          <a:p>
            <a:r>
              <a:rPr lang="en-US" sz="1800" b="1" dirty="0"/>
              <a:t>Episodic Delivery</a:t>
            </a:r>
            <a:r>
              <a:rPr lang="en-US" sz="1800" dirty="0"/>
              <a:t> : Episodic games are not the same as sequels in a franchise. Ordinarily the story in a sequel is different from its predecessor or, if the game has no story (as in long-running sports franchises), the technology and features are different. Episodic games, by contrast, are really one big game distributed in pieces over time (although they sometimes include technology updates as well).</a:t>
            </a:r>
            <a:endParaRPr lang="en-US" sz="1800" b="1" dirty="0"/>
          </a:p>
          <a:p>
            <a:r>
              <a:rPr lang="en-US" sz="1800" b="1" dirty="0" err="1"/>
              <a:t>Crowdfunding</a:t>
            </a:r>
            <a:r>
              <a:rPr lang="en-US" sz="1800" b="1" dirty="0"/>
              <a:t> </a:t>
            </a:r>
            <a:r>
              <a:rPr lang="en-US" sz="1800" dirty="0"/>
              <a:t>: You don’t necessarily have to wait until your game is finished to get money for it; you can fund its development by asking people to pay you in advance, a process called </a:t>
            </a:r>
            <a:r>
              <a:rPr lang="en-US" sz="1800" b="1" dirty="0" err="1"/>
              <a:t>crowdfunding</a:t>
            </a:r>
            <a:r>
              <a:rPr lang="en-US" sz="1800" i="1" dirty="0"/>
              <a:t>.</a:t>
            </a:r>
            <a:r>
              <a:rPr lang="en-US" sz="1800" dirty="0"/>
              <a:t> Normally you do this through an online system that takes a percentage of the money you earn.</a:t>
            </a:r>
            <a:endParaRPr lang="en-US" sz="1800" b="1"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609600"/>
            <a:ext cx="6837114" cy="792088"/>
          </a:xfrm>
        </p:spPr>
        <p:txBody>
          <a:bodyPr/>
          <a:lstStyle/>
          <a:p>
            <a:pPr algn="ctr"/>
            <a:r>
              <a:rPr lang="en-US" dirty="0"/>
              <a:t>Indirect Payment Method</a:t>
            </a:r>
          </a:p>
        </p:txBody>
      </p:sp>
      <p:sp>
        <p:nvSpPr>
          <p:cNvPr id="3" name="Content Placeholder 2"/>
          <p:cNvSpPr>
            <a:spLocks noGrp="1"/>
          </p:cNvSpPr>
          <p:nvPr>
            <p:ph idx="1"/>
          </p:nvPr>
        </p:nvSpPr>
        <p:spPr>
          <a:xfrm>
            <a:off x="1911350" y="1752600"/>
            <a:ext cx="6837114" cy="4419600"/>
          </a:xfrm>
        </p:spPr>
        <p:txBody>
          <a:bodyPr/>
          <a:lstStyle/>
          <a:p>
            <a:r>
              <a:rPr lang="en-US" b="1" dirty="0" err="1"/>
              <a:t>Freemium</a:t>
            </a:r>
            <a:r>
              <a:rPr lang="en-US" b="1" dirty="0"/>
              <a:t> Games </a:t>
            </a:r>
            <a:r>
              <a:rPr lang="en-US" dirty="0"/>
              <a:t>: In the </a:t>
            </a:r>
            <a:r>
              <a:rPr lang="en-US" b="1" dirty="0" err="1"/>
              <a:t>freemium</a:t>
            </a:r>
            <a:r>
              <a:rPr lang="en-US" dirty="0"/>
              <a:t> (</a:t>
            </a:r>
            <a:r>
              <a:rPr lang="en-US" i="1" dirty="0" err="1"/>
              <a:t>free</a:t>
            </a:r>
            <a:r>
              <a:rPr lang="en-US" dirty="0" err="1"/>
              <a:t>+</a:t>
            </a:r>
            <a:r>
              <a:rPr lang="en-US" i="1" dirty="0" err="1"/>
              <a:t>premium</a:t>
            </a:r>
            <a:r>
              <a:rPr lang="en-US" dirty="0"/>
              <a:t>) model, a business gives away a partially functional version of its software but allows customers to purchase upgrades that render it more useful. </a:t>
            </a:r>
          </a:p>
          <a:p>
            <a:r>
              <a:rPr lang="en-US" b="1" dirty="0"/>
              <a:t>Free-to-Play : </a:t>
            </a:r>
            <a:r>
              <a:rPr lang="en-US" dirty="0"/>
              <a:t>In </a:t>
            </a:r>
            <a:r>
              <a:rPr lang="en-US" b="1" dirty="0"/>
              <a:t>free-to-play</a:t>
            </a:r>
            <a:r>
              <a:rPr lang="en-US" dirty="0"/>
              <a:t> games, players get a version of the game that is free but is designed to encourage them to pay a subscription or some other kind of fee. A common design allows players to play completely free of charge forever, but advancement in the game is very slow, and players must log off periodically and come back later to continue.</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6837114" cy="792088"/>
          </a:xfrm>
        </p:spPr>
        <p:txBody>
          <a:bodyPr>
            <a:normAutofit fontScale="90000"/>
          </a:bodyPr>
          <a:lstStyle/>
          <a:p>
            <a:pPr algn="ctr"/>
            <a:r>
              <a:rPr lang="en-US" dirty="0"/>
              <a:t>Indirect Payment Method</a:t>
            </a:r>
            <a:br>
              <a:rPr lang="en-US" dirty="0"/>
            </a:br>
            <a:r>
              <a:rPr lang="en-US" dirty="0"/>
              <a:t>(Cont.)</a:t>
            </a:r>
          </a:p>
        </p:txBody>
      </p:sp>
      <p:sp>
        <p:nvSpPr>
          <p:cNvPr id="3" name="Content Placeholder 2"/>
          <p:cNvSpPr>
            <a:spLocks noGrp="1"/>
          </p:cNvSpPr>
          <p:nvPr>
            <p:ph idx="1"/>
          </p:nvPr>
        </p:nvSpPr>
        <p:spPr>
          <a:xfrm>
            <a:off x="1911350" y="1371600"/>
            <a:ext cx="6837114" cy="4800600"/>
          </a:xfrm>
        </p:spPr>
        <p:txBody>
          <a:bodyPr/>
          <a:lstStyle/>
          <a:p>
            <a:r>
              <a:rPr lang="en-US" b="1" dirty="0"/>
              <a:t>Advertising and Sponsorships : </a:t>
            </a:r>
            <a:r>
              <a:rPr lang="en-US" dirty="0"/>
              <a:t>You can earn revenue by selling advertising alongside your game. Advertising that appears beside your game on the player’s screen does not intrude too much, and you earn money for each person who sees, or clicks on, one of the ads.</a:t>
            </a:r>
            <a:endParaRPr lang="en-US" b="1" dirty="0"/>
          </a:p>
          <a:p>
            <a:endParaRPr lang="en-US" b="1" dirty="0"/>
          </a:p>
          <a:p>
            <a:r>
              <a:rPr lang="en-US" b="1" dirty="0" err="1"/>
              <a:t>Commisioned</a:t>
            </a:r>
            <a:r>
              <a:rPr lang="en-US" b="1" dirty="0"/>
              <a:t> Games : </a:t>
            </a:r>
            <a:r>
              <a:rPr lang="en-US" dirty="0"/>
              <a:t>The final category is the commissioned or sponsored game, in which you get paid to build a game for someone else, but you don’t get any royalties for sales. The only money you see is what you get paid to build the game in the first place, which means that you must build your profit margin into the price you charge to do the work.</a:t>
            </a:r>
            <a:endParaRPr lang="en-US"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837114" cy="792088"/>
          </a:xfrm>
        </p:spPr>
        <p:txBody>
          <a:bodyPr/>
          <a:lstStyle/>
          <a:p>
            <a:pPr algn="ctr"/>
            <a:r>
              <a:rPr lang="en-US" dirty="0"/>
              <a:t>World Market</a:t>
            </a:r>
          </a:p>
        </p:txBody>
      </p:sp>
      <p:sp>
        <p:nvSpPr>
          <p:cNvPr id="3" name="Content Placeholder 2"/>
          <p:cNvSpPr>
            <a:spLocks noGrp="1"/>
          </p:cNvSpPr>
          <p:nvPr>
            <p:ph idx="1"/>
          </p:nvPr>
        </p:nvSpPr>
        <p:spPr>
          <a:xfrm>
            <a:off x="1911350" y="1524000"/>
            <a:ext cx="6837114" cy="4648200"/>
          </a:xfrm>
        </p:spPr>
        <p:txBody>
          <a:bodyPr/>
          <a:lstStyle/>
          <a:p>
            <a:r>
              <a:rPr lang="en-US" b="1" dirty="0"/>
              <a:t>Traditional Market :</a:t>
            </a:r>
            <a:r>
              <a:rPr lang="en-US" dirty="0"/>
              <a:t> the English-speaking world, continental Europe, Japan, South Korea</a:t>
            </a:r>
          </a:p>
          <a:p>
            <a:endParaRPr lang="en-US" b="1" dirty="0"/>
          </a:p>
          <a:p>
            <a:r>
              <a:rPr lang="en-US" b="1" dirty="0"/>
              <a:t>Emerging Market : </a:t>
            </a:r>
            <a:r>
              <a:rPr lang="en-US" dirty="0"/>
              <a:t>China, India, Mexico, Central, and </a:t>
            </a:r>
            <a:r>
              <a:rPr lang="en-US"/>
              <a:t>South America</a:t>
            </a:r>
            <a:endParaRPr lang="en-US" b="1" dirty="0"/>
          </a:p>
          <a:p>
            <a:endParaRPr lang="en-US" dirty="0"/>
          </a:p>
        </p:txBody>
      </p:sp>
    </p:spTree>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Template>
  <TotalTime>82</TotalTime>
  <Words>425</Words>
  <Application>Microsoft Office PowerPoint</Application>
  <PresentationFormat>On-screen Show (4:3)</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Open Sans</vt:lpstr>
      <vt:lpstr>Arial</vt:lpstr>
      <vt:lpstr>Calibri</vt:lpstr>
      <vt:lpstr>TemplateBM</vt:lpstr>
      <vt:lpstr>Money from Game</vt:lpstr>
      <vt:lpstr>Outline Material</vt:lpstr>
      <vt:lpstr>Direct Payment Models</vt:lpstr>
      <vt:lpstr>Direct Payment Models  (cont.)</vt:lpstr>
      <vt:lpstr>Indirect Payment Method</vt:lpstr>
      <vt:lpstr>Indirect Payment Method (Cont.)</vt:lpstr>
      <vt:lpstr>World Market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Game Design</dc:title>
  <dc:creator>Rhio Sutoyo</dc:creator>
  <cp:lastModifiedBy>Yogi Udjaja</cp:lastModifiedBy>
  <cp:revision>31</cp:revision>
  <dcterms:created xsi:type="dcterms:W3CDTF">2014-12-16T06:41:07Z</dcterms:created>
  <dcterms:modified xsi:type="dcterms:W3CDTF">2016-11-19T12:49:21Z</dcterms:modified>
</cp:coreProperties>
</file>