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56" r:id="rId2"/>
    <p:sldId id="284" r:id="rId3"/>
    <p:sldId id="285" r:id="rId4"/>
    <p:sldId id="286" r:id="rId5"/>
    <p:sldId id="287" r:id="rId6"/>
    <p:sldId id="288" r:id="rId7"/>
    <p:sldId id="289" r:id="rId8"/>
    <p:sldId id="290" r:id="rId9"/>
    <p:sldId id="291" r:id="rId10"/>
    <p:sldId id="292" r:id="rId11"/>
    <p:sldId id="293" r:id="rId12"/>
    <p:sldId id="294" r:id="rId13"/>
    <p:sldId id="295" r:id="rId14"/>
    <p:sldId id="296" r:id="rId15"/>
    <p:sldId id="297" r:id="rId16"/>
    <p:sldId id="298" r:id="rId17"/>
    <p:sldId id="299" r:id="rId18"/>
    <p:sldId id="300" r:id="rId19"/>
    <p:sldId id="301" r:id="rId20"/>
    <p:sldId id="302" r:id="rId21"/>
    <p:sldId id="303" r:id="rId22"/>
    <p:sldId id="304" r:id="rId23"/>
    <p:sldId id="305" r:id="rId24"/>
    <p:sldId id="306" r:id="rId25"/>
    <p:sldId id="307" r:id="rId26"/>
    <p:sldId id="308" r:id="rId27"/>
    <p:sldId id="309" r:id="rId28"/>
    <p:sldId id="310" r:id="rId29"/>
    <p:sldId id="311" r:id="rId30"/>
    <p:sldId id="312" r:id="rId31"/>
    <p:sldId id="313" r:id="rId32"/>
    <p:sldId id="314" r:id="rId33"/>
    <p:sldId id="315" r:id="rId34"/>
    <p:sldId id="316" r:id="rId35"/>
    <p:sldId id="317" r:id="rId36"/>
    <p:sldId id="318" r:id="rId37"/>
    <p:sldId id="319" r:id="rId38"/>
    <p:sldId id="320" r:id="rId39"/>
    <p:sldId id="321" r:id="rId40"/>
    <p:sldId id="262" r:id="rId41"/>
    <p:sldId id="282" r:id="rId42"/>
    <p:sldId id="283" r:id="rId43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" id="{727C0728-BFBA-4018-A895-7E45D940962F}">
          <p14:sldIdLst>
            <p14:sldId id="256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</p14:sldIdLst>
        </p14:section>
        <p14:section name="COURSE CONTENT" id="{F4927CBE-FA17-46D1-BAAE-887D0AF2CCBF}">
          <p14:sldIdLst>
            <p14:sldId id="262"/>
            <p14:sldId id="282"/>
            <p14:sldId id="283"/>
          </p14:sldIdLst>
        </p14:section>
        <p14:section name="REFERENCE" id="{82098E28-DACF-4424-86A1-E861B2DCC6FF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7F7"/>
    <a:srgbClr val="008FD5"/>
    <a:srgbClr val="558FD5"/>
    <a:srgbClr val="0079B8"/>
    <a:srgbClr val="0081BD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392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E91A7-7D36-48F8-8968-B2E8F6265043}" type="datetimeFigureOut">
              <a:rPr lang="en-US" smtClean="0"/>
              <a:pPr/>
              <a:t>7/20/2017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2BBB-0FF0-450E-B148-00E4A74172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6928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1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" y="4763"/>
            <a:ext cx="9139237" cy="6461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7"/>
          <p:cNvSpPr/>
          <p:nvPr userDrawn="1"/>
        </p:nvSpPr>
        <p:spPr>
          <a:xfrm>
            <a:off x="1691679" y="1628800"/>
            <a:ext cx="7452319" cy="5229200"/>
          </a:xfrm>
          <a:prstGeom prst="rect">
            <a:avLst/>
          </a:prstGeom>
          <a:solidFill>
            <a:srgbClr val="008F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35696" y="2708920"/>
            <a:ext cx="7128792" cy="1470025"/>
          </a:xfrm>
        </p:spPr>
        <p:txBody>
          <a:bodyPr/>
          <a:lstStyle>
            <a:lvl1pPr eaLnBrk="1" hangingPunct="1">
              <a:defRPr sz="4400">
                <a:solidFill>
                  <a:schemeClr val="bg1"/>
                </a:solidFill>
              </a:defRPr>
            </a:lvl1pPr>
          </a:lstStyle>
          <a:p>
            <a:pPr eaLnBrk="1" hangingPunct="1"/>
            <a:r>
              <a:rPr lang="en-US" sz="3200" b="1" dirty="0" smtClean="0">
                <a:solidFill>
                  <a:schemeClr val="bg1"/>
                </a:solidFill>
                <a:latin typeface="Open Sans" pitchFamily="-84" charset="0"/>
                <a:ea typeface="ＭＳ Ｐゴシック" pitchFamily="34" charset="-128"/>
              </a:rPr>
              <a:t>Headline Open Sans Bold 32pt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7744" y="4295527"/>
            <a:ext cx="6400800" cy="576064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Open San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fld id="{5EF9B71C-2D91-4D15-BAB7-ADA66F828B46}" type="datetimeFigureOut">
              <a:rPr lang="id-ID" smtClean="0"/>
              <a:pPr/>
              <a:t>20/07/2017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25141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20/07/2017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35969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84784"/>
            <a:ext cx="2057400" cy="464137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43608" y="1484784"/>
            <a:ext cx="5433392" cy="464137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20/07/2017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887607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 descr="Background 02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4288"/>
            <a:ext cx="9144000" cy="64643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0" y="5157788"/>
            <a:ext cx="9144000" cy="1700212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371600"/>
            <a:ext cx="7924800" cy="792088"/>
          </a:xfrm>
        </p:spPr>
        <p:txBody>
          <a:bodyPr>
            <a:normAutofit/>
          </a:bodyPr>
          <a:lstStyle>
            <a:lvl1pPr algn="l">
              <a:defRPr sz="3000" b="1">
                <a:solidFill>
                  <a:srgbClr val="0079B8"/>
                </a:solidFill>
                <a:latin typeface="Open Sans"/>
              </a:defRPr>
            </a:lvl1pPr>
          </a:lstStyle>
          <a:p>
            <a:r>
              <a:rPr lang="en-US" smtClean="0"/>
              <a:t>Click to edit Master title style</a:t>
            </a:r>
            <a:endParaRPr lang="id-ID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990600" y="2209800"/>
            <a:ext cx="7924800" cy="3886200"/>
          </a:xfrm>
        </p:spPr>
        <p:txBody>
          <a:bodyPr/>
          <a:lstStyle>
            <a:lvl1pPr>
              <a:defRPr>
                <a:latin typeface="Open Sans"/>
              </a:defRPr>
            </a:lvl1pPr>
            <a:lvl2pPr>
              <a:defRPr>
                <a:latin typeface="Open Sans"/>
              </a:defRPr>
            </a:lvl2pPr>
            <a:lvl3pPr>
              <a:defRPr>
                <a:latin typeface="Open Sans"/>
              </a:defRPr>
            </a:lvl3pPr>
            <a:lvl4pPr>
              <a:defRPr>
                <a:latin typeface="Open Sans"/>
              </a:defRPr>
            </a:lvl4pPr>
            <a:lvl5pPr>
              <a:defRPr>
                <a:latin typeface="Open San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id-ID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Bina Nusantara University</a:t>
            </a:r>
            <a:endParaRPr lang="id-ID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ISYS6197</a:t>
            </a:r>
            <a:endParaRPr lang="id-ID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1DAF22-B401-4A2C-8EC1-A5BB2AA7DEF7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Bina Nusantara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8B273F-319C-43A0-A29E-B52AED12C5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2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3937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 userDrawn="1"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1350" y="2060848"/>
            <a:ext cx="6837114" cy="792088"/>
          </a:xfrm>
        </p:spPr>
        <p:txBody>
          <a:bodyPr>
            <a:normAutofit/>
          </a:bodyPr>
          <a:lstStyle>
            <a:lvl1pPr algn="l">
              <a:defRPr sz="3000" b="1">
                <a:solidFill>
                  <a:srgbClr val="0079B8"/>
                </a:solidFill>
                <a:latin typeface="Open Sans"/>
              </a:defRPr>
            </a:lvl1pPr>
          </a:lstStyle>
          <a:p>
            <a:r>
              <a:rPr lang="en-US" smtClean="0"/>
              <a:t>Click to edit Master title style</a:t>
            </a:r>
            <a:endParaRPr lang="id-ID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fld id="{5EF9B71C-2D91-4D15-BAB7-ADA66F828B46}" type="datetimeFigureOut">
              <a:rPr lang="id-ID" smtClean="0"/>
              <a:pPr/>
              <a:t>20/07/2017</a:t>
            </a:fld>
            <a:endParaRPr lang="id-ID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1911350" y="3429001"/>
            <a:ext cx="6837114" cy="3040422"/>
          </a:xfrm>
        </p:spPr>
        <p:txBody>
          <a:bodyPr/>
          <a:lstStyle>
            <a:lvl1pPr>
              <a:defRPr>
                <a:latin typeface="Open Sans"/>
              </a:defRPr>
            </a:lvl1pPr>
            <a:lvl2pPr>
              <a:defRPr>
                <a:latin typeface="Open Sans"/>
              </a:defRPr>
            </a:lvl2pPr>
            <a:lvl3pPr>
              <a:defRPr>
                <a:latin typeface="Open Sans"/>
              </a:defRPr>
            </a:lvl3pPr>
            <a:lvl4pPr>
              <a:defRPr>
                <a:latin typeface="Open Sans"/>
              </a:defRPr>
            </a:lvl4pPr>
            <a:lvl5pPr>
              <a:defRPr>
                <a:latin typeface="Open San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3"/>
          </p:nvPr>
        </p:nvSpPr>
        <p:spPr>
          <a:xfrm>
            <a:off x="1907704" y="2852936"/>
            <a:ext cx="6840760" cy="504056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id-ID" sz="2200" b="1" dirty="0">
                <a:solidFill>
                  <a:srgbClr val="0079B8"/>
                </a:solidFill>
                <a:latin typeface="Open Sans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  <a:buNone/>
            </a:pPr>
            <a:r>
              <a:rPr lang="en-US" smtClean="0"/>
              <a:t>Click to edit Master subtitle style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61869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640" y="4406901"/>
            <a:ext cx="7344816" cy="678284"/>
          </a:xfrm>
        </p:spPr>
        <p:txBody>
          <a:bodyPr anchor="t">
            <a:noAutofit/>
          </a:bodyPr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1640" y="2906713"/>
            <a:ext cx="7344816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20/07/2017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93648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19672" y="2636912"/>
            <a:ext cx="3456384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8064" y="2636912"/>
            <a:ext cx="3538736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20/07/2017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16327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00811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19672" y="2708920"/>
            <a:ext cx="3456384" cy="3456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0072" y="2708919"/>
            <a:ext cx="3466728" cy="345638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20/07/2017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0" name="Text Placeholder 2"/>
          <p:cNvSpPr>
            <a:spLocks noGrp="1"/>
          </p:cNvSpPr>
          <p:nvPr>
            <p:ph type="body" idx="13"/>
          </p:nvPr>
        </p:nvSpPr>
        <p:spPr>
          <a:xfrm>
            <a:off x="52200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59855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20/07/2017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35514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20/07/2017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pic>
        <p:nvPicPr>
          <p:cNvPr id="5" name="Picture 1" descr="Background 03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693629" cy="685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13250" y="2859881"/>
            <a:ext cx="7067128" cy="1143000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73697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7704" y="1628800"/>
            <a:ext cx="6768752" cy="802010"/>
          </a:xfrm>
        </p:spPr>
        <p:txBody>
          <a:bodyPr anchor="b">
            <a:normAutofit/>
          </a:bodyPr>
          <a:lstStyle>
            <a:lvl1pPr algn="l">
              <a:defRPr sz="3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7705" y="2564904"/>
            <a:ext cx="3168352" cy="367240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20072" y="2564904"/>
            <a:ext cx="3430017" cy="367216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20/07/2017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61704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688416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916832"/>
            <a:ext cx="6884168" cy="281074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688416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20/07/2017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93814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" descr="Background 02.jpg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4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636912"/>
            <a:ext cx="7067128" cy="3489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F9B71C-2D91-4D15-BAB7-ADA66F828B46}" type="datetimeFigureOut">
              <a:rPr lang="id-ID" smtClean="0"/>
              <a:pPr/>
              <a:t>20/07/2017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5333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18913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3000" b="1" kern="1200">
          <a:solidFill>
            <a:srgbClr val="0079B8"/>
          </a:solidFill>
          <a:latin typeface="Open Sans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Open Sans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cs.uci.edu/~eppstein/161/960215.html" TargetMode="External"/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/>
              <a:t>COMP6</a:t>
            </a:r>
            <a:r>
              <a:rPr lang="id-ID" sz="3200" dirty="0" smtClean="0"/>
              <a:t>049 </a:t>
            </a:r>
            <a:r>
              <a:rPr lang="en-US" sz="3200" dirty="0" smtClean="0"/>
              <a:t>– </a:t>
            </a:r>
            <a:r>
              <a:rPr lang="id-ID" sz="3200" dirty="0" smtClean="0"/>
              <a:t>Algorithm Design and Analysis</a:t>
            </a:r>
            <a:endParaRPr lang="id-ID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Topic </a:t>
            </a:r>
            <a:r>
              <a:rPr lang="id-ID" dirty="0" smtClean="0"/>
              <a:t>20</a:t>
            </a:r>
            <a:r>
              <a:rPr lang="en-US" dirty="0" smtClean="0"/>
              <a:t> – </a:t>
            </a:r>
            <a:r>
              <a:rPr lang="id-ID" dirty="0" smtClean="0"/>
              <a:t>Basic Search and Traversal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204421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Date Placeholder 2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Interstate"/>
              </a:rPr>
              <a:t>Bina Nusantara</a:t>
            </a: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1634165" y="207222"/>
            <a:ext cx="7067128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TREE DFS (2)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127250" y="2042570"/>
            <a:ext cx="2286000" cy="2286000"/>
            <a:chOff x="432" y="1296"/>
            <a:chExt cx="1440" cy="1440"/>
          </a:xfrm>
        </p:grpSpPr>
        <p:sp>
          <p:nvSpPr>
            <p:cNvPr id="10251" name="Line 4"/>
            <p:cNvSpPr>
              <a:spLocks noChangeShapeType="1"/>
            </p:cNvSpPr>
            <p:nvPr/>
          </p:nvSpPr>
          <p:spPr bwMode="auto">
            <a:xfrm flipH="1" flipV="1">
              <a:off x="816" y="2160"/>
              <a:ext cx="144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0252" name="Line 5"/>
            <p:cNvSpPr>
              <a:spLocks noChangeShapeType="1"/>
            </p:cNvSpPr>
            <p:nvPr/>
          </p:nvSpPr>
          <p:spPr bwMode="auto">
            <a:xfrm flipV="1">
              <a:off x="576" y="2160"/>
              <a:ext cx="144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0253" name="Line 6"/>
            <p:cNvSpPr>
              <a:spLocks noChangeShapeType="1"/>
            </p:cNvSpPr>
            <p:nvPr/>
          </p:nvSpPr>
          <p:spPr bwMode="auto">
            <a:xfrm flipH="1" flipV="1">
              <a:off x="1584" y="2160"/>
              <a:ext cx="144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0254" name="Line 7"/>
            <p:cNvSpPr>
              <a:spLocks noChangeShapeType="1"/>
            </p:cNvSpPr>
            <p:nvPr/>
          </p:nvSpPr>
          <p:spPr bwMode="auto">
            <a:xfrm flipV="1">
              <a:off x="1344" y="2160"/>
              <a:ext cx="144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0255" name="Line 8"/>
            <p:cNvSpPr>
              <a:spLocks noChangeShapeType="1"/>
            </p:cNvSpPr>
            <p:nvPr/>
          </p:nvSpPr>
          <p:spPr bwMode="auto">
            <a:xfrm flipH="1" flipV="1">
              <a:off x="1200" y="1536"/>
              <a:ext cx="288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0256" name="Line 9"/>
            <p:cNvSpPr>
              <a:spLocks noChangeShapeType="1"/>
            </p:cNvSpPr>
            <p:nvPr/>
          </p:nvSpPr>
          <p:spPr bwMode="auto">
            <a:xfrm flipV="1">
              <a:off x="768" y="1536"/>
              <a:ext cx="336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0257" name="Oval 10"/>
            <p:cNvSpPr>
              <a:spLocks noChangeArrowheads="1"/>
            </p:cNvSpPr>
            <p:nvPr/>
          </p:nvSpPr>
          <p:spPr bwMode="auto">
            <a:xfrm>
              <a:off x="1008" y="1296"/>
              <a:ext cx="288" cy="288"/>
            </a:xfrm>
            <a:prstGeom prst="ellipse">
              <a:avLst/>
            </a:prstGeom>
            <a:solidFill>
              <a:srgbClr val="FFCC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A</a:t>
              </a:r>
            </a:p>
          </p:txBody>
        </p:sp>
        <p:sp>
          <p:nvSpPr>
            <p:cNvPr id="10258" name="Oval 11"/>
            <p:cNvSpPr>
              <a:spLocks noChangeArrowheads="1"/>
            </p:cNvSpPr>
            <p:nvPr/>
          </p:nvSpPr>
          <p:spPr bwMode="auto">
            <a:xfrm>
              <a:off x="816" y="2448"/>
              <a:ext cx="288" cy="288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D</a:t>
              </a:r>
            </a:p>
          </p:txBody>
        </p:sp>
        <p:sp>
          <p:nvSpPr>
            <p:cNvPr id="10259" name="Oval 12"/>
            <p:cNvSpPr>
              <a:spLocks noChangeArrowheads="1"/>
            </p:cNvSpPr>
            <p:nvPr/>
          </p:nvSpPr>
          <p:spPr bwMode="auto">
            <a:xfrm>
              <a:off x="1200" y="2448"/>
              <a:ext cx="288" cy="288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F</a:t>
              </a:r>
            </a:p>
          </p:txBody>
        </p:sp>
        <p:sp>
          <p:nvSpPr>
            <p:cNvPr id="10260" name="Oval 13"/>
            <p:cNvSpPr>
              <a:spLocks noChangeArrowheads="1"/>
            </p:cNvSpPr>
            <p:nvPr/>
          </p:nvSpPr>
          <p:spPr bwMode="auto">
            <a:xfrm>
              <a:off x="432" y="2448"/>
              <a:ext cx="288" cy="288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C</a:t>
              </a:r>
            </a:p>
          </p:txBody>
        </p:sp>
        <p:sp>
          <p:nvSpPr>
            <p:cNvPr id="10261" name="Oval 14"/>
            <p:cNvSpPr>
              <a:spLocks noChangeArrowheads="1"/>
            </p:cNvSpPr>
            <p:nvPr/>
          </p:nvSpPr>
          <p:spPr bwMode="auto">
            <a:xfrm>
              <a:off x="1584" y="2448"/>
              <a:ext cx="288" cy="288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G</a:t>
              </a:r>
            </a:p>
          </p:txBody>
        </p:sp>
        <p:sp>
          <p:nvSpPr>
            <p:cNvPr id="10262" name="Oval 15"/>
            <p:cNvSpPr>
              <a:spLocks noChangeArrowheads="1"/>
            </p:cNvSpPr>
            <p:nvPr/>
          </p:nvSpPr>
          <p:spPr bwMode="auto">
            <a:xfrm>
              <a:off x="624" y="1872"/>
              <a:ext cx="288" cy="288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B</a:t>
              </a:r>
            </a:p>
          </p:txBody>
        </p:sp>
        <p:sp>
          <p:nvSpPr>
            <p:cNvPr id="10263" name="Oval 16"/>
            <p:cNvSpPr>
              <a:spLocks noChangeArrowheads="1"/>
            </p:cNvSpPr>
            <p:nvPr/>
          </p:nvSpPr>
          <p:spPr bwMode="auto">
            <a:xfrm>
              <a:off x="1392" y="1872"/>
              <a:ext cx="288" cy="288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E</a:t>
              </a:r>
            </a:p>
          </p:txBody>
        </p:sp>
      </p:grp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5175250" y="2423570"/>
            <a:ext cx="609600" cy="1981200"/>
            <a:chOff x="2352" y="1536"/>
            <a:chExt cx="384" cy="1248"/>
          </a:xfrm>
        </p:grpSpPr>
        <p:sp>
          <p:nvSpPr>
            <p:cNvPr id="10247" name="Oval 18"/>
            <p:cNvSpPr>
              <a:spLocks noChangeArrowheads="1"/>
            </p:cNvSpPr>
            <p:nvPr/>
          </p:nvSpPr>
          <p:spPr bwMode="auto">
            <a:xfrm>
              <a:off x="2400" y="2448"/>
              <a:ext cx="288" cy="288"/>
            </a:xfrm>
            <a:prstGeom prst="ellipse">
              <a:avLst/>
            </a:prstGeom>
            <a:solidFill>
              <a:srgbClr val="FFCC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A</a:t>
              </a:r>
            </a:p>
          </p:txBody>
        </p:sp>
        <p:sp>
          <p:nvSpPr>
            <p:cNvPr id="10248" name="Line 19"/>
            <p:cNvSpPr>
              <a:spLocks noChangeShapeType="1"/>
            </p:cNvSpPr>
            <p:nvPr/>
          </p:nvSpPr>
          <p:spPr bwMode="auto">
            <a:xfrm flipV="1">
              <a:off x="2352" y="1536"/>
              <a:ext cx="0" cy="124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0249" name="Line 20"/>
            <p:cNvSpPr>
              <a:spLocks noChangeShapeType="1"/>
            </p:cNvSpPr>
            <p:nvPr/>
          </p:nvSpPr>
          <p:spPr bwMode="auto">
            <a:xfrm>
              <a:off x="2352" y="2784"/>
              <a:ext cx="38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0250" name="Line 21"/>
            <p:cNvSpPr>
              <a:spLocks noChangeShapeType="1"/>
            </p:cNvSpPr>
            <p:nvPr/>
          </p:nvSpPr>
          <p:spPr bwMode="auto">
            <a:xfrm flipV="1">
              <a:off x="2736" y="1536"/>
              <a:ext cx="0" cy="124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</p:grpSp>
      <p:sp>
        <p:nvSpPr>
          <p:cNvPr id="10246" name="Text Box 22"/>
          <p:cNvSpPr txBox="1">
            <a:spLocks noChangeArrowheads="1"/>
          </p:cNvSpPr>
          <p:nvPr/>
        </p:nvSpPr>
        <p:spPr bwMode="auto">
          <a:xfrm>
            <a:off x="5102225" y="4480970"/>
            <a:ext cx="75565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/>
              <a:t>Stack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Date Placeholder 2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Interstate"/>
              </a:rPr>
              <a:t>Bina Nusantara</a:t>
            </a: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202332"/>
            <a:ext cx="7067128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TREE DFS (3)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376264" y="2057400"/>
            <a:ext cx="2286000" cy="2286000"/>
            <a:chOff x="432" y="1296"/>
            <a:chExt cx="1440" cy="1440"/>
          </a:xfrm>
        </p:grpSpPr>
        <p:sp>
          <p:nvSpPr>
            <p:cNvPr id="11275" name="Line 4"/>
            <p:cNvSpPr>
              <a:spLocks noChangeShapeType="1"/>
            </p:cNvSpPr>
            <p:nvPr/>
          </p:nvSpPr>
          <p:spPr bwMode="auto">
            <a:xfrm flipH="1" flipV="1">
              <a:off x="816" y="2160"/>
              <a:ext cx="144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1276" name="Line 5"/>
            <p:cNvSpPr>
              <a:spLocks noChangeShapeType="1"/>
            </p:cNvSpPr>
            <p:nvPr/>
          </p:nvSpPr>
          <p:spPr bwMode="auto">
            <a:xfrm flipV="1">
              <a:off x="576" y="2160"/>
              <a:ext cx="144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1277" name="Line 6"/>
            <p:cNvSpPr>
              <a:spLocks noChangeShapeType="1"/>
            </p:cNvSpPr>
            <p:nvPr/>
          </p:nvSpPr>
          <p:spPr bwMode="auto">
            <a:xfrm flipH="1" flipV="1">
              <a:off x="1584" y="2160"/>
              <a:ext cx="144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1278" name="Line 7"/>
            <p:cNvSpPr>
              <a:spLocks noChangeShapeType="1"/>
            </p:cNvSpPr>
            <p:nvPr/>
          </p:nvSpPr>
          <p:spPr bwMode="auto">
            <a:xfrm flipV="1">
              <a:off x="1344" y="2160"/>
              <a:ext cx="144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1279" name="Line 8"/>
            <p:cNvSpPr>
              <a:spLocks noChangeShapeType="1"/>
            </p:cNvSpPr>
            <p:nvPr/>
          </p:nvSpPr>
          <p:spPr bwMode="auto">
            <a:xfrm flipH="1" flipV="1">
              <a:off x="1200" y="1536"/>
              <a:ext cx="288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1280" name="Line 9"/>
            <p:cNvSpPr>
              <a:spLocks noChangeShapeType="1"/>
            </p:cNvSpPr>
            <p:nvPr/>
          </p:nvSpPr>
          <p:spPr bwMode="auto">
            <a:xfrm flipV="1">
              <a:off x="768" y="1536"/>
              <a:ext cx="336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1281" name="Oval 10"/>
            <p:cNvSpPr>
              <a:spLocks noChangeArrowheads="1"/>
            </p:cNvSpPr>
            <p:nvPr/>
          </p:nvSpPr>
          <p:spPr bwMode="auto">
            <a:xfrm>
              <a:off x="1008" y="1296"/>
              <a:ext cx="288" cy="288"/>
            </a:xfrm>
            <a:prstGeom prst="ellipse">
              <a:avLst/>
            </a:prstGeom>
            <a:solidFill>
              <a:srgbClr val="00FF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A</a:t>
              </a:r>
            </a:p>
          </p:txBody>
        </p:sp>
        <p:sp>
          <p:nvSpPr>
            <p:cNvPr id="11282" name="Oval 11"/>
            <p:cNvSpPr>
              <a:spLocks noChangeArrowheads="1"/>
            </p:cNvSpPr>
            <p:nvPr/>
          </p:nvSpPr>
          <p:spPr bwMode="auto">
            <a:xfrm>
              <a:off x="816" y="2448"/>
              <a:ext cx="288" cy="288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D</a:t>
              </a:r>
            </a:p>
          </p:txBody>
        </p:sp>
        <p:sp>
          <p:nvSpPr>
            <p:cNvPr id="11283" name="Oval 12"/>
            <p:cNvSpPr>
              <a:spLocks noChangeArrowheads="1"/>
            </p:cNvSpPr>
            <p:nvPr/>
          </p:nvSpPr>
          <p:spPr bwMode="auto">
            <a:xfrm>
              <a:off x="1200" y="2448"/>
              <a:ext cx="288" cy="288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F</a:t>
              </a:r>
            </a:p>
          </p:txBody>
        </p:sp>
        <p:sp>
          <p:nvSpPr>
            <p:cNvPr id="11284" name="Oval 13"/>
            <p:cNvSpPr>
              <a:spLocks noChangeArrowheads="1"/>
            </p:cNvSpPr>
            <p:nvPr/>
          </p:nvSpPr>
          <p:spPr bwMode="auto">
            <a:xfrm>
              <a:off x="432" y="2448"/>
              <a:ext cx="288" cy="288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C</a:t>
              </a:r>
            </a:p>
          </p:txBody>
        </p:sp>
        <p:sp>
          <p:nvSpPr>
            <p:cNvPr id="11285" name="Oval 14"/>
            <p:cNvSpPr>
              <a:spLocks noChangeArrowheads="1"/>
            </p:cNvSpPr>
            <p:nvPr/>
          </p:nvSpPr>
          <p:spPr bwMode="auto">
            <a:xfrm>
              <a:off x="1584" y="2448"/>
              <a:ext cx="288" cy="288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G</a:t>
              </a:r>
            </a:p>
          </p:txBody>
        </p:sp>
        <p:sp>
          <p:nvSpPr>
            <p:cNvPr id="11286" name="Oval 15"/>
            <p:cNvSpPr>
              <a:spLocks noChangeArrowheads="1"/>
            </p:cNvSpPr>
            <p:nvPr/>
          </p:nvSpPr>
          <p:spPr bwMode="auto">
            <a:xfrm>
              <a:off x="624" y="1872"/>
              <a:ext cx="288" cy="288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B</a:t>
              </a:r>
            </a:p>
          </p:txBody>
        </p:sp>
        <p:sp>
          <p:nvSpPr>
            <p:cNvPr id="11287" name="Oval 16"/>
            <p:cNvSpPr>
              <a:spLocks noChangeArrowheads="1"/>
            </p:cNvSpPr>
            <p:nvPr/>
          </p:nvSpPr>
          <p:spPr bwMode="auto">
            <a:xfrm>
              <a:off x="1392" y="1872"/>
              <a:ext cx="288" cy="288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E</a:t>
              </a:r>
            </a:p>
          </p:txBody>
        </p:sp>
      </p:grp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5424264" y="2438400"/>
            <a:ext cx="609600" cy="1981200"/>
            <a:chOff x="2352" y="1536"/>
            <a:chExt cx="384" cy="1248"/>
          </a:xfrm>
        </p:grpSpPr>
        <p:sp>
          <p:nvSpPr>
            <p:cNvPr id="11272" name="Line 18"/>
            <p:cNvSpPr>
              <a:spLocks noChangeShapeType="1"/>
            </p:cNvSpPr>
            <p:nvPr/>
          </p:nvSpPr>
          <p:spPr bwMode="auto">
            <a:xfrm flipV="1">
              <a:off x="2352" y="1536"/>
              <a:ext cx="0" cy="124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1273" name="Line 19"/>
            <p:cNvSpPr>
              <a:spLocks noChangeShapeType="1"/>
            </p:cNvSpPr>
            <p:nvPr/>
          </p:nvSpPr>
          <p:spPr bwMode="auto">
            <a:xfrm>
              <a:off x="2352" y="2784"/>
              <a:ext cx="38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1274" name="Line 20"/>
            <p:cNvSpPr>
              <a:spLocks noChangeShapeType="1"/>
            </p:cNvSpPr>
            <p:nvPr/>
          </p:nvSpPr>
          <p:spPr bwMode="auto">
            <a:xfrm flipV="1">
              <a:off x="2736" y="1536"/>
              <a:ext cx="0" cy="124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</p:grpSp>
      <p:sp>
        <p:nvSpPr>
          <p:cNvPr id="11270" name="Oval 21"/>
          <p:cNvSpPr>
            <a:spLocks noChangeArrowheads="1"/>
          </p:cNvSpPr>
          <p:nvPr/>
        </p:nvSpPr>
        <p:spPr bwMode="auto">
          <a:xfrm>
            <a:off x="6948264" y="3886200"/>
            <a:ext cx="457200" cy="457200"/>
          </a:xfrm>
          <a:prstGeom prst="ellipse">
            <a:avLst/>
          </a:prstGeom>
          <a:solidFill>
            <a:srgbClr val="00FF00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A</a:t>
            </a:r>
          </a:p>
        </p:txBody>
      </p:sp>
      <p:sp>
        <p:nvSpPr>
          <p:cNvPr id="11271" name="Text Box 22"/>
          <p:cNvSpPr txBox="1">
            <a:spLocks noChangeArrowheads="1"/>
          </p:cNvSpPr>
          <p:nvPr/>
        </p:nvSpPr>
        <p:spPr bwMode="auto">
          <a:xfrm>
            <a:off x="5348064" y="4419600"/>
            <a:ext cx="75565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/>
              <a:t>Stack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Date Placeholder 2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Interstate"/>
              </a:rPr>
              <a:t>Bina Nusantara</a:t>
            </a: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1654629" y="206659"/>
            <a:ext cx="7067128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TREE DFS (4)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267744" y="2057400"/>
            <a:ext cx="2286000" cy="2286000"/>
            <a:chOff x="432" y="1296"/>
            <a:chExt cx="1440" cy="1440"/>
          </a:xfrm>
        </p:grpSpPr>
        <p:sp>
          <p:nvSpPr>
            <p:cNvPr id="12301" name="Line 4"/>
            <p:cNvSpPr>
              <a:spLocks noChangeShapeType="1"/>
            </p:cNvSpPr>
            <p:nvPr/>
          </p:nvSpPr>
          <p:spPr bwMode="auto">
            <a:xfrm flipH="1" flipV="1">
              <a:off x="816" y="2160"/>
              <a:ext cx="144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2302" name="Line 5"/>
            <p:cNvSpPr>
              <a:spLocks noChangeShapeType="1"/>
            </p:cNvSpPr>
            <p:nvPr/>
          </p:nvSpPr>
          <p:spPr bwMode="auto">
            <a:xfrm flipV="1">
              <a:off x="576" y="2160"/>
              <a:ext cx="144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2303" name="Line 6"/>
            <p:cNvSpPr>
              <a:spLocks noChangeShapeType="1"/>
            </p:cNvSpPr>
            <p:nvPr/>
          </p:nvSpPr>
          <p:spPr bwMode="auto">
            <a:xfrm flipH="1" flipV="1">
              <a:off x="1584" y="2160"/>
              <a:ext cx="144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2304" name="Line 7"/>
            <p:cNvSpPr>
              <a:spLocks noChangeShapeType="1"/>
            </p:cNvSpPr>
            <p:nvPr/>
          </p:nvSpPr>
          <p:spPr bwMode="auto">
            <a:xfrm flipV="1">
              <a:off x="1344" y="2160"/>
              <a:ext cx="144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2305" name="Line 8"/>
            <p:cNvSpPr>
              <a:spLocks noChangeShapeType="1"/>
            </p:cNvSpPr>
            <p:nvPr/>
          </p:nvSpPr>
          <p:spPr bwMode="auto">
            <a:xfrm flipH="1" flipV="1">
              <a:off x="1200" y="1536"/>
              <a:ext cx="288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2306" name="Line 9"/>
            <p:cNvSpPr>
              <a:spLocks noChangeShapeType="1"/>
            </p:cNvSpPr>
            <p:nvPr/>
          </p:nvSpPr>
          <p:spPr bwMode="auto">
            <a:xfrm flipV="1">
              <a:off x="768" y="1536"/>
              <a:ext cx="336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2307" name="Oval 10"/>
            <p:cNvSpPr>
              <a:spLocks noChangeArrowheads="1"/>
            </p:cNvSpPr>
            <p:nvPr/>
          </p:nvSpPr>
          <p:spPr bwMode="auto">
            <a:xfrm>
              <a:off x="1008" y="1296"/>
              <a:ext cx="288" cy="288"/>
            </a:xfrm>
            <a:prstGeom prst="ellipse">
              <a:avLst/>
            </a:prstGeom>
            <a:solidFill>
              <a:srgbClr val="00FF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A</a:t>
              </a:r>
            </a:p>
          </p:txBody>
        </p:sp>
        <p:sp>
          <p:nvSpPr>
            <p:cNvPr id="12308" name="Oval 11"/>
            <p:cNvSpPr>
              <a:spLocks noChangeArrowheads="1"/>
            </p:cNvSpPr>
            <p:nvPr/>
          </p:nvSpPr>
          <p:spPr bwMode="auto">
            <a:xfrm>
              <a:off x="816" y="2448"/>
              <a:ext cx="288" cy="288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D</a:t>
              </a:r>
            </a:p>
          </p:txBody>
        </p:sp>
        <p:sp>
          <p:nvSpPr>
            <p:cNvPr id="12309" name="Oval 12"/>
            <p:cNvSpPr>
              <a:spLocks noChangeArrowheads="1"/>
            </p:cNvSpPr>
            <p:nvPr/>
          </p:nvSpPr>
          <p:spPr bwMode="auto">
            <a:xfrm>
              <a:off x="1200" y="2448"/>
              <a:ext cx="288" cy="288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F</a:t>
              </a:r>
            </a:p>
          </p:txBody>
        </p:sp>
        <p:sp>
          <p:nvSpPr>
            <p:cNvPr id="12310" name="Oval 13"/>
            <p:cNvSpPr>
              <a:spLocks noChangeArrowheads="1"/>
            </p:cNvSpPr>
            <p:nvPr/>
          </p:nvSpPr>
          <p:spPr bwMode="auto">
            <a:xfrm>
              <a:off x="432" y="2448"/>
              <a:ext cx="288" cy="288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C</a:t>
              </a:r>
            </a:p>
          </p:txBody>
        </p:sp>
        <p:sp>
          <p:nvSpPr>
            <p:cNvPr id="12311" name="Oval 14"/>
            <p:cNvSpPr>
              <a:spLocks noChangeArrowheads="1"/>
            </p:cNvSpPr>
            <p:nvPr/>
          </p:nvSpPr>
          <p:spPr bwMode="auto">
            <a:xfrm>
              <a:off x="1584" y="2448"/>
              <a:ext cx="288" cy="288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G</a:t>
              </a:r>
            </a:p>
          </p:txBody>
        </p:sp>
        <p:sp>
          <p:nvSpPr>
            <p:cNvPr id="12312" name="Oval 15"/>
            <p:cNvSpPr>
              <a:spLocks noChangeArrowheads="1"/>
            </p:cNvSpPr>
            <p:nvPr/>
          </p:nvSpPr>
          <p:spPr bwMode="auto">
            <a:xfrm>
              <a:off x="624" y="1872"/>
              <a:ext cx="288" cy="288"/>
            </a:xfrm>
            <a:prstGeom prst="ellipse">
              <a:avLst/>
            </a:prstGeom>
            <a:solidFill>
              <a:srgbClr val="FFCC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B</a:t>
              </a:r>
            </a:p>
          </p:txBody>
        </p:sp>
        <p:sp>
          <p:nvSpPr>
            <p:cNvPr id="12313" name="Oval 16"/>
            <p:cNvSpPr>
              <a:spLocks noChangeArrowheads="1"/>
            </p:cNvSpPr>
            <p:nvPr/>
          </p:nvSpPr>
          <p:spPr bwMode="auto">
            <a:xfrm>
              <a:off x="1392" y="1872"/>
              <a:ext cx="288" cy="288"/>
            </a:xfrm>
            <a:prstGeom prst="ellipse">
              <a:avLst/>
            </a:prstGeom>
            <a:solidFill>
              <a:srgbClr val="FFCC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E</a:t>
              </a:r>
            </a:p>
          </p:txBody>
        </p:sp>
      </p:grpSp>
      <p:sp>
        <p:nvSpPr>
          <p:cNvPr id="12293" name="Oval 17"/>
          <p:cNvSpPr>
            <a:spLocks noChangeArrowheads="1"/>
          </p:cNvSpPr>
          <p:nvPr/>
        </p:nvSpPr>
        <p:spPr bwMode="auto">
          <a:xfrm>
            <a:off x="6839744" y="3886200"/>
            <a:ext cx="457200" cy="457200"/>
          </a:xfrm>
          <a:prstGeom prst="ellipse">
            <a:avLst/>
          </a:prstGeom>
          <a:solidFill>
            <a:srgbClr val="00FF00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A</a:t>
            </a:r>
          </a:p>
        </p:txBody>
      </p: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5315744" y="2438400"/>
            <a:ext cx="609600" cy="1981200"/>
            <a:chOff x="2352" y="1536"/>
            <a:chExt cx="384" cy="1248"/>
          </a:xfrm>
        </p:grpSpPr>
        <p:sp>
          <p:nvSpPr>
            <p:cNvPr id="12296" name="Oval 19"/>
            <p:cNvSpPr>
              <a:spLocks noChangeArrowheads="1"/>
            </p:cNvSpPr>
            <p:nvPr/>
          </p:nvSpPr>
          <p:spPr bwMode="auto">
            <a:xfrm>
              <a:off x="2400" y="2448"/>
              <a:ext cx="288" cy="288"/>
            </a:xfrm>
            <a:prstGeom prst="ellipse">
              <a:avLst/>
            </a:prstGeom>
            <a:solidFill>
              <a:srgbClr val="FFCC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E</a:t>
              </a:r>
            </a:p>
          </p:txBody>
        </p:sp>
        <p:sp>
          <p:nvSpPr>
            <p:cNvPr id="12297" name="Line 20"/>
            <p:cNvSpPr>
              <a:spLocks noChangeShapeType="1"/>
            </p:cNvSpPr>
            <p:nvPr/>
          </p:nvSpPr>
          <p:spPr bwMode="auto">
            <a:xfrm flipV="1">
              <a:off x="2352" y="1536"/>
              <a:ext cx="0" cy="124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2298" name="Line 21"/>
            <p:cNvSpPr>
              <a:spLocks noChangeShapeType="1"/>
            </p:cNvSpPr>
            <p:nvPr/>
          </p:nvSpPr>
          <p:spPr bwMode="auto">
            <a:xfrm>
              <a:off x="2352" y="2784"/>
              <a:ext cx="38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2299" name="Line 22"/>
            <p:cNvSpPr>
              <a:spLocks noChangeShapeType="1"/>
            </p:cNvSpPr>
            <p:nvPr/>
          </p:nvSpPr>
          <p:spPr bwMode="auto">
            <a:xfrm flipV="1">
              <a:off x="2736" y="1536"/>
              <a:ext cx="0" cy="124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2300" name="Oval 23"/>
            <p:cNvSpPr>
              <a:spLocks noChangeArrowheads="1"/>
            </p:cNvSpPr>
            <p:nvPr/>
          </p:nvSpPr>
          <p:spPr bwMode="auto">
            <a:xfrm>
              <a:off x="2400" y="2160"/>
              <a:ext cx="288" cy="288"/>
            </a:xfrm>
            <a:prstGeom prst="ellipse">
              <a:avLst/>
            </a:prstGeom>
            <a:solidFill>
              <a:srgbClr val="FFCC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B</a:t>
              </a:r>
            </a:p>
          </p:txBody>
        </p:sp>
      </p:grpSp>
      <p:sp>
        <p:nvSpPr>
          <p:cNvPr id="12295" name="Text Box 24"/>
          <p:cNvSpPr txBox="1">
            <a:spLocks noChangeArrowheads="1"/>
          </p:cNvSpPr>
          <p:nvPr/>
        </p:nvSpPr>
        <p:spPr bwMode="auto">
          <a:xfrm>
            <a:off x="5239544" y="4419600"/>
            <a:ext cx="75565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/>
              <a:t>Stack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Date Placeholder 2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Interstate"/>
              </a:rPr>
              <a:t>Bina Nusantara</a:t>
            </a: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1604573" y="240432"/>
            <a:ext cx="7067128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TREE DFS (5)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991072" y="2057400"/>
            <a:ext cx="2286000" cy="2286000"/>
            <a:chOff x="432" y="1296"/>
            <a:chExt cx="1440" cy="1440"/>
          </a:xfrm>
        </p:grpSpPr>
        <p:sp>
          <p:nvSpPr>
            <p:cNvPr id="13325" name="Line 4"/>
            <p:cNvSpPr>
              <a:spLocks noChangeShapeType="1"/>
            </p:cNvSpPr>
            <p:nvPr/>
          </p:nvSpPr>
          <p:spPr bwMode="auto">
            <a:xfrm flipH="1" flipV="1">
              <a:off x="816" y="2160"/>
              <a:ext cx="144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3326" name="Line 5"/>
            <p:cNvSpPr>
              <a:spLocks noChangeShapeType="1"/>
            </p:cNvSpPr>
            <p:nvPr/>
          </p:nvSpPr>
          <p:spPr bwMode="auto">
            <a:xfrm flipV="1">
              <a:off x="576" y="2160"/>
              <a:ext cx="144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3327" name="Line 6"/>
            <p:cNvSpPr>
              <a:spLocks noChangeShapeType="1"/>
            </p:cNvSpPr>
            <p:nvPr/>
          </p:nvSpPr>
          <p:spPr bwMode="auto">
            <a:xfrm flipH="1" flipV="1">
              <a:off x="1584" y="2160"/>
              <a:ext cx="144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3328" name="Line 7"/>
            <p:cNvSpPr>
              <a:spLocks noChangeShapeType="1"/>
            </p:cNvSpPr>
            <p:nvPr/>
          </p:nvSpPr>
          <p:spPr bwMode="auto">
            <a:xfrm flipV="1">
              <a:off x="1344" y="2160"/>
              <a:ext cx="144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3329" name="Line 8"/>
            <p:cNvSpPr>
              <a:spLocks noChangeShapeType="1"/>
            </p:cNvSpPr>
            <p:nvPr/>
          </p:nvSpPr>
          <p:spPr bwMode="auto">
            <a:xfrm flipH="1" flipV="1">
              <a:off x="1200" y="1536"/>
              <a:ext cx="288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3330" name="Line 9"/>
            <p:cNvSpPr>
              <a:spLocks noChangeShapeType="1"/>
            </p:cNvSpPr>
            <p:nvPr/>
          </p:nvSpPr>
          <p:spPr bwMode="auto">
            <a:xfrm flipV="1">
              <a:off x="768" y="1536"/>
              <a:ext cx="336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3331" name="Oval 10"/>
            <p:cNvSpPr>
              <a:spLocks noChangeArrowheads="1"/>
            </p:cNvSpPr>
            <p:nvPr/>
          </p:nvSpPr>
          <p:spPr bwMode="auto">
            <a:xfrm>
              <a:off x="1008" y="1296"/>
              <a:ext cx="288" cy="288"/>
            </a:xfrm>
            <a:prstGeom prst="ellipse">
              <a:avLst/>
            </a:prstGeom>
            <a:solidFill>
              <a:srgbClr val="00FF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A</a:t>
              </a:r>
            </a:p>
          </p:txBody>
        </p:sp>
        <p:sp>
          <p:nvSpPr>
            <p:cNvPr id="13332" name="Oval 11"/>
            <p:cNvSpPr>
              <a:spLocks noChangeArrowheads="1"/>
            </p:cNvSpPr>
            <p:nvPr/>
          </p:nvSpPr>
          <p:spPr bwMode="auto">
            <a:xfrm>
              <a:off x="816" y="2448"/>
              <a:ext cx="288" cy="288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D</a:t>
              </a:r>
            </a:p>
          </p:txBody>
        </p:sp>
        <p:sp>
          <p:nvSpPr>
            <p:cNvPr id="13333" name="Oval 12"/>
            <p:cNvSpPr>
              <a:spLocks noChangeArrowheads="1"/>
            </p:cNvSpPr>
            <p:nvPr/>
          </p:nvSpPr>
          <p:spPr bwMode="auto">
            <a:xfrm>
              <a:off x="1200" y="2448"/>
              <a:ext cx="288" cy="288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F</a:t>
              </a:r>
            </a:p>
          </p:txBody>
        </p:sp>
        <p:sp>
          <p:nvSpPr>
            <p:cNvPr id="13334" name="Oval 13"/>
            <p:cNvSpPr>
              <a:spLocks noChangeArrowheads="1"/>
            </p:cNvSpPr>
            <p:nvPr/>
          </p:nvSpPr>
          <p:spPr bwMode="auto">
            <a:xfrm>
              <a:off x="432" y="2448"/>
              <a:ext cx="288" cy="288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C</a:t>
              </a:r>
            </a:p>
          </p:txBody>
        </p:sp>
        <p:sp>
          <p:nvSpPr>
            <p:cNvPr id="13335" name="Oval 14"/>
            <p:cNvSpPr>
              <a:spLocks noChangeArrowheads="1"/>
            </p:cNvSpPr>
            <p:nvPr/>
          </p:nvSpPr>
          <p:spPr bwMode="auto">
            <a:xfrm>
              <a:off x="1584" y="2448"/>
              <a:ext cx="288" cy="288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G</a:t>
              </a:r>
            </a:p>
          </p:txBody>
        </p:sp>
        <p:sp>
          <p:nvSpPr>
            <p:cNvPr id="13336" name="Oval 15"/>
            <p:cNvSpPr>
              <a:spLocks noChangeArrowheads="1"/>
            </p:cNvSpPr>
            <p:nvPr/>
          </p:nvSpPr>
          <p:spPr bwMode="auto">
            <a:xfrm>
              <a:off x="624" y="1872"/>
              <a:ext cx="288" cy="288"/>
            </a:xfrm>
            <a:prstGeom prst="ellipse">
              <a:avLst/>
            </a:prstGeom>
            <a:solidFill>
              <a:srgbClr val="00FF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B</a:t>
              </a:r>
            </a:p>
          </p:txBody>
        </p:sp>
        <p:sp>
          <p:nvSpPr>
            <p:cNvPr id="13337" name="Oval 16"/>
            <p:cNvSpPr>
              <a:spLocks noChangeArrowheads="1"/>
            </p:cNvSpPr>
            <p:nvPr/>
          </p:nvSpPr>
          <p:spPr bwMode="auto">
            <a:xfrm>
              <a:off x="1392" y="1872"/>
              <a:ext cx="288" cy="288"/>
            </a:xfrm>
            <a:prstGeom prst="ellipse">
              <a:avLst/>
            </a:prstGeom>
            <a:solidFill>
              <a:srgbClr val="FFCC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E</a:t>
              </a:r>
            </a:p>
          </p:txBody>
        </p:sp>
      </p:grp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5039072" y="2438400"/>
            <a:ext cx="609600" cy="1981200"/>
            <a:chOff x="2352" y="1536"/>
            <a:chExt cx="384" cy="1248"/>
          </a:xfrm>
        </p:grpSpPr>
        <p:sp>
          <p:nvSpPr>
            <p:cNvPr id="13321" name="Oval 18"/>
            <p:cNvSpPr>
              <a:spLocks noChangeArrowheads="1"/>
            </p:cNvSpPr>
            <p:nvPr/>
          </p:nvSpPr>
          <p:spPr bwMode="auto">
            <a:xfrm>
              <a:off x="2400" y="2448"/>
              <a:ext cx="288" cy="288"/>
            </a:xfrm>
            <a:prstGeom prst="ellipse">
              <a:avLst/>
            </a:prstGeom>
            <a:solidFill>
              <a:srgbClr val="FFCC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E</a:t>
              </a:r>
            </a:p>
          </p:txBody>
        </p:sp>
        <p:sp>
          <p:nvSpPr>
            <p:cNvPr id="13322" name="Line 19"/>
            <p:cNvSpPr>
              <a:spLocks noChangeShapeType="1"/>
            </p:cNvSpPr>
            <p:nvPr/>
          </p:nvSpPr>
          <p:spPr bwMode="auto">
            <a:xfrm flipV="1">
              <a:off x="2352" y="1536"/>
              <a:ext cx="0" cy="124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3323" name="Line 20"/>
            <p:cNvSpPr>
              <a:spLocks noChangeShapeType="1"/>
            </p:cNvSpPr>
            <p:nvPr/>
          </p:nvSpPr>
          <p:spPr bwMode="auto">
            <a:xfrm>
              <a:off x="2352" y="2784"/>
              <a:ext cx="38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3324" name="Line 21"/>
            <p:cNvSpPr>
              <a:spLocks noChangeShapeType="1"/>
            </p:cNvSpPr>
            <p:nvPr/>
          </p:nvSpPr>
          <p:spPr bwMode="auto">
            <a:xfrm flipV="1">
              <a:off x="2736" y="1536"/>
              <a:ext cx="0" cy="124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</p:grpSp>
      <p:sp>
        <p:nvSpPr>
          <p:cNvPr id="13318" name="Oval 22"/>
          <p:cNvSpPr>
            <a:spLocks noChangeArrowheads="1"/>
          </p:cNvSpPr>
          <p:nvPr/>
        </p:nvSpPr>
        <p:spPr bwMode="auto">
          <a:xfrm>
            <a:off x="6563072" y="3886200"/>
            <a:ext cx="457200" cy="457200"/>
          </a:xfrm>
          <a:prstGeom prst="ellipse">
            <a:avLst/>
          </a:prstGeom>
          <a:solidFill>
            <a:srgbClr val="00FF00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A</a:t>
            </a:r>
          </a:p>
        </p:txBody>
      </p:sp>
      <p:sp>
        <p:nvSpPr>
          <p:cNvPr id="13319" name="Oval 23"/>
          <p:cNvSpPr>
            <a:spLocks noChangeArrowheads="1"/>
          </p:cNvSpPr>
          <p:nvPr/>
        </p:nvSpPr>
        <p:spPr bwMode="auto">
          <a:xfrm>
            <a:off x="7020272" y="3886200"/>
            <a:ext cx="457200" cy="457200"/>
          </a:xfrm>
          <a:prstGeom prst="ellipse">
            <a:avLst/>
          </a:prstGeom>
          <a:solidFill>
            <a:srgbClr val="00FF00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B</a:t>
            </a:r>
          </a:p>
        </p:txBody>
      </p:sp>
      <p:sp>
        <p:nvSpPr>
          <p:cNvPr id="13320" name="Text Box 24"/>
          <p:cNvSpPr txBox="1">
            <a:spLocks noChangeArrowheads="1"/>
          </p:cNvSpPr>
          <p:nvPr/>
        </p:nvSpPr>
        <p:spPr bwMode="auto">
          <a:xfrm>
            <a:off x="4962872" y="4419600"/>
            <a:ext cx="75565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/>
              <a:t>Stack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Date Placeholder 2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Interstate"/>
              </a:rPr>
              <a:t>Bina Nusantara</a:t>
            </a: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1619672" y="266700"/>
            <a:ext cx="7067128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TREE DFS (6)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123728" y="2057400"/>
            <a:ext cx="2286000" cy="2286000"/>
            <a:chOff x="432" y="1296"/>
            <a:chExt cx="1440" cy="1440"/>
          </a:xfrm>
        </p:grpSpPr>
        <p:sp>
          <p:nvSpPr>
            <p:cNvPr id="14351" name="Line 4"/>
            <p:cNvSpPr>
              <a:spLocks noChangeShapeType="1"/>
            </p:cNvSpPr>
            <p:nvPr/>
          </p:nvSpPr>
          <p:spPr bwMode="auto">
            <a:xfrm flipH="1" flipV="1">
              <a:off x="816" y="2160"/>
              <a:ext cx="144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4352" name="Line 5"/>
            <p:cNvSpPr>
              <a:spLocks noChangeShapeType="1"/>
            </p:cNvSpPr>
            <p:nvPr/>
          </p:nvSpPr>
          <p:spPr bwMode="auto">
            <a:xfrm flipV="1">
              <a:off x="576" y="2160"/>
              <a:ext cx="144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4353" name="Line 6"/>
            <p:cNvSpPr>
              <a:spLocks noChangeShapeType="1"/>
            </p:cNvSpPr>
            <p:nvPr/>
          </p:nvSpPr>
          <p:spPr bwMode="auto">
            <a:xfrm flipH="1" flipV="1">
              <a:off x="1584" y="2160"/>
              <a:ext cx="144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4354" name="Line 7"/>
            <p:cNvSpPr>
              <a:spLocks noChangeShapeType="1"/>
            </p:cNvSpPr>
            <p:nvPr/>
          </p:nvSpPr>
          <p:spPr bwMode="auto">
            <a:xfrm flipV="1">
              <a:off x="1344" y="2160"/>
              <a:ext cx="144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4355" name="Line 8"/>
            <p:cNvSpPr>
              <a:spLocks noChangeShapeType="1"/>
            </p:cNvSpPr>
            <p:nvPr/>
          </p:nvSpPr>
          <p:spPr bwMode="auto">
            <a:xfrm flipH="1" flipV="1">
              <a:off x="1200" y="1536"/>
              <a:ext cx="288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4356" name="Line 9"/>
            <p:cNvSpPr>
              <a:spLocks noChangeShapeType="1"/>
            </p:cNvSpPr>
            <p:nvPr/>
          </p:nvSpPr>
          <p:spPr bwMode="auto">
            <a:xfrm flipV="1">
              <a:off x="768" y="1536"/>
              <a:ext cx="336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4357" name="Oval 10"/>
            <p:cNvSpPr>
              <a:spLocks noChangeArrowheads="1"/>
            </p:cNvSpPr>
            <p:nvPr/>
          </p:nvSpPr>
          <p:spPr bwMode="auto">
            <a:xfrm>
              <a:off x="1008" y="1296"/>
              <a:ext cx="288" cy="288"/>
            </a:xfrm>
            <a:prstGeom prst="ellipse">
              <a:avLst/>
            </a:prstGeom>
            <a:solidFill>
              <a:srgbClr val="00FF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A</a:t>
              </a:r>
            </a:p>
          </p:txBody>
        </p:sp>
        <p:sp>
          <p:nvSpPr>
            <p:cNvPr id="14358" name="Oval 11"/>
            <p:cNvSpPr>
              <a:spLocks noChangeArrowheads="1"/>
            </p:cNvSpPr>
            <p:nvPr/>
          </p:nvSpPr>
          <p:spPr bwMode="auto">
            <a:xfrm>
              <a:off x="816" y="2448"/>
              <a:ext cx="288" cy="288"/>
            </a:xfrm>
            <a:prstGeom prst="ellipse">
              <a:avLst/>
            </a:prstGeom>
            <a:solidFill>
              <a:srgbClr val="FFCC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D</a:t>
              </a:r>
            </a:p>
          </p:txBody>
        </p:sp>
        <p:sp>
          <p:nvSpPr>
            <p:cNvPr id="14359" name="Oval 12"/>
            <p:cNvSpPr>
              <a:spLocks noChangeArrowheads="1"/>
            </p:cNvSpPr>
            <p:nvPr/>
          </p:nvSpPr>
          <p:spPr bwMode="auto">
            <a:xfrm>
              <a:off x="1200" y="2448"/>
              <a:ext cx="288" cy="288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F</a:t>
              </a:r>
            </a:p>
          </p:txBody>
        </p:sp>
        <p:sp>
          <p:nvSpPr>
            <p:cNvPr id="14360" name="Oval 13"/>
            <p:cNvSpPr>
              <a:spLocks noChangeArrowheads="1"/>
            </p:cNvSpPr>
            <p:nvPr/>
          </p:nvSpPr>
          <p:spPr bwMode="auto">
            <a:xfrm>
              <a:off x="432" y="2448"/>
              <a:ext cx="288" cy="288"/>
            </a:xfrm>
            <a:prstGeom prst="ellipse">
              <a:avLst/>
            </a:prstGeom>
            <a:solidFill>
              <a:srgbClr val="FFCC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C</a:t>
              </a:r>
            </a:p>
          </p:txBody>
        </p:sp>
        <p:sp>
          <p:nvSpPr>
            <p:cNvPr id="14361" name="Oval 14"/>
            <p:cNvSpPr>
              <a:spLocks noChangeArrowheads="1"/>
            </p:cNvSpPr>
            <p:nvPr/>
          </p:nvSpPr>
          <p:spPr bwMode="auto">
            <a:xfrm>
              <a:off x="1584" y="2448"/>
              <a:ext cx="288" cy="288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G</a:t>
              </a:r>
            </a:p>
          </p:txBody>
        </p:sp>
        <p:sp>
          <p:nvSpPr>
            <p:cNvPr id="14362" name="Oval 15"/>
            <p:cNvSpPr>
              <a:spLocks noChangeArrowheads="1"/>
            </p:cNvSpPr>
            <p:nvPr/>
          </p:nvSpPr>
          <p:spPr bwMode="auto">
            <a:xfrm>
              <a:off x="624" y="1872"/>
              <a:ext cx="288" cy="288"/>
            </a:xfrm>
            <a:prstGeom prst="ellipse">
              <a:avLst/>
            </a:prstGeom>
            <a:solidFill>
              <a:srgbClr val="00FF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B</a:t>
              </a:r>
            </a:p>
          </p:txBody>
        </p:sp>
        <p:sp>
          <p:nvSpPr>
            <p:cNvPr id="14363" name="Oval 16"/>
            <p:cNvSpPr>
              <a:spLocks noChangeArrowheads="1"/>
            </p:cNvSpPr>
            <p:nvPr/>
          </p:nvSpPr>
          <p:spPr bwMode="auto">
            <a:xfrm>
              <a:off x="1392" y="1872"/>
              <a:ext cx="288" cy="288"/>
            </a:xfrm>
            <a:prstGeom prst="ellipse">
              <a:avLst/>
            </a:prstGeom>
            <a:solidFill>
              <a:srgbClr val="FFCC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E</a:t>
              </a:r>
            </a:p>
          </p:txBody>
        </p:sp>
      </p:grpSp>
      <p:sp>
        <p:nvSpPr>
          <p:cNvPr id="14341" name="Oval 17"/>
          <p:cNvSpPr>
            <a:spLocks noChangeArrowheads="1"/>
          </p:cNvSpPr>
          <p:nvPr/>
        </p:nvSpPr>
        <p:spPr bwMode="auto">
          <a:xfrm>
            <a:off x="6695728" y="3886200"/>
            <a:ext cx="457200" cy="457200"/>
          </a:xfrm>
          <a:prstGeom prst="ellipse">
            <a:avLst/>
          </a:prstGeom>
          <a:solidFill>
            <a:srgbClr val="00FF00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A</a:t>
            </a:r>
          </a:p>
        </p:txBody>
      </p:sp>
      <p:sp>
        <p:nvSpPr>
          <p:cNvPr id="14342" name="Oval 18"/>
          <p:cNvSpPr>
            <a:spLocks noChangeArrowheads="1"/>
          </p:cNvSpPr>
          <p:nvPr/>
        </p:nvSpPr>
        <p:spPr bwMode="auto">
          <a:xfrm>
            <a:off x="7152928" y="3886200"/>
            <a:ext cx="457200" cy="457200"/>
          </a:xfrm>
          <a:prstGeom prst="ellipse">
            <a:avLst/>
          </a:prstGeom>
          <a:solidFill>
            <a:srgbClr val="00FF00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B</a:t>
            </a:r>
          </a:p>
        </p:txBody>
      </p:sp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5171728" y="2438400"/>
            <a:ext cx="609600" cy="1981200"/>
            <a:chOff x="2352" y="1536"/>
            <a:chExt cx="384" cy="1248"/>
          </a:xfrm>
        </p:grpSpPr>
        <p:sp>
          <p:nvSpPr>
            <p:cNvPr id="14345" name="Oval 20"/>
            <p:cNvSpPr>
              <a:spLocks noChangeArrowheads="1"/>
            </p:cNvSpPr>
            <p:nvPr/>
          </p:nvSpPr>
          <p:spPr bwMode="auto">
            <a:xfrm>
              <a:off x="2400" y="2448"/>
              <a:ext cx="288" cy="288"/>
            </a:xfrm>
            <a:prstGeom prst="ellipse">
              <a:avLst/>
            </a:prstGeom>
            <a:solidFill>
              <a:srgbClr val="FFCC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E</a:t>
              </a:r>
            </a:p>
          </p:txBody>
        </p:sp>
        <p:sp>
          <p:nvSpPr>
            <p:cNvPr id="14346" name="Line 21"/>
            <p:cNvSpPr>
              <a:spLocks noChangeShapeType="1"/>
            </p:cNvSpPr>
            <p:nvPr/>
          </p:nvSpPr>
          <p:spPr bwMode="auto">
            <a:xfrm flipV="1">
              <a:off x="2352" y="1536"/>
              <a:ext cx="0" cy="124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4347" name="Line 22"/>
            <p:cNvSpPr>
              <a:spLocks noChangeShapeType="1"/>
            </p:cNvSpPr>
            <p:nvPr/>
          </p:nvSpPr>
          <p:spPr bwMode="auto">
            <a:xfrm>
              <a:off x="2352" y="2784"/>
              <a:ext cx="38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4348" name="Line 23"/>
            <p:cNvSpPr>
              <a:spLocks noChangeShapeType="1"/>
            </p:cNvSpPr>
            <p:nvPr/>
          </p:nvSpPr>
          <p:spPr bwMode="auto">
            <a:xfrm flipV="1">
              <a:off x="2736" y="1536"/>
              <a:ext cx="0" cy="124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4349" name="Oval 24"/>
            <p:cNvSpPr>
              <a:spLocks noChangeArrowheads="1"/>
            </p:cNvSpPr>
            <p:nvPr/>
          </p:nvSpPr>
          <p:spPr bwMode="auto">
            <a:xfrm>
              <a:off x="2400" y="2160"/>
              <a:ext cx="288" cy="288"/>
            </a:xfrm>
            <a:prstGeom prst="ellipse">
              <a:avLst/>
            </a:prstGeom>
            <a:solidFill>
              <a:srgbClr val="FFCC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D</a:t>
              </a:r>
            </a:p>
          </p:txBody>
        </p:sp>
        <p:sp>
          <p:nvSpPr>
            <p:cNvPr id="14350" name="Oval 25"/>
            <p:cNvSpPr>
              <a:spLocks noChangeArrowheads="1"/>
            </p:cNvSpPr>
            <p:nvPr/>
          </p:nvSpPr>
          <p:spPr bwMode="auto">
            <a:xfrm>
              <a:off x="2400" y="1872"/>
              <a:ext cx="288" cy="288"/>
            </a:xfrm>
            <a:prstGeom prst="ellipse">
              <a:avLst/>
            </a:prstGeom>
            <a:solidFill>
              <a:srgbClr val="FFCC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C</a:t>
              </a:r>
            </a:p>
          </p:txBody>
        </p:sp>
      </p:grpSp>
      <p:sp>
        <p:nvSpPr>
          <p:cNvPr id="14344" name="Text Box 26"/>
          <p:cNvSpPr txBox="1">
            <a:spLocks noChangeArrowheads="1"/>
          </p:cNvSpPr>
          <p:nvPr/>
        </p:nvSpPr>
        <p:spPr bwMode="auto">
          <a:xfrm>
            <a:off x="5095528" y="4419600"/>
            <a:ext cx="75565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/>
              <a:t>Stack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Date Placeholder 2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Interstate"/>
              </a:rPr>
              <a:t>Bina Nusantara</a:t>
            </a: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206659"/>
            <a:ext cx="7067128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TREE DFS (7)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907704" y="2057400"/>
            <a:ext cx="2286000" cy="2286000"/>
            <a:chOff x="432" y="1296"/>
            <a:chExt cx="1440" cy="1440"/>
          </a:xfrm>
        </p:grpSpPr>
        <p:sp>
          <p:nvSpPr>
            <p:cNvPr id="15375" name="Line 4"/>
            <p:cNvSpPr>
              <a:spLocks noChangeShapeType="1"/>
            </p:cNvSpPr>
            <p:nvPr/>
          </p:nvSpPr>
          <p:spPr bwMode="auto">
            <a:xfrm flipH="1" flipV="1">
              <a:off x="816" y="2160"/>
              <a:ext cx="144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5376" name="Line 5"/>
            <p:cNvSpPr>
              <a:spLocks noChangeShapeType="1"/>
            </p:cNvSpPr>
            <p:nvPr/>
          </p:nvSpPr>
          <p:spPr bwMode="auto">
            <a:xfrm flipV="1">
              <a:off x="576" y="2160"/>
              <a:ext cx="144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5377" name="Line 6"/>
            <p:cNvSpPr>
              <a:spLocks noChangeShapeType="1"/>
            </p:cNvSpPr>
            <p:nvPr/>
          </p:nvSpPr>
          <p:spPr bwMode="auto">
            <a:xfrm flipH="1" flipV="1">
              <a:off x="1584" y="2160"/>
              <a:ext cx="144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5378" name="Line 7"/>
            <p:cNvSpPr>
              <a:spLocks noChangeShapeType="1"/>
            </p:cNvSpPr>
            <p:nvPr/>
          </p:nvSpPr>
          <p:spPr bwMode="auto">
            <a:xfrm flipV="1">
              <a:off x="1344" y="2160"/>
              <a:ext cx="144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5379" name="Line 8"/>
            <p:cNvSpPr>
              <a:spLocks noChangeShapeType="1"/>
            </p:cNvSpPr>
            <p:nvPr/>
          </p:nvSpPr>
          <p:spPr bwMode="auto">
            <a:xfrm flipH="1" flipV="1">
              <a:off x="1200" y="1536"/>
              <a:ext cx="288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5380" name="Line 9"/>
            <p:cNvSpPr>
              <a:spLocks noChangeShapeType="1"/>
            </p:cNvSpPr>
            <p:nvPr/>
          </p:nvSpPr>
          <p:spPr bwMode="auto">
            <a:xfrm flipV="1">
              <a:off x="768" y="1536"/>
              <a:ext cx="336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5381" name="Oval 10"/>
            <p:cNvSpPr>
              <a:spLocks noChangeArrowheads="1"/>
            </p:cNvSpPr>
            <p:nvPr/>
          </p:nvSpPr>
          <p:spPr bwMode="auto">
            <a:xfrm>
              <a:off x="1008" y="1296"/>
              <a:ext cx="288" cy="288"/>
            </a:xfrm>
            <a:prstGeom prst="ellipse">
              <a:avLst/>
            </a:prstGeom>
            <a:solidFill>
              <a:srgbClr val="00FF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A</a:t>
              </a:r>
            </a:p>
          </p:txBody>
        </p:sp>
        <p:sp>
          <p:nvSpPr>
            <p:cNvPr id="15382" name="Oval 11"/>
            <p:cNvSpPr>
              <a:spLocks noChangeArrowheads="1"/>
            </p:cNvSpPr>
            <p:nvPr/>
          </p:nvSpPr>
          <p:spPr bwMode="auto">
            <a:xfrm>
              <a:off x="816" y="2448"/>
              <a:ext cx="288" cy="288"/>
            </a:xfrm>
            <a:prstGeom prst="ellipse">
              <a:avLst/>
            </a:prstGeom>
            <a:solidFill>
              <a:srgbClr val="FFCC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D</a:t>
              </a:r>
            </a:p>
          </p:txBody>
        </p:sp>
        <p:sp>
          <p:nvSpPr>
            <p:cNvPr id="15383" name="Oval 12"/>
            <p:cNvSpPr>
              <a:spLocks noChangeArrowheads="1"/>
            </p:cNvSpPr>
            <p:nvPr/>
          </p:nvSpPr>
          <p:spPr bwMode="auto">
            <a:xfrm>
              <a:off x="1200" y="2448"/>
              <a:ext cx="288" cy="288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F</a:t>
              </a:r>
            </a:p>
          </p:txBody>
        </p:sp>
        <p:sp>
          <p:nvSpPr>
            <p:cNvPr id="15384" name="Oval 13"/>
            <p:cNvSpPr>
              <a:spLocks noChangeArrowheads="1"/>
            </p:cNvSpPr>
            <p:nvPr/>
          </p:nvSpPr>
          <p:spPr bwMode="auto">
            <a:xfrm>
              <a:off x="432" y="2448"/>
              <a:ext cx="288" cy="288"/>
            </a:xfrm>
            <a:prstGeom prst="ellipse">
              <a:avLst/>
            </a:prstGeom>
            <a:solidFill>
              <a:srgbClr val="00FF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C</a:t>
              </a:r>
            </a:p>
          </p:txBody>
        </p:sp>
        <p:sp>
          <p:nvSpPr>
            <p:cNvPr id="15385" name="Oval 14"/>
            <p:cNvSpPr>
              <a:spLocks noChangeArrowheads="1"/>
            </p:cNvSpPr>
            <p:nvPr/>
          </p:nvSpPr>
          <p:spPr bwMode="auto">
            <a:xfrm>
              <a:off x="1584" y="2448"/>
              <a:ext cx="288" cy="288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G</a:t>
              </a:r>
            </a:p>
          </p:txBody>
        </p:sp>
        <p:sp>
          <p:nvSpPr>
            <p:cNvPr id="15386" name="Oval 15"/>
            <p:cNvSpPr>
              <a:spLocks noChangeArrowheads="1"/>
            </p:cNvSpPr>
            <p:nvPr/>
          </p:nvSpPr>
          <p:spPr bwMode="auto">
            <a:xfrm>
              <a:off x="624" y="1872"/>
              <a:ext cx="288" cy="288"/>
            </a:xfrm>
            <a:prstGeom prst="ellipse">
              <a:avLst/>
            </a:prstGeom>
            <a:solidFill>
              <a:srgbClr val="00FF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B</a:t>
              </a:r>
            </a:p>
          </p:txBody>
        </p:sp>
        <p:sp>
          <p:nvSpPr>
            <p:cNvPr id="15387" name="Oval 16"/>
            <p:cNvSpPr>
              <a:spLocks noChangeArrowheads="1"/>
            </p:cNvSpPr>
            <p:nvPr/>
          </p:nvSpPr>
          <p:spPr bwMode="auto">
            <a:xfrm>
              <a:off x="1392" y="1872"/>
              <a:ext cx="288" cy="288"/>
            </a:xfrm>
            <a:prstGeom prst="ellipse">
              <a:avLst/>
            </a:prstGeom>
            <a:solidFill>
              <a:srgbClr val="FFCC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E</a:t>
              </a:r>
            </a:p>
          </p:txBody>
        </p:sp>
      </p:grpSp>
      <p:sp>
        <p:nvSpPr>
          <p:cNvPr id="15365" name="Oval 17"/>
          <p:cNvSpPr>
            <a:spLocks noChangeArrowheads="1"/>
          </p:cNvSpPr>
          <p:nvPr/>
        </p:nvSpPr>
        <p:spPr bwMode="auto">
          <a:xfrm>
            <a:off x="6479704" y="3886200"/>
            <a:ext cx="457200" cy="457200"/>
          </a:xfrm>
          <a:prstGeom prst="ellipse">
            <a:avLst/>
          </a:prstGeom>
          <a:solidFill>
            <a:srgbClr val="00FF00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A</a:t>
            </a:r>
          </a:p>
        </p:txBody>
      </p:sp>
      <p:sp>
        <p:nvSpPr>
          <p:cNvPr id="15366" name="Oval 18"/>
          <p:cNvSpPr>
            <a:spLocks noChangeArrowheads="1"/>
          </p:cNvSpPr>
          <p:nvPr/>
        </p:nvSpPr>
        <p:spPr bwMode="auto">
          <a:xfrm>
            <a:off x="6936904" y="3886200"/>
            <a:ext cx="457200" cy="457200"/>
          </a:xfrm>
          <a:prstGeom prst="ellipse">
            <a:avLst/>
          </a:prstGeom>
          <a:solidFill>
            <a:srgbClr val="00FF00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B</a:t>
            </a:r>
          </a:p>
        </p:txBody>
      </p:sp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4955704" y="2438400"/>
            <a:ext cx="609600" cy="1981200"/>
            <a:chOff x="2352" y="1536"/>
            <a:chExt cx="384" cy="1248"/>
          </a:xfrm>
        </p:grpSpPr>
        <p:sp>
          <p:nvSpPr>
            <p:cNvPr id="15370" name="Oval 20"/>
            <p:cNvSpPr>
              <a:spLocks noChangeArrowheads="1"/>
            </p:cNvSpPr>
            <p:nvPr/>
          </p:nvSpPr>
          <p:spPr bwMode="auto">
            <a:xfrm>
              <a:off x="2400" y="2448"/>
              <a:ext cx="288" cy="288"/>
            </a:xfrm>
            <a:prstGeom prst="ellipse">
              <a:avLst/>
            </a:prstGeom>
            <a:solidFill>
              <a:srgbClr val="FFCC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E</a:t>
              </a:r>
            </a:p>
          </p:txBody>
        </p:sp>
        <p:sp>
          <p:nvSpPr>
            <p:cNvPr id="15371" name="Line 21"/>
            <p:cNvSpPr>
              <a:spLocks noChangeShapeType="1"/>
            </p:cNvSpPr>
            <p:nvPr/>
          </p:nvSpPr>
          <p:spPr bwMode="auto">
            <a:xfrm flipV="1">
              <a:off x="2352" y="1536"/>
              <a:ext cx="0" cy="124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5372" name="Line 22"/>
            <p:cNvSpPr>
              <a:spLocks noChangeShapeType="1"/>
            </p:cNvSpPr>
            <p:nvPr/>
          </p:nvSpPr>
          <p:spPr bwMode="auto">
            <a:xfrm>
              <a:off x="2352" y="2784"/>
              <a:ext cx="38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5373" name="Line 23"/>
            <p:cNvSpPr>
              <a:spLocks noChangeShapeType="1"/>
            </p:cNvSpPr>
            <p:nvPr/>
          </p:nvSpPr>
          <p:spPr bwMode="auto">
            <a:xfrm flipV="1">
              <a:off x="2736" y="1536"/>
              <a:ext cx="0" cy="124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5374" name="Oval 24"/>
            <p:cNvSpPr>
              <a:spLocks noChangeArrowheads="1"/>
            </p:cNvSpPr>
            <p:nvPr/>
          </p:nvSpPr>
          <p:spPr bwMode="auto">
            <a:xfrm>
              <a:off x="2400" y="2160"/>
              <a:ext cx="288" cy="288"/>
            </a:xfrm>
            <a:prstGeom prst="ellipse">
              <a:avLst/>
            </a:prstGeom>
            <a:solidFill>
              <a:srgbClr val="FFCC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D</a:t>
              </a:r>
            </a:p>
          </p:txBody>
        </p:sp>
      </p:grpSp>
      <p:sp>
        <p:nvSpPr>
          <p:cNvPr id="15368" name="Oval 25"/>
          <p:cNvSpPr>
            <a:spLocks noChangeArrowheads="1"/>
          </p:cNvSpPr>
          <p:nvPr/>
        </p:nvSpPr>
        <p:spPr bwMode="auto">
          <a:xfrm>
            <a:off x="7394104" y="3886200"/>
            <a:ext cx="457200" cy="457200"/>
          </a:xfrm>
          <a:prstGeom prst="ellipse">
            <a:avLst/>
          </a:prstGeom>
          <a:solidFill>
            <a:srgbClr val="00FF00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C</a:t>
            </a:r>
          </a:p>
        </p:txBody>
      </p:sp>
      <p:sp>
        <p:nvSpPr>
          <p:cNvPr id="15369" name="Text Box 26"/>
          <p:cNvSpPr txBox="1">
            <a:spLocks noChangeArrowheads="1"/>
          </p:cNvSpPr>
          <p:nvPr/>
        </p:nvSpPr>
        <p:spPr bwMode="auto">
          <a:xfrm>
            <a:off x="4879504" y="4419600"/>
            <a:ext cx="75565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/>
              <a:t>Stack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Date Placeholder 2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Interstate"/>
              </a:rPr>
              <a:t>Bina Nusantara</a:t>
            </a: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240432"/>
            <a:ext cx="7067128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TREE DFS (8)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524000" y="2057400"/>
            <a:ext cx="2286000" cy="2286000"/>
            <a:chOff x="432" y="1296"/>
            <a:chExt cx="1440" cy="1440"/>
          </a:xfrm>
        </p:grpSpPr>
        <p:sp>
          <p:nvSpPr>
            <p:cNvPr id="16399" name="Line 4"/>
            <p:cNvSpPr>
              <a:spLocks noChangeShapeType="1"/>
            </p:cNvSpPr>
            <p:nvPr/>
          </p:nvSpPr>
          <p:spPr bwMode="auto">
            <a:xfrm flipH="1" flipV="1">
              <a:off x="816" y="2160"/>
              <a:ext cx="144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6400" name="Line 5"/>
            <p:cNvSpPr>
              <a:spLocks noChangeShapeType="1"/>
            </p:cNvSpPr>
            <p:nvPr/>
          </p:nvSpPr>
          <p:spPr bwMode="auto">
            <a:xfrm flipV="1">
              <a:off x="576" y="2160"/>
              <a:ext cx="144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6401" name="Line 6"/>
            <p:cNvSpPr>
              <a:spLocks noChangeShapeType="1"/>
            </p:cNvSpPr>
            <p:nvPr/>
          </p:nvSpPr>
          <p:spPr bwMode="auto">
            <a:xfrm flipH="1" flipV="1">
              <a:off x="1584" y="2160"/>
              <a:ext cx="144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6402" name="Line 7"/>
            <p:cNvSpPr>
              <a:spLocks noChangeShapeType="1"/>
            </p:cNvSpPr>
            <p:nvPr/>
          </p:nvSpPr>
          <p:spPr bwMode="auto">
            <a:xfrm flipV="1">
              <a:off x="1344" y="2160"/>
              <a:ext cx="144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6403" name="Line 8"/>
            <p:cNvSpPr>
              <a:spLocks noChangeShapeType="1"/>
            </p:cNvSpPr>
            <p:nvPr/>
          </p:nvSpPr>
          <p:spPr bwMode="auto">
            <a:xfrm flipH="1" flipV="1">
              <a:off x="1200" y="1536"/>
              <a:ext cx="288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6404" name="Line 9"/>
            <p:cNvSpPr>
              <a:spLocks noChangeShapeType="1"/>
            </p:cNvSpPr>
            <p:nvPr/>
          </p:nvSpPr>
          <p:spPr bwMode="auto">
            <a:xfrm flipV="1">
              <a:off x="768" y="1536"/>
              <a:ext cx="336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6405" name="Oval 10"/>
            <p:cNvSpPr>
              <a:spLocks noChangeArrowheads="1"/>
            </p:cNvSpPr>
            <p:nvPr/>
          </p:nvSpPr>
          <p:spPr bwMode="auto">
            <a:xfrm>
              <a:off x="1008" y="1296"/>
              <a:ext cx="288" cy="288"/>
            </a:xfrm>
            <a:prstGeom prst="ellipse">
              <a:avLst/>
            </a:prstGeom>
            <a:solidFill>
              <a:srgbClr val="00FF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A</a:t>
              </a:r>
            </a:p>
          </p:txBody>
        </p:sp>
        <p:sp>
          <p:nvSpPr>
            <p:cNvPr id="16406" name="Oval 11"/>
            <p:cNvSpPr>
              <a:spLocks noChangeArrowheads="1"/>
            </p:cNvSpPr>
            <p:nvPr/>
          </p:nvSpPr>
          <p:spPr bwMode="auto">
            <a:xfrm>
              <a:off x="816" y="2448"/>
              <a:ext cx="288" cy="288"/>
            </a:xfrm>
            <a:prstGeom prst="ellipse">
              <a:avLst/>
            </a:prstGeom>
            <a:solidFill>
              <a:srgbClr val="00FF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D</a:t>
              </a:r>
            </a:p>
          </p:txBody>
        </p:sp>
        <p:sp>
          <p:nvSpPr>
            <p:cNvPr id="16407" name="Oval 12"/>
            <p:cNvSpPr>
              <a:spLocks noChangeArrowheads="1"/>
            </p:cNvSpPr>
            <p:nvPr/>
          </p:nvSpPr>
          <p:spPr bwMode="auto">
            <a:xfrm>
              <a:off x="1200" y="2448"/>
              <a:ext cx="288" cy="288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F</a:t>
              </a:r>
            </a:p>
          </p:txBody>
        </p:sp>
        <p:sp>
          <p:nvSpPr>
            <p:cNvPr id="16408" name="Oval 13"/>
            <p:cNvSpPr>
              <a:spLocks noChangeArrowheads="1"/>
            </p:cNvSpPr>
            <p:nvPr/>
          </p:nvSpPr>
          <p:spPr bwMode="auto">
            <a:xfrm>
              <a:off x="432" y="2448"/>
              <a:ext cx="288" cy="288"/>
            </a:xfrm>
            <a:prstGeom prst="ellipse">
              <a:avLst/>
            </a:prstGeom>
            <a:solidFill>
              <a:srgbClr val="00FF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C</a:t>
              </a:r>
            </a:p>
          </p:txBody>
        </p:sp>
        <p:sp>
          <p:nvSpPr>
            <p:cNvPr id="16409" name="Oval 14"/>
            <p:cNvSpPr>
              <a:spLocks noChangeArrowheads="1"/>
            </p:cNvSpPr>
            <p:nvPr/>
          </p:nvSpPr>
          <p:spPr bwMode="auto">
            <a:xfrm>
              <a:off x="1584" y="2448"/>
              <a:ext cx="288" cy="288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G</a:t>
              </a:r>
            </a:p>
          </p:txBody>
        </p:sp>
        <p:sp>
          <p:nvSpPr>
            <p:cNvPr id="16410" name="Oval 15"/>
            <p:cNvSpPr>
              <a:spLocks noChangeArrowheads="1"/>
            </p:cNvSpPr>
            <p:nvPr/>
          </p:nvSpPr>
          <p:spPr bwMode="auto">
            <a:xfrm>
              <a:off x="624" y="1872"/>
              <a:ext cx="288" cy="288"/>
            </a:xfrm>
            <a:prstGeom prst="ellipse">
              <a:avLst/>
            </a:prstGeom>
            <a:solidFill>
              <a:srgbClr val="00FF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B</a:t>
              </a:r>
            </a:p>
          </p:txBody>
        </p:sp>
        <p:sp>
          <p:nvSpPr>
            <p:cNvPr id="16411" name="Oval 16"/>
            <p:cNvSpPr>
              <a:spLocks noChangeArrowheads="1"/>
            </p:cNvSpPr>
            <p:nvPr/>
          </p:nvSpPr>
          <p:spPr bwMode="auto">
            <a:xfrm>
              <a:off x="1392" y="1872"/>
              <a:ext cx="288" cy="288"/>
            </a:xfrm>
            <a:prstGeom prst="ellipse">
              <a:avLst/>
            </a:prstGeom>
            <a:solidFill>
              <a:srgbClr val="FFCC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E</a:t>
              </a:r>
            </a:p>
          </p:txBody>
        </p:sp>
      </p:grp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4572000" y="2438400"/>
            <a:ext cx="609600" cy="1981200"/>
            <a:chOff x="2352" y="1536"/>
            <a:chExt cx="384" cy="1248"/>
          </a:xfrm>
        </p:grpSpPr>
        <p:sp>
          <p:nvSpPr>
            <p:cNvPr id="16395" name="Oval 18"/>
            <p:cNvSpPr>
              <a:spLocks noChangeArrowheads="1"/>
            </p:cNvSpPr>
            <p:nvPr/>
          </p:nvSpPr>
          <p:spPr bwMode="auto">
            <a:xfrm>
              <a:off x="2400" y="2448"/>
              <a:ext cx="288" cy="288"/>
            </a:xfrm>
            <a:prstGeom prst="ellipse">
              <a:avLst/>
            </a:prstGeom>
            <a:solidFill>
              <a:srgbClr val="FFCC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E</a:t>
              </a:r>
            </a:p>
          </p:txBody>
        </p:sp>
        <p:sp>
          <p:nvSpPr>
            <p:cNvPr id="16396" name="Line 19"/>
            <p:cNvSpPr>
              <a:spLocks noChangeShapeType="1"/>
            </p:cNvSpPr>
            <p:nvPr/>
          </p:nvSpPr>
          <p:spPr bwMode="auto">
            <a:xfrm flipV="1">
              <a:off x="2352" y="1536"/>
              <a:ext cx="0" cy="124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6397" name="Line 20"/>
            <p:cNvSpPr>
              <a:spLocks noChangeShapeType="1"/>
            </p:cNvSpPr>
            <p:nvPr/>
          </p:nvSpPr>
          <p:spPr bwMode="auto">
            <a:xfrm>
              <a:off x="2352" y="2784"/>
              <a:ext cx="38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6398" name="Line 21"/>
            <p:cNvSpPr>
              <a:spLocks noChangeShapeType="1"/>
            </p:cNvSpPr>
            <p:nvPr/>
          </p:nvSpPr>
          <p:spPr bwMode="auto">
            <a:xfrm flipV="1">
              <a:off x="2736" y="1536"/>
              <a:ext cx="0" cy="124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</p:grpSp>
      <p:sp>
        <p:nvSpPr>
          <p:cNvPr id="16390" name="Oval 22"/>
          <p:cNvSpPr>
            <a:spLocks noChangeArrowheads="1"/>
          </p:cNvSpPr>
          <p:nvPr/>
        </p:nvSpPr>
        <p:spPr bwMode="auto">
          <a:xfrm>
            <a:off x="6096000" y="3886200"/>
            <a:ext cx="457200" cy="457200"/>
          </a:xfrm>
          <a:prstGeom prst="ellipse">
            <a:avLst/>
          </a:prstGeom>
          <a:solidFill>
            <a:srgbClr val="00FF00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A</a:t>
            </a:r>
          </a:p>
        </p:txBody>
      </p:sp>
      <p:sp>
        <p:nvSpPr>
          <p:cNvPr id="16391" name="Oval 23"/>
          <p:cNvSpPr>
            <a:spLocks noChangeArrowheads="1"/>
          </p:cNvSpPr>
          <p:nvPr/>
        </p:nvSpPr>
        <p:spPr bwMode="auto">
          <a:xfrm>
            <a:off x="6553200" y="3886200"/>
            <a:ext cx="457200" cy="457200"/>
          </a:xfrm>
          <a:prstGeom prst="ellipse">
            <a:avLst/>
          </a:prstGeom>
          <a:solidFill>
            <a:srgbClr val="00FF00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B</a:t>
            </a:r>
          </a:p>
        </p:txBody>
      </p:sp>
      <p:sp>
        <p:nvSpPr>
          <p:cNvPr id="16392" name="Oval 24"/>
          <p:cNvSpPr>
            <a:spLocks noChangeArrowheads="1"/>
          </p:cNvSpPr>
          <p:nvPr/>
        </p:nvSpPr>
        <p:spPr bwMode="auto">
          <a:xfrm>
            <a:off x="7467600" y="3886200"/>
            <a:ext cx="457200" cy="457200"/>
          </a:xfrm>
          <a:prstGeom prst="ellipse">
            <a:avLst/>
          </a:prstGeom>
          <a:solidFill>
            <a:srgbClr val="00FF00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D</a:t>
            </a:r>
          </a:p>
        </p:txBody>
      </p:sp>
      <p:sp>
        <p:nvSpPr>
          <p:cNvPr id="16393" name="Oval 25"/>
          <p:cNvSpPr>
            <a:spLocks noChangeArrowheads="1"/>
          </p:cNvSpPr>
          <p:nvPr/>
        </p:nvSpPr>
        <p:spPr bwMode="auto">
          <a:xfrm>
            <a:off x="7010400" y="3886200"/>
            <a:ext cx="457200" cy="457200"/>
          </a:xfrm>
          <a:prstGeom prst="ellipse">
            <a:avLst/>
          </a:prstGeom>
          <a:solidFill>
            <a:srgbClr val="00FF00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C</a:t>
            </a:r>
          </a:p>
        </p:txBody>
      </p:sp>
      <p:sp>
        <p:nvSpPr>
          <p:cNvPr id="16394" name="Text Box 26"/>
          <p:cNvSpPr txBox="1">
            <a:spLocks noChangeArrowheads="1"/>
          </p:cNvSpPr>
          <p:nvPr/>
        </p:nvSpPr>
        <p:spPr bwMode="auto">
          <a:xfrm>
            <a:off x="4495800" y="4419600"/>
            <a:ext cx="75565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/>
              <a:t>Stack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Date Placeholder 2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Interstate"/>
              </a:rPr>
              <a:t>Bina Nusantara</a:t>
            </a: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1619672" y="240432"/>
            <a:ext cx="7067128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TREE DFS (9)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541466" y="2057400"/>
            <a:ext cx="2286000" cy="2286000"/>
            <a:chOff x="432" y="1296"/>
            <a:chExt cx="1440" cy="1440"/>
          </a:xfrm>
        </p:grpSpPr>
        <p:sp>
          <p:nvSpPr>
            <p:cNvPr id="17423" name="Line 4"/>
            <p:cNvSpPr>
              <a:spLocks noChangeShapeType="1"/>
            </p:cNvSpPr>
            <p:nvPr/>
          </p:nvSpPr>
          <p:spPr bwMode="auto">
            <a:xfrm flipH="1" flipV="1">
              <a:off x="816" y="2160"/>
              <a:ext cx="144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7424" name="Line 5"/>
            <p:cNvSpPr>
              <a:spLocks noChangeShapeType="1"/>
            </p:cNvSpPr>
            <p:nvPr/>
          </p:nvSpPr>
          <p:spPr bwMode="auto">
            <a:xfrm flipV="1">
              <a:off x="576" y="2160"/>
              <a:ext cx="144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7425" name="Line 6"/>
            <p:cNvSpPr>
              <a:spLocks noChangeShapeType="1"/>
            </p:cNvSpPr>
            <p:nvPr/>
          </p:nvSpPr>
          <p:spPr bwMode="auto">
            <a:xfrm flipH="1" flipV="1">
              <a:off x="1584" y="2160"/>
              <a:ext cx="144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7426" name="Line 7"/>
            <p:cNvSpPr>
              <a:spLocks noChangeShapeType="1"/>
            </p:cNvSpPr>
            <p:nvPr/>
          </p:nvSpPr>
          <p:spPr bwMode="auto">
            <a:xfrm flipV="1">
              <a:off x="1344" y="2160"/>
              <a:ext cx="144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7427" name="Line 8"/>
            <p:cNvSpPr>
              <a:spLocks noChangeShapeType="1"/>
            </p:cNvSpPr>
            <p:nvPr/>
          </p:nvSpPr>
          <p:spPr bwMode="auto">
            <a:xfrm flipH="1" flipV="1">
              <a:off x="1200" y="1536"/>
              <a:ext cx="288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7428" name="Line 9"/>
            <p:cNvSpPr>
              <a:spLocks noChangeShapeType="1"/>
            </p:cNvSpPr>
            <p:nvPr/>
          </p:nvSpPr>
          <p:spPr bwMode="auto">
            <a:xfrm flipV="1">
              <a:off x="768" y="1536"/>
              <a:ext cx="336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7429" name="Oval 10"/>
            <p:cNvSpPr>
              <a:spLocks noChangeArrowheads="1"/>
            </p:cNvSpPr>
            <p:nvPr/>
          </p:nvSpPr>
          <p:spPr bwMode="auto">
            <a:xfrm>
              <a:off x="1008" y="1296"/>
              <a:ext cx="288" cy="288"/>
            </a:xfrm>
            <a:prstGeom prst="ellipse">
              <a:avLst/>
            </a:prstGeom>
            <a:solidFill>
              <a:srgbClr val="00FF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A</a:t>
              </a:r>
            </a:p>
          </p:txBody>
        </p:sp>
        <p:sp>
          <p:nvSpPr>
            <p:cNvPr id="17430" name="Oval 11"/>
            <p:cNvSpPr>
              <a:spLocks noChangeArrowheads="1"/>
            </p:cNvSpPr>
            <p:nvPr/>
          </p:nvSpPr>
          <p:spPr bwMode="auto">
            <a:xfrm>
              <a:off x="816" y="2448"/>
              <a:ext cx="288" cy="288"/>
            </a:xfrm>
            <a:prstGeom prst="ellipse">
              <a:avLst/>
            </a:prstGeom>
            <a:solidFill>
              <a:srgbClr val="00FF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D</a:t>
              </a:r>
            </a:p>
          </p:txBody>
        </p:sp>
        <p:sp>
          <p:nvSpPr>
            <p:cNvPr id="17431" name="Oval 12"/>
            <p:cNvSpPr>
              <a:spLocks noChangeArrowheads="1"/>
            </p:cNvSpPr>
            <p:nvPr/>
          </p:nvSpPr>
          <p:spPr bwMode="auto">
            <a:xfrm>
              <a:off x="1200" y="2448"/>
              <a:ext cx="288" cy="288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F</a:t>
              </a:r>
            </a:p>
          </p:txBody>
        </p:sp>
        <p:sp>
          <p:nvSpPr>
            <p:cNvPr id="17432" name="Oval 13"/>
            <p:cNvSpPr>
              <a:spLocks noChangeArrowheads="1"/>
            </p:cNvSpPr>
            <p:nvPr/>
          </p:nvSpPr>
          <p:spPr bwMode="auto">
            <a:xfrm>
              <a:off x="432" y="2448"/>
              <a:ext cx="288" cy="288"/>
            </a:xfrm>
            <a:prstGeom prst="ellipse">
              <a:avLst/>
            </a:prstGeom>
            <a:solidFill>
              <a:srgbClr val="00FF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C</a:t>
              </a:r>
            </a:p>
          </p:txBody>
        </p:sp>
        <p:sp>
          <p:nvSpPr>
            <p:cNvPr id="17433" name="Oval 14"/>
            <p:cNvSpPr>
              <a:spLocks noChangeArrowheads="1"/>
            </p:cNvSpPr>
            <p:nvPr/>
          </p:nvSpPr>
          <p:spPr bwMode="auto">
            <a:xfrm>
              <a:off x="1584" y="2448"/>
              <a:ext cx="288" cy="288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G</a:t>
              </a:r>
            </a:p>
          </p:txBody>
        </p:sp>
        <p:sp>
          <p:nvSpPr>
            <p:cNvPr id="17434" name="Oval 15"/>
            <p:cNvSpPr>
              <a:spLocks noChangeArrowheads="1"/>
            </p:cNvSpPr>
            <p:nvPr/>
          </p:nvSpPr>
          <p:spPr bwMode="auto">
            <a:xfrm>
              <a:off x="624" y="1872"/>
              <a:ext cx="288" cy="288"/>
            </a:xfrm>
            <a:prstGeom prst="ellipse">
              <a:avLst/>
            </a:prstGeom>
            <a:solidFill>
              <a:srgbClr val="00FF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B</a:t>
              </a:r>
            </a:p>
          </p:txBody>
        </p:sp>
        <p:sp>
          <p:nvSpPr>
            <p:cNvPr id="17435" name="Oval 16"/>
            <p:cNvSpPr>
              <a:spLocks noChangeArrowheads="1"/>
            </p:cNvSpPr>
            <p:nvPr/>
          </p:nvSpPr>
          <p:spPr bwMode="auto">
            <a:xfrm>
              <a:off x="1392" y="1872"/>
              <a:ext cx="288" cy="288"/>
            </a:xfrm>
            <a:prstGeom prst="ellipse">
              <a:avLst/>
            </a:prstGeom>
            <a:solidFill>
              <a:srgbClr val="00FF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E</a:t>
              </a:r>
            </a:p>
          </p:txBody>
        </p:sp>
      </p:grpSp>
      <p:sp>
        <p:nvSpPr>
          <p:cNvPr id="17413" name="Oval 17"/>
          <p:cNvSpPr>
            <a:spLocks noChangeArrowheads="1"/>
          </p:cNvSpPr>
          <p:nvPr/>
        </p:nvSpPr>
        <p:spPr bwMode="auto">
          <a:xfrm>
            <a:off x="7942266" y="3886200"/>
            <a:ext cx="457200" cy="457200"/>
          </a:xfrm>
          <a:prstGeom prst="ellipse">
            <a:avLst/>
          </a:prstGeom>
          <a:solidFill>
            <a:srgbClr val="00FF00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E</a:t>
            </a:r>
          </a:p>
        </p:txBody>
      </p: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4589466" y="2438400"/>
            <a:ext cx="609600" cy="1981200"/>
            <a:chOff x="2352" y="1536"/>
            <a:chExt cx="384" cy="1248"/>
          </a:xfrm>
        </p:grpSpPr>
        <p:sp>
          <p:nvSpPr>
            <p:cNvPr id="17420" name="Line 19"/>
            <p:cNvSpPr>
              <a:spLocks noChangeShapeType="1"/>
            </p:cNvSpPr>
            <p:nvPr/>
          </p:nvSpPr>
          <p:spPr bwMode="auto">
            <a:xfrm flipV="1">
              <a:off x="2352" y="1536"/>
              <a:ext cx="0" cy="124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7421" name="Line 20"/>
            <p:cNvSpPr>
              <a:spLocks noChangeShapeType="1"/>
            </p:cNvSpPr>
            <p:nvPr/>
          </p:nvSpPr>
          <p:spPr bwMode="auto">
            <a:xfrm>
              <a:off x="2352" y="2784"/>
              <a:ext cx="38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7422" name="Line 21"/>
            <p:cNvSpPr>
              <a:spLocks noChangeShapeType="1"/>
            </p:cNvSpPr>
            <p:nvPr/>
          </p:nvSpPr>
          <p:spPr bwMode="auto">
            <a:xfrm flipV="1">
              <a:off x="2736" y="1536"/>
              <a:ext cx="0" cy="124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</p:grpSp>
      <p:sp>
        <p:nvSpPr>
          <p:cNvPr id="17415" name="Oval 22"/>
          <p:cNvSpPr>
            <a:spLocks noChangeArrowheads="1"/>
          </p:cNvSpPr>
          <p:nvPr/>
        </p:nvSpPr>
        <p:spPr bwMode="auto">
          <a:xfrm>
            <a:off x="6113466" y="3886200"/>
            <a:ext cx="457200" cy="457200"/>
          </a:xfrm>
          <a:prstGeom prst="ellipse">
            <a:avLst/>
          </a:prstGeom>
          <a:solidFill>
            <a:srgbClr val="00FF00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A</a:t>
            </a:r>
          </a:p>
        </p:txBody>
      </p:sp>
      <p:sp>
        <p:nvSpPr>
          <p:cNvPr id="17416" name="Oval 23"/>
          <p:cNvSpPr>
            <a:spLocks noChangeArrowheads="1"/>
          </p:cNvSpPr>
          <p:nvPr/>
        </p:nvSpPr>
        <p:spPr bwMode="auto">
          <a:xfrm>
            <a:off x="6570666" y="3886200"/>
            <a:ext cx="457200" cy="457200"/>
          </a:xfrm>
          <a:prstGeom prst="ellipse">
            <a:avLst/>
          </a:prstGeom>
          <a:solidFill>
            <a:srgbClr val="00FF00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B</a:t>
            </a:r>
          </a:p>
        </p:txBody>
      </p:sp>
      <p:sp>
        <p:nvSpPr>
          <p:cNvPr id="17417" name="Oval 24"/>
          <p:cNvSpPr>
            <a:spLocks noChangeArrowheads="1"/>
          </p:cNvSpPr>
          <p:nvPr/>
        </p:nvSpPr>
        <p:spPr bwMode="auto">
          <a:xfrm>
            <a:off x="7485066" y="3886200"/>
            <a:ext cx="457200" cy="457200"/>
          </a:xfrm>
          <a:prstGeom prst="ellipse">
            <a:avLst/>
          </a:prstGeom>
          <a:solidFill>
            <a:srgbClr val="00FF00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D</a:t>
            </a:r>
          </a:p>
        </p:txBody>
      </p:sp>
      <p:sp>
        <p:nvSpPr>
          <p:cNvPr id="17418" name="Oval 25"/>
          <p:cNvSpPr>
            <a:spLocks noChangeArrowheads="1"/>
          </p:cNvSpPr>
          <p:nvPr/>
        </p:nvSpPr>
        <p:spPr bwMode="auto">
          <a:xfrm>
            <a:off x="7027866" y="3886200"/>
            <a:ext cx="457200" cy="457200"/>
          </a:xfrm>
          <a:prstGeom prst="ellipse">
            <a:avLst/>
          </a:prstGeom>
          <a:solidFill>
            <a:srgbClr val="00FF00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C</a:t>
            </a:r>
          </a:p>
        </p:txBody>
      </p:sp>
      <p:sp>
        <p:nvSpPr>
          <p:cNvPr id="17419" name="Text Box 26"/>
          <p:cNvSpPr txBox="1">
            <a:spLocks noChangeArrowheads="1"/>
          </p:cNvSpPr>
          <p:nvPr/>
        </p:nvSpPr>
        <p:spPr bwMode="auto">
          <a:xfrm>
            <a:off x="4513266" y="4419600"/>
            <a:ext cx="75565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/>
              <a:t>Stack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Date Placeholder 2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Interstate"/>
              </a:rPr>
              <a:t>Bina Nusantara</a:t>
            </a: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304800"/>
            <a:ext cx="7067128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TREE DFS (10)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447800" y="2057400"/>
            <a:ext cx="2286000" cy="2286000"/>
            <a:chOff x="432" y="1296"/>
            <a:chExt cx="1440" cy="1440"/>
          </a:xfrm>
        </p:grpSpPr>
        <p:sp>
          <p:nvSpPr>
            <p:cNvPr id="18449" name="Line 4"/>
            <p:cNvSpPr>
              <a:spLocks noChangeShapeType="1"/>
            </p:cNvSpPr>
            <p:nvPr/>
          </p:nvSpPr>
          <p:spPr bwMode="auto">
            <a:xfrm flipH="1" flipV="1">
              <a:off x="816" y="2160"/>
              <a:ext cx="144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8450" name="Line 5"/>
            <p:cNvSpPr>
              <a:spLocks noChangeShapeType="1"/>
            </p:cNvSpPr>
            <p:nvPr/>
          </p:nvSpPr>
          <p:spPr bwMode="auto">
            <a:xfrm flipV="1">
              <a:off x="576" y="2160"/>
              <a:ext cx="144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8451" name="Line 6"/>
            <p:cNvSpPr>
              <a:spLocks noChangeShapeType="1"/>
            </p:cNvSpPr>
            <p:nvPr/>
          </p:nvSpPr>
          <p:spPr bwMode="auto">
            <a:xfrm flipH="1" flipV="1">
              <a:off x="1584" y="2160"/>
              <a:ext cx="144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8452" name="Line 7"/>
            <p:cNvSpPr>
              <a:spLocks noChangeShapeType="1"/>
            </p:cNvSpPr>
            <p:nvPr/>
          </p:nvSpPr>
          <p:spPr bwMode="auto">
            <a:xfrm flipV="1">
              <a:off x="1344" y="2160"/>
              <a:ext cx="144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8453" name="Line 8"/>
            <p:cNvSpPr>
              <a:spLocks noChangeShapeType="1"/>
            </p:cNvSpPr>
            <p:nvPr/>
          </p:nvSpPr>
          <p:spPr bwMode="auto">
            <a:xfrm flipH="1" flipV="1">
              <a:off x="1200" y="1536"/>
              <a:ext cx="288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8454" name="Line 9"/>
            <p:cNvSpPr>
              <a:spLocks noChangeShapeType="1"/>
            </p:cNvSpPr>
            <p:nvPr/>
          </p:nvSpPr>
          <p:spPr bwMode="auto">
            <a:xfrm flipV="1">
              <a:off x="768" y="1536"/>
              <a:ext cx="336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8455" name="Oval 10"/>
            <p:cNvSpPr>
              <a:spLocks noChangeArrowheads="1"/>
            </p:cNvSpPr>
            <p:nvPr/>
          </p:nvSpPr>
          <p:spPr bwMode="auto">
            <a:xfrm>
              <a:off x="1008" y="1296"/>
              <a:ext cx="288" cy="288"/>
            </a:xfrm>
            <a:prstGeom prst="ellipse">
              <a:avLst/>
            </a:prstGeom>
            <a:solidFill>
              <a:srgbClr val="00FF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A</a:t>
              </a:r>
            </a:p>
          </p:txBody>
        </p:sp>
        <p:sp>
          <p:nvSpPr>
            <p:cNvPr id="18456" name="Oval 11"/>
            <p:cNvSpPr>
              <a:spLocks noChangeArrowheads="1"/>
            </p:cNvSpPr>
            <p:nvPr/>
          </p:nvSpPr>
          <p:spPr bwMode="auto">
            <a:xfrm>
              <a:off x="816" y="2448"/>
              <a:ext cx="288" cy="288"/>
            </a:xfrm>
            <a:prstGeom prst="ellipse">
              <a:avLst/>
            </a:prstGeom>
            <a:solidFill>
              <a:srgbClr val="00FF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D</a:t>
              </a:r>
            </a:p>
          </p:txBody>
        </p:sp>
        <p:sp>
          <p:nvSpPr>
            <p:cNvPr id="18457" name="Oval 12"/>
            <p:cNvSpPr>
              <a:spLocks noChangeArrowheads="1"/>
            </p:cNvSpPr>
            <p:nvPr/>
          </p:nvSpPr>
          <p:spPr bwMode="auto">
            <a:xfrm>
              <a:off x="1200" y="2448"/>
              <a:ext cx="288" cy="288"/>
            </a:xfrm>
            <a:prstGeom prst="ellipse">
              <a:avLst/>
            </a:prstGeom>
            <a:solidFill>
              <a:srgbClr val="FFCC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F</a:t>
              </a:r>
            </a:p>
          </p:txBody>
        </p:sp>
        <p:sp>
          <p:nvSpPr>
            <p:cNvPr id="18458" name="Oval 13"/>
            <p:cNvSpPr>
              <a:spLocks noChangeArrowheads="1"/>
            </p:cNvSpPr>
            <p:nvPr/>
          </p:nvSpPr>
          <p:spPr bwMode="auto">
            <a:xfrm>
              <a:off x="432" y="2448"/>
              <a:ext cx="288" cy="288"/>
            </a:xfrm>
            <a:prstGeom prst="ellipse">
              <a:avLst/>
            </a:prstGeom>
            <a:solidFill>
              <a:srgbClr val="00FF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C</a:t>
              </a:r>
            </a:p>
          </p:txBody>
        </p:sp>
        <p:sp>
          <p:nvSpPr>
            <p:cNvPr id="18459" name="Oval 14"/>
            <p:cNvSpPr>
              <a:spLocks noChangeArrowheads="1"/>
            </p:cNvSpPr>
            <p:nvPr/>
          </p:nvSpPr>
          <p:spPr bwMode="auto">
            <a:xfrm>
              <a:off x="1584" y="2448"/>
              <a:ext cx="288" cy="288"/>
            </a:xfrm>
            <a:prstGeom prst="ellipse">
              <a:avLst/>
            </a:prstGeom>
            <a:solidFill>
              <a:srgbClr val="FFCC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G</a:t>
              </a:r>
            </a:p>
          </p:txBody>
        </p:sp>
        <p:sp>
          <p:nvSpPr>
            <p:cNvPr id="18460" name="Oval 15"/>
            <p:cNvSpPr>
              <a:spLocks noChangeArrowheads="1"/>
            </p:cNvSpPr>
            <p:nvPr/>
          </p:nvSpPr>
          <p:spPr bwMode="auto">
            <a:xfrm>
              <a:off x="624" y="1872"/>
              <a:ext cx="288" cy="288"/>
            </a:xfrm>
            <a:prstGeom prst="ellipse">
              <a:avLst/>
            </a:prstGeom>
            <a:solidFill>
              <a:srgbClr val="00FF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B</a:t>
              </a:r>
            </a:p>
          </p:txBody>
        </p:sp>
        <p:sp>
          <p:nvSpPr>
            <p:cNvPr id="18461" name="Oval 16"/>
            <p:cNvSpPr>
              <a:spLocks noChangeArrowheads="1"/>
            </p:cNvSpPr>
            <p:nvPr/>
          </p:nvSpPr>
          <p:spPr bwMode="auto">
            <a:xfrm>
              <a:off x="1392" y="1872"/>
              <a:ext cx="288" cy="288"/>
            </a:xfrm>
            <a:prstGeom prst="ellipse">
              <a:avLst/>
            </a:prstGeom>
            <a:solidFill>
              <a:srgbClr val="00FF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E</a:t>
              </a:r>
            </a:p>
          </p:txBody>
        </p:sp>
      </p:grpSp>
      <p:sp>
        <p:nvSpPr>
          <p:cNvPr id="18437" name="Oval 17"/>
          <p:cNvSpPr>
            <a:spLocks noChangeArrowheads="1"/>
          </p:cNvSpPr>
          <p:nvPr/>
        </p:nvSpPr>
        <p:spPr bwMode="auto">
          <a:xfrm>
            <a:off x="7848600" y="3886200"/>
            <a:ext cx="457200" cy="457200"/>
          </a:xfrm>
          <a:prstGeom prst="ellipse">
            <a:avLst/>
          </a:prstGeom>
          <a:solidFill>
            <a:srgbClr val="00FF00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E</a:t>
            </a:r>
          </a:p>
        </p:txBody>
      </p:sp>
      <p:sp>
        <p:nvSpPr>
          <p:cNvPr id="18438" name="Oval 18"/>
          <p:cNvSpPr>
            <a:spLocks noChangeArrowheads="1"/>
          </p:cNvSpPr>
          <p:nvPr/>
        </p:nvSpPr>
        <p:spPr bwMode="auto">
          <a:xfrm>
            <a:off x="6019800" y="3886200"/>
            <a:ext cx="457200" cy="457200"/>
          </a:xfrm>
          <a:prstGeom prst="ellipse">
            <a:avLst/>
          </a:prstGeom>
          <a:solidFill>
            <a:srgbClr val="00FF00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A</a:t>
            </a:r>
          </a:p>
        </p:txBody>
      </p:sp>
      <p:sp>
        <p:nvSpPr>
          <p:cNvPr id="18439" name="Oval 19"/>
          <p:cNvSpPr>
            <a:spLocks noChangeArrowheads="1"/>
          </p:cNvSpPr>
          <p:nvPr/>
        </p:nvSpPr>
        <p:spPr bwMode="auto">
          <a:xfrm>
            <a:off x="6477000" y="3886200"/>
            <a:ext cx="457200" cy="457200"/>
          </a:xfrm>
          <a:prstGeom prst="ellipse">
            <a:avLst/>
          </a:prstGeom>
          <a:solidFill>
            <a:srgbClr val="00FF00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B</a:t>
            </a:r>
          </a:p>
        </p:txBody>
      </p:sp>
      <p:sp>
        <p:nvSpPr>
          <p:cNvPr id="18440" name="Oval 20"/>
          <p:cNvSpPr>
            <a:spLocks noChangeArrowheads="1"/>
          </p:cNvSpPr>
          <p:nvPr/>
        </p:nvSpPr>
        <p:spPr bwMode="auto">
          <a:xfrm>
            <a:off x="7391400" y="3886200"/>
            <a:ext cx="457200" cy="457200"/>
          </a:xfrm>
          <a:prstGeom prst="ellipse">
            <a:avLst/>
          </a:prstGeom>
          <a:solidFill>
            <a:srgbClr val="00FF00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D</a:t>
            </a:r>
          </a:p>
        </p:txBody>
      </p:sp>
      <p:sp>
        <p:nvSpPr>
          <p:cNvPr id="18441" name="Oval 21"/>
          <p:cNvSpPr>
            <a:spLocks noChangeArrowheads="1"/>
          </p:cNvSpPr>
          <p:nvPr/>
        </p:nvSpPr>
        <p:spPr bwMode="auto">
          <a:xfrm>
            <a:off x="6934200" y="3886200"/>
            <a:ext cx="457200" cy="457200"/>
          </a:xfrm>
          <a:prstGeom prst="ellipse">
            <a:avLst/>
          </a:prstGeom>
          <a:solidFill>
            <a:srgbClr val="00FF00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C</a:t>
            </a:r>
          </a:p>
        </p:txBody>
      </p:sp>
      <p:grpSp>
        <p:nvGrpSpPr>
          <p:cNvPr id="3" name="Group 22"/>
          <p:cNvGrpSpPr>
            <a:grpSpLocks/>
          </p:cNvGrpSpPr>
          <p:nvPr/>
        </p:nvGrpSpPr>
        <p:grpSpPr bwMode="auto">
          <a:xfrm>
            <a:off x="4495800" y="2438400"/>
            <a:ext cx="609600" cy="1981200"/>
            <a:chOff x="2352" y="1536"/>
            <a:chExt cx="384" cy="1248"/>
          </a:xfrm>
        </p:grpSpPr>
        <p:sp>
          <p:nvSpPr>
            <p:cNvPr id="18444" name="Line 23"/>
            <p:cNvSpPr>
              <a:spLocks noChangeShapeType="1"/>
            </p:cNvSpPr>
            <p:nvPr/>
          </p:nvSpPr>
          <p:spPr bwMode="auto">
            <a:xfrm flipV="1">
              <a:off x="2352" y="1536"/>
              <a:ext cx="0" cy="124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8445" name="Line 24"/>
            <p:cNvSpPr>
              <a:spLocks noChangeShapeType="1"/>
            </p:cNvSpPr>
            <p:nvPr/>
          </p:nvSpPr>
          <p:spPr bwMode="auto">
            <a:xfrm>
              <a:off x="2352" y="2784"/>
              <a:ext cx="38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8446" name="Line 25"/>
            <p:cNvSpPr>
              <a:spLocks noChangeShapeType="1"/>
            </p:cNvSpPr>
            <p:nvPr/>
          </p:nvSpPr>
          <p:spPr bwMode="auto">
            <a:xfrm flipV="1">
              <a:off x="2736" y="1536"/>
              <a:ext cx="0" cy="124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8447" name="Oval 26"/>
            <p:cNvSpPr>
              <a:spLocks noChangeArrowheads="1"/>
            </p:cNvSpPr>
            <p:nvPr/>
          </p:nvSpPr>
          <p:spPr bwMode="auto">
            <a:xfrm>
              <a:off x="2400" y="2448"/>
              <a:ext cx="288" cy="288"/>
            </a:xfrm>
            <a:prstGeom prst="ellipse">
              <a:avLst/>
            </a:prstGeom>
            <a:solidFill>
              <a:srgbClr val="FFCC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G</a:t>
              </a:r>
            </a:p>
          </p:txBody>
        </p:sp>
        <p:sp>
          <p:nvSpPr>
            <p:cNvPr id="18448" name="Oval 27"/>
            <p:cNvSpPr>
              <a:spLocks noChangeArrowheads="1"/>
            </p:cNvSpPr>
            <p:nvPr/>
          </p:nvSpPr>
          <p:spPr bwMode="auto">
            <a:xfrm>
              <a:off x="2400" y="2160"/>
              <a:ext cx="288" cy="288"/>
            </a:xfrm>
            <a:prstGeom prst="ellipse">
              <a:avLst/>
            </a:prstGeom>
            <a:solidFill>
              <a:srgbClr val="FFCC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F</a:t>
              </a:r>
            </a:p>
          </p:txBody>
        </p:sp>
      </p:grpSp>
      <p:sp>
        <p:nvSpPr>
          <p:cNvPr id="18443" name="Text Box 28"/>
          <p:cNvSpPr txBox="1">
            <a:spLocks noChangeArrowheads="1"/>
          </p:cNvSpPr>
          <p:nvPr/>
        </p:nvSpPr>
        <p:spPr bwMode="auto">
          <a:xfrm>
            <a:off x="4419600" y="4419600"/>
            <a:ext cx="75565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/>
              <a:t>Stack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Date Placeholder 2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Interstate"/>
              </a:rPr>
              <a:t>Bina Nusantara</a:t>
            </a: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257076"/>
            <a:ext cx="7067128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TREE DFS (11)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352691" y="2057400"/>
            <a:ext cx="2286000" cy="2286000"/>
            <a:chOff x="432" y="1296"/>
            <a:chExt cx="1440" cy="1440"/>
          </a:xfrm>
        </p:grpSpPr>
        <p:sp>
          <p:nvSpPr>
            <p:cNvPr id="19473" name="Line 4"/>
            <p:cNvSpPr>
              <a:spLocks noChangeShapeType="1"/>
            </p:cNvSpPr>
            <p:nvPr/>
          </p:nvSpPr>
          <p:spPr bwMode="auto">
            <a:xfrm flipH="1" flipV="1">
              <a:off x="816" y="2160"/>
              <a:ext cx="144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9474" name="Line 5"/>
            <p:cNvSpPr>
              <a:spLocks noChangeShapeType="1"/>
            </p:cNvSpPr>
            <p:nvPr/>
          </p:nvSpPr>
          <p:spPr bwMode="auto">
            <a:xfrm flipV="1">
              <a:off x="576" y="2160"/>
              <a:ext cx="144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9475" name="Line 6"/>
            <p:cNvSpPr>
              <a:spLocks noChangeShapeType="1"/>
            </p:cNvSpPr>
            <p:nvPr/>
          </p:nvSpPr>
          <p:spPr bwMode="auto">
            <a:xfrm flipH="1" flipV="1">
              <a:off x="1584" y="2160"/>
              <a:ext cx="144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9476" name="Line 7"/>
            <p:cNvSpPr>
              <a:spLocks noChangeShapeType="1"/>
            </p:cNvSpPr>
            <p:nvPr/>
          </p:nvSpPr>
          <p:spPr bwMode="auto">
            <a:xfrm flipV="1">
              <a:off x="1344" y="2160"/>
              <a:ext cx="144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9477" name="Line 8"/>
            <p:cNvSpPr>
              <a:spLocks noChangeShapeType="1"/>
            </p:cNvSpPr>
            <p:nvPr/>
          </p:nvSpPr>
          <p:spPr bwMode="auto">
            <a:xfrm flipH="1" flipV="1">
              <a:off x="1200" y="1536"/>
              <a:ext cx="288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9478" name="Line 9"/>
            <p:cNvSpPr>
              <a:spLocks noChangeShapeType="1"/>
            </p:cNvSpPr>
            <p:nvPr/>
          </p:nvSpPr>
          <p:spPr bwMode="auto">
            <a:xfrm flipV="1">
              <a:off x="768" y="1536"/>
              <a:ext cx="336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9479" name="Oval 10"/>
            <p:cNvSpPr>
              <a:spLocks noChangeArrowheads="1"/>
            </p:cNvSpPr>
            <p:nvPr/>
          </p:nvSpPr>
          <p:spPr bwMode="auto">
            <a:xfrm>
              <a:off x="1008" y="1296"/>
              <a:ext cx="288" cy="288"/>
            </a:xfrm>
            <a:prstGeom prst="ellipse">
              <a:avLst/>
            </a:prstGeom>
            <a:solidFill>
              <a:srgbClr val="00FF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A</a:t>
              </a:r>
            </a:p>
          </p:txBody>
        </p:sp>
        <p:sp>
          <p:nvSpPr>
            <p:cNvPr id="19480" name="Oval 11"/>
            <p:cNvSpPr>
              <a:spLocks noChangeArrowheads="1"/>
            </p:cNvSpPr>
            <p:nvPr/>
          </p:nvSpPr>
          <p:spPr bwMode="auto">
            <a:xfrm>
              <a:off x="816" y="2448"/>
              <a:ext cx="288" cy="288"/>
            </a:xfrm>
            <a:prstGeom prst="ellipse">
              <a:avLst/>
            </a:prstGeom>
            <a:solidFill>
              <a:srgbClr val="00FF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D</a:t>
              </a:r>
            </a:p>
          </p:txBody>
        </p:sp>
        <p:sp>
          <p:nvSpPr>
            <p:cNvPr id="19481" name="Oval 12"/>
            <p:cNvSpPr>
              <a:spLocks noChangeArrowheads="1"/>
            </p:cNvSpPr>
            <p:nvPr/>
          </p:nvSpPr>
          <p:spPr bwMode="auto">
            <a:xfrm>
              <a:off x="1200" y="2448"/>
              <a:ext cx="288" cy="288"/>
            </a:xfrm>
            <a:prstGeom prst="ellipse">
              <a:avLst/>
            </a:prstGeom>
            <a:solidFill>
              <a:srgbClr val="00FF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F</a:t>
              </a:r>
            </a:p>
          </p:txBody>
        </p:sp>
        <p:sp>
          <p:nvSpPr>
            <p:cNvPr id="19482" name="Oval 13"/>
            <p:cNvSpPr>
              <a:spLocks noChangeArrowheads="1"/>
            </p:cNvSpPr>
            <p:nvPr/>
          </p:nvSpPr>
          <p:spPr bwMode="auto">
            <a:xfrm>
              <a:off x="432" y="2448"/>
              <a:ext cx="288" cy="288"/>
            </a:xfrm>
            <a:prstGeom prst="ellipse">
              <a:avLst/>
            </a:prstGeom>
            <a:solidFill>
              <a:srgbClr val="00FF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C</a:t>
              </a:r>
            </a:p>
          </p:txBody>
        </p:sp>
        <p:sp>
          <p:nvSpPr>
            <p:cNvPr id="19483" name="Oval 14"/>
            <p:cNvSpPr>
              <a:spLocks noChangeArrowheads="1"/>
            </p:cNvSpPr>
            <p:nvPr/>
          </p:nvSpPr>
          <p:spPr bwMode="auto">
            <a:xfrm>
              <a:off x="1584" y="2448"/>
              <a:ext cx="288" cy="288"/>
            </a:xfrm>
            <a:prstGeom prst="ellipse">
              <a:avLst/>
            </a:prstGeom>
            <a:solidFill>
              <a:srgbClr val="FFCC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G</a:t>
              </a:r>
            </a:p>
          </p:txBody>
        </p:sp>
        <p:sp>
          <p:nvSpPr>
            <p:cNvPr id="19484" name="Oval 15"/>
            <p:cNvSpPr>
              <a:spLocks noChangeArrowheads="1"/>
            </p:cNvSpPr>
            <p:nvPr/>
          </p:nvSpPr>
          <p:spPr bwMode="auto">
            <a:xfrm>
              <a:off x="624" y="1872"/>
              <a:ext cx="288" cy="288"/>
            </a:xfrm>
            <a:prstGeom prst="ellipse">
              <a:avLst/>
            </a:prstGeom>
            <a:solidFill>
              <a:srgbClr val="00FF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B</a:t>
              </a:r>
            </a:p>
          </p:txBody>
        </p:sp>
        <p:sp>
          <p:nvSpPr>
            <p:cNvPr id="19485" name="Oval 16"/>
            <p:cNvSpPr>
              <a:spLocks noChangeArrowheads="1"/>
            </p:cNvSpPr>
            <p:nvPr/>
          </p:nvSpPr>
          <p:spPr bwMode="auto">
            <a:xfrm>
              <a:off x="1392" y="1872"/>
              <a:ext cx="288" cy="288"/>
            </a:xfrm>
            <a:prstGeom prst="ellipse">
              <a:avLst/>
            </a:prstGeom>
            <a:solidFill>
              <a:srgbClr val="00FF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E</a:t>
              </a:r>
            </a:p>
          </p:txBody>
        </p:sp>
      </p:grpSp>
      <p:sp>
        <p:nvSpPr>
          <p:cNvPr id="19461" name="Oval 17"/>
          <p:cNvSpPr>
            <a:spLocks noChangeArrowheads="1"/>
          </p:cNvSpPr>
          <p:nvPr/>
        </p:nvSpPr>
        <p:spPr bwMode="auto">
          <a:xfrm>
            <a:off x="7753491" y="3886200"/>
            <a:ext cx="457200" cy="457200"/>
          </a:xfrm>
          <a:prstGeom prst="ellipse">
            <a:avLst/>
          </a:prstGeom>
          <a:solidFill>
            <a:srgbClr val="00FF00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E</a:t>
            </a:r>
          </a:p>
        </p:txBody>
      </p:sp>
      <p:sp>
        <p:nvSpPr>
          <p:cNvPr id="19462" name="Oval 18"/>
          <p:cNvSpPr>
            <a:spLocks noChangeArrowheads="1"/>
          </p:cNvSpPr>
          <p:nvPr/>
        </p:nvSpPr>
        <p:spPr bwMode="auto">
          <a:xfrm>
            <a:off x="5924691" y="3886200"/>
            <a:ext cx="457200" cy="457200"/>
          </a:xfrm>
          <a:prstGeom prst="ellipse">
            <a:avLst/>
          </a:prstGeom>
          <a:solidFill>
            <a:srgbClr val="00FF00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A</a:t>
            </a:r>
          </a:p>
        </p:txBody>
      </p:sp>
      <p:sp>
        <p:nvSpPr>
          <p:cNvPr id="19463" name="Oval 19"/>
          <p:cNvSpPr>
            <a:spLocks noChangeArrowheads="1"/>
          </p:cNvSpPr>
          <p:nvPr/>
        </p:nvSpPr>
        <p:spPr bwMode="auto">
          <a:xfrm>
            <a:off x="6381891" y="3886200"/>
            <a:ext cx="457200" cy="457200"/>
          </a:xfrm>
          <a:prstGeom prst="ellipse">
            <a:avLst/>
          </a:prstGeom>
          <a:solidFill>
            <a:srgbClr val="00FF00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B</a:t>
            </a:r>
          </a:p>
        </p:txBody>
      </p:sp>
      <p:sp>
        <p:nvSpPr>
          <p:cNvPr id="19464" name="Oval 20"/>
          <p:cNvSpPr>
            <a:spLocks noChangeArrowheads="1"/>
          </p:cNvSpPr>
          <p:nvPr/>
        </p:nvSpPr>
        <p:spPr bwMode="auto">
          <a:xfrm>
            <a:off x="7296291" y="3886200"/>
            <a:ext cx="457200" cy="457200"/>
          </a:xfrm>
          <a:prstGeom prst="ellipse">
            <a:avLst/>
          </a:prstGeom>
          <a:solidFill>
            <a:srgbClr val="00FF00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D</a:t>
            </a:r>
          </a:p>
        </p:txBody>
      </p:sp>
      <p:sp>
        <p:nvSpPr>
          <p:cNvPr id="19465" name="Oval 21"/>
          <p:cNvSpPr>
            <a:spLocks noChangeArrowheads="1"/>
          </p:cNvSpPr>
          <p:nvPr/>
        </p:nvSpPr>
        <p:spPr bwMode="auto">
          <a:xfrm>
            <a:off x="6839091" y="3886200"/>
            <a:ext cx="457200" cy="457200"/>
          </a:xfrm>
          <a:prstGeom prst="ellipse">
            <a:avLst/>
          </a:prstGeom>
          <a:solidFill>
            <a:srgbClr val="00FF00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C</a:t>
            </a:r>
          </a:p>
        </p:txBody>
      </p:sp>
      <p:grpSp>
        <p:nvGrpSpPr>
          <p:cNvPr id="3" name="Group 22"/>
          <p:cNvGrpSpPr>
            <a:grpSpLocks/>
          </p:cNvGrpSpPr>
          <p:nvPr/>
        </p:nvGrpSpPr>
        <p:grpSpPr bwMode="auto">
          <a:xfrm>
            <a:off x="4400691" y="2438400"/>
            <a:ext cx="609600" cy="1981200"/>
            <a:chOff x="2352" y="1536"/>
            <a:chExt cx="384" cy="1248"/>
          </a:xfrm>
        </p:grpSpPr>
        <p:sp>
          <p:nvSpPr>
            <p:cNvPr id="19469" name="Line 23"/>
            <p:cNvSpPr>
              <a:spLocks noChangeShapeType="1"/>
            </p:cNvSpPr>
            <p:nvPr/>
          </p:nvSpPr>
          <p:spPr bwMode="auto">
            <a:xfrm flipV="1">
              <a:off x="2352" y="1536"/>
              <a:ext cx="0" cy="124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9470" name="Line 24"/>
            <p:cNvSpPr>
              <a:spLocks noChangeShapeType="1"/>
            </p:cNvSpPr>
            <p:nvPr/>
          </p:nvSpPr>
          <p:spPr bwMode="auto">
            <a:xfrm>
              <a:off x="2352" y="2784"/>
              <a:ext cx="38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9471" name="Line 25"/>
            <p:cNvSpPr>
              <a:spLocks noChangeShapeType="1"/>
            </p:cNvSpPr>
            <p:nvPr/>
          </p:nvSpPr>
          <p:spPr bwMode="auto">
            <a:xfrm flipV="1">
              <a:off x="2736" y="1536"/>
              <a:ext cx="0" cy="124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9472" name="Oval 26"/>
            <p:cNvSpPr>
              <a:spLocks noChangeArrowheads="1"/>
            </p:cNvSpPr>
            <p:nvPr/>
          </p:nvSpPr>
          <p:spPr bwMode="auto">
            <a:xfrm>
              <a:off x="2400" y="2448"/>
              <a:ext cx="288" cy="288"/>
            </a:xfrm>
            <a:prstGeom prst="ellipse">
              <a:avLst/>
            </a:prstGeom>
            <a:solidFill>
              <a:srgbClr val="FFCC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G</a:t>
              </a:r>
            </a:p>
          </p:txBody>
        </p:sp>
      </p:grpSp>
      <p:sp>
        <p:nvSpPr>
          <p:cNvPr id="19467" name="Oval 27"/>
          <p:cNvSpPr>
            <a:spLocks noChangeArrowheads="1"/>
          </p:cNvSpPr>
          <p:nvPr/>
        </p:nvSpPr>
        <p:spPr bwMode="auto">
          <a:xfrm>
            <a:off x="8210691" y="3886200"/>
            <a:ext cx="457200" cy="457200"/>
          </a:xfrm>
          <a:prstGeom prst="ellipse">
            <a:avLst/>
          </a:prstGeom>
          <a:solidFill>
            <a:srgbClr val="00FF00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F</a:t>
            </a:r>
          </a:p>
        </p:txBody>
      </p:sp>
      <p:sp>
        <p:nvSpPr>
          <p:cNvPr id="19468" name="Text Box 28"/>
          <p:cNvSpPr txBox="1">
            <a:spLocks noChangeArrowheads="1"/>
          </p:cNvSpPr>
          <p:nvPr/>
        </p:nvSpPr>
        <p:spPr bwMode="auto">
          <a:xfrm>
            <a:off x="4324491" y="4419600"/>
            <a:ext cx="75565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/>
              <a:t>Stack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3927748" y="332656"/>
            <a:ext cx="4184104" cy="792088"/>
          </a:xfrm>
        </p:spPr>
        <p:txBody>
          <a:bodyPr/>
          <a:lstStyle/>
          <a:p>
            <a:r>
              <a:rPr lang="en-US" dirty="0" smtClean="0">
                <a:latin typeface="Open Sans" pitchFamily="-84" charset="0"/>
              </a:rPr>
              <a:t>Outline</a:t>
            </a:r>
            <a:r>
              <a:rPr lang="id-ID" dirty="0" smtClean="0">
                <a:latin typeface="Open Sans" pitchFamily="-84" charset="0"/>
              </a:rPr>
              <a:t> Materials</a:t>
            </a:r>
            <a:endParaRPr lang="en-US" dirty="0" smtClean="0">
              <a:latin typeface="Open Sans" pitchFamily="-8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5B1DAF22-B401-4A2C-8EC1-A5BB2AA7DEF7}" type="slidenum">
              <a:rPr lang="id-ID" smtClean="0"/>
              <a:pPr>
                <a:defRPr/>
              </a:pPr>
              <a:t>2</a:t>
            </a:fld>
            <a:endParaRPr lang="id-ID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ISYS6197</a:t>
            </a:r>
            <a:endParaRPr lang="id-ID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Bina Nusantara University</a:t>
            </a:r>
            <a:endParaRPr lang="id-ID"/>
          </a:p>
        </p:txBody>
      </p:sp>
      <p:graphicFrame>
        <p:nvGraphicFramePr>
          <p:cNvPr id="3" name="Tabel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1963159"/>
              </p:ext>
            </p:extLst>
          </p:nvPr>
        </p:nvGraphicFramePr>
        <p:xfrm>
          <a:off x="1331640" y="1844824"/>
          <a:ext cx="7067550" cy="1981200"/>
        </p:xfrm>
        <a:graphic>
          <a:graphicData uri="http://schemas.openxmlformats.org/drawingml/2006/table">
            <a:tbl>
              <a:tblPr/>
              <a:tblGrid>
                <a:gridCol w="7067550"/>
              </a:tblGrid>
              <a:tr h="0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/>
                        <a:t>Tree traversal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/>
                        <a:t>Depth First Search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/>
                        <a:t>Breadth First Search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/>
                        <a:t>DFS and BFS in Tree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DFS and BFS in Graph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Date Placeholder 2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Interstate"/>
              </a:rPr>
              <a:t>Bina Nusantara</a:t>
            </a: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221173"/>
            <a:ext cx="7067128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TREE DFS (12)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115616" y="2057400"/>
            <a:ext cx="2286000" cy="2286000"/>
            <a:chOff x="432" y="1296"/>
            <a:chExt cx="1440" cy="1440"/>
          </a:xfrm>
        </p:grpSpPr>
        <p:sp>
          <p:nvSpPr>
            <p:cNvPr id="20497" name="Line 4"/>
            <p:cNvSpPr>
              <a:spLocks noChangeShapeType="1"/>
            </p:cNvSpPr>
            <p:nvPr/>
          </p:nvSpPr>
          <p:spPr bwMode="auto">
            <a:xfrm flipH="1" flipV="1">
              <a:off x="816" y="2160"/>
              <a:ext cx="144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20498" name="Line 5"/>
            <p:cNvSpPr>
              <a:spLocks noChangeShapeType="1"/>
            </p:cNvSpPr>
            <p:nvPr/>
          </p:nvSpPr>
          <p:spPr bwMode="auto">
            <a:xfrm flipV="1">
              <a:off x="576" y="2160"/>
              <a:ext cx="144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20499" name="Line 6"/>
            <p:cNvSpPr>
              <a:spLocks noChangeShapeType="1"/>
            </p:cNvSpPr>
            <p:nvPr/>
          </p:nvSpPr>
          <p:spPr bwMode="auto">
            <a:xfrm flipH="1" flipV="1">
              <a:off x="1584" y="2160"/>
              <a:ext cx="144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20500" name="Line 7"/>
            <p:cNvSpPr>
              <a:spLocks noChangeShapeType="1"/>
            </p:cNvSpPr>
            <p:nvPr/>
          </p:nvSpPr>
          <p:spPr bwMode="auto">
            <a:xfrm flipV="1">
              <a:off x="1344" y="2160"/>
              <a:ext cx="144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20501" name="Line 8"/>
            <p:cNvSpPr>
              <a:spLocks noChangeShapeType="1"/>
            </p:cNvSpPr>
            <p:nvPr/>
          </p:nvSpPr>
          <p:spPr bwMode="auto">
            <a:xfrm flipH="1" flipV="1">
              <a:off x="1200" y="1536"/>
              <a:ext cx="288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20502" name="Line 9"/>
            <p:cNvSpPr>
              <a:spLocks noChangeShapeType="1"/>
            </p:cNvSpPr>
            <p:nvPr/>
          </p:nvSpPr>
          <p:spPr bwMode="auto">
            <a:xfrm flipV="1">
              <a:off x="768" y="1536"/>
              <a:ext cx="336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20503" name="Oval 10"/>
            <p:cNvSpPr>
              <a:spLocks noChangeArrowheads="1"/>
            </p:cNvSpPr>
            <p:nvPr/>
          </p:nvSpPr>
          <p:spPr bwMode="auto">
            <a:xfrm>
              <a:off x="1008" y="1296"/>
              <a:ext cx="288" cy="288"/>
            </a:xfrm>
            <a:prstGeom prst="ellipse">
              <a:avLst/>
            </a:prstGeom>
            <a:solidFill>
              <a:srgbClr val="00FF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A</a:t>
              </a:r>
            </a:p>
          </p:txBody>
        </p:sp>
        <p:sp>
          <p:nvSpPr>
            <p:cNvPr id="20504" name="Oval 11"/>
            <p:cNvSpPr>
              <a:spLocks noChangeArrowheads="1"/>
            </p:cNvSpPr>
            <p:nvPr/>
          </p:nvSpPr>
          <p:spPr bwMode="auto">
            <a:xfrm>
              <a:off x="816" y="2448"/>
              <a:ext cx="288" cy="288"/>
            </a:xfrm>
            <a:prstGeom prst="ellipse">
              <a:avLst/>
            </a:prstGeom>
            <a:solidFill>
              <a:srgbClr val="00FF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D</a:t>
              </a:r>
            </a:p>
          </p:txBody>
        </p:sp>
        <p:sp>
          <p:nvSpPr>
            <p:cNvPr id="20505" name="Oval 12"/>
            <p:cNvSpPr>
              <a:spLocks noChangeArrowheads="1"/>
            </p:cNvSpPr>
            <p:nvPr/>
          </p:nvSpPr>
          <p:spPr bwMode="auto">
            <a:xfrm>
              <a:off x="1200" y="2448"/>
              <a:ext cx="288" cy="288"/>
            </a:xfrm>
            <a:prstGeom prst="ellipse">
              <a:avLst/>
            </a:prstGeom>
            <a:solidFill>
              <a:srgbClr val="00FF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F</a:t>
              </a:r>
            </a:p>
          </p:txBody>
        </p:sp>
        <p:sp>
          <p:nvSpPr>
            <p:cNvPr id="20506" name="Oval 13"/>
            <p:cNvSpPr>
              <a:spLocks noChangeArrowheads="1"/>
            </p:cNvSpPr>
            <p:nvPr/>
          </p:nvSpPr>
          <p:spPr bwMode="auto">
            <a:xfrm>
              <a:off x="432" y="2448"/>
              <a:ext cx="288" cy="288"/>
            </a:xfrm>
            <a:prstGeom prst="ellipse">
              <a:avLst/>
            </a:prstGeom>
            <a:solidFill>
              <a:srgbClr val="00FF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C</a:t>
              </a:r>
            </a:p>
          </p:txBody>
        </p:sp>
        <p:sp>
          <p:nvSpPr>
            <p:cNvPr id="20507" name="Oval 14"/>
            <p:cNvSpPr>
              <a:spLocks noChangeArrowheads="1"/>
            </p:cNvSpPr>
            <p:nvPr/>
          </p:nvSpPr>
          <p:spPr bwMode="auto">
            <a:xfrm>
              <a:off x="1584" y="2448"/>
              <a:ext cx="288" cy="288"/>
            </a:xfrm>
            <a:prstGeom prst="ellipse">
              <a:avLst/>
            </a:prstGeom>
            <a:solidFill>
              <a:srgbClr val="00FF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G</a:t>
              </a:r>
            </a:p>
          </p:txBody>
        </p:sp>
        <p:sp>
          <p:nvSpPr>
            <p:cNvPr id="20508" name="Oval 15"/>
            <p:cNvSpPr>
              <a:spLocks noChangeArrowheads="1"/>
            </p:cNvSpPr>
            <p:nvPr/>
          </p:nvSpPr>
          <p:spPr bwMode="auto">
            <a:xfrm>
              <a:off x="624" y="1872"/>
              <a:ext cx="288" cy="288"/>
            </a:xfrm>
            <a:prstGeom prst="ellipse">
              <a:avLst/>
            </a:prstGeom>
            <a:solidFill>
              <a:srgbClr val="00FF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B</a:t>
              </a:r>
            </a:p>
          </p:txBody>
        </p:sp>
        <p:sp>
          <p:nvSpPr>
            <p:cNvPr id="20509" name="Oval 16"/>
            <p:cNvSpPr>
              <a:spLocks noChangeArrowheads="1"/>
            </p:cNvSpPr>
            <p:nvPr/>
          </p:nvSpPr>
          <p:spPr bwMode="auto">
            <a:xfrm>
              <a:off x="1392" y="1872"/>
              <a:ext cx="288" cy="288"/>
            </a:xfrm>
            <a:prstGeom prst="ellipse">
              <a:avLst/>
            </a:prstGeom>
            <a:solidFill>
              <a:srgbClr val="00FF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E</a:t>
              </a:r>
            </a:p>
          </p:txBody>
        </p:sp>
      </p:grpSp>
      <p:sp>
        <p:nvSpPr>
          <p:cNvPr id="20485" name="Oval 17"/>
          <p:cNvSpPr>
            <a:spLocks noChangeArrowheads="1"/>
          </p:cNvSpPr>
          <p:nvPr/>
        </p:nvSpPr>
        <p:spPr bwMode="auto">
          <a:xfrm>
            <a:off x="7516416" y="3886200"/>
            <a:ext cx="457200" cy="457200"/>
          </a:xfrm>
          <a:prstGeom prst="ellipse">
            <a:avLst/>
          </a:prstGeom>
          <a:solidFill>
            <a:srgbClr val="00FF00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E</a:t>
            </a:r>
          </a:p>
        </p:txBody>
      </p: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4163616" y="2438400"/>
            <a:ext cx="609600" cy="1981200"/>
            <a:chOff x="2352" y="1536"/>
            <a:chExt cx="384" cy="1248"/>
          </a:xfrm>
        </p:grpSpPr>
        <p:sp>
          <p:nvSpPr>
            <p:cNvPr id="20494" name="Line 19"/>
            <p:cNvSpPr>
              <a:spLocks noChangeShapeType="1"/>
            </p:cNvSpPr>
            <p:nvPr/>
          </p:nvSpPr>
          <p:spPr bwMode="auto">
            <a:xfrm flipV="1">
              <a:off x="2352" y="1536"/>
              <a:ext cx="0" cy="124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20495" name="Line 20"/>
            <p:cNvSpPr>
              <a:spLocks noChangeShapeType="1"/>
            </p:cNvSpPr>
            <p:nvPr/>
          </p:nvSpPr>
          <p:spPr bwMode="auto">
            <a:xfrm>
              <a:off x="2352" y="2784"/>
              <a:ext cx="38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20496" name="Line 21"/>
            <p:cNvSpPr>
              <a:spLocks noChangeShapeType="1"/>
            </p:cNvSpPr>
            <p:nvPr/>
          </p:nvSpPr>
          <p:spPr bwMode="auto">
            <a:xfrm flipV="1">
              <a:off x="2736" y="1536"/>
              <a:ext cx="0" cy="124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</p:grpSp>
      <p:sp>
        <p:nvSpPr>
          <p:cNvPr id="20487" name="Oval 22"/>
          <p:cNvSpPr>
            <a:spLocks noChangeArrowheads="1"/>
          </p:cNvSpPr>
          <p:nvPr/>
        </p:nvSpPr>
        <p:spPr bwMode="auto">
          <a:xfrm>
            <a:off x="5687616" y="3886200"/>
            <a:ext cx="457200" cy="457200"/>
          </a:xfrm>
          <a:prstGeom prst="ellipse">
            <a:avLst/>
          </a:prstGeom>
          <a:solidFill>
            <a:srgbClr val="00FF00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A</a:t>
            </a:r>
          </a:p>
        </p:txBody>
      </p:sp>
      <p:sp>
        <p:nvSpPr>
          <p:cNvPr id="20488" name="Oval 23"/>
          <p:cNvSpPr>
            <a:spLocks noChangeArrowheads="1"/>
          </p:cNvSpPr>
          <p:nvPr/>
        </p:nvSpPr>
        <p:spPr bwMode="auto">
          <a:xfrm>
            <a:off x="6144816" y="3886200"/>
            <a:ext cx="457200" cy="457200"/>
          </a:xfrm>
          <a:prstGeom prst="ellipse">
            <a:avLst/>
          </a:prstGeom>
          <a:solidFill>
            <a:srgbClr val="00FF00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B</a:t>
            </a:r>
          </a:p>
        </p:txBody>
      </p:sp>
      <p:sp>
        <p:nvSpPr>
          <p:cNvPr id="20489" name="Oval 24"/>
          <p:cNvSpPr>
            <a:spLocks noChangeArrowheads="1"/>
          </p:cNvSpPr>
          <p:nvPr/>
        </p:nvSpPr>
        <p:spPr bwMode="auto">
          <a:xfrm>
            <a:off x="7059216" y="3886200"/>
            <a:ext cx="457200" cy="457200"/>
          </a:xfrm>
          <a:prstGeom prst="ellipse">
            <a:avLst/>
          </a:prstGeom>
          <a:solidFill>
            <a:srgbClr val="00FF00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D</a:t>
            </a:r>
          </a:p>
        </p:txBody>
      </p:sp>
      <p:sp>
        <p:nvSpPr>
          <p:cNvPr id="20490" name="Oval 25"/>
          <p:cNvSpPr>
            <a:spLocks noChangeArrowheads="1"/>
          </p:cNvSpPr>
          <p:nvPr/>
        </p:nvSpPr>
        <p:spPr bwMode="auto">
          <a:xfrm>
            <a:off x="6602016" y="3886200"/>
            <a:ext cx="457200" cy="457200"/>
          </a:xfrm>
          <a:prstGeom prst="ellipse">
            <a:avLst/>
          </a:prstGeom>
          <a:solidFill>
            <a:srgbClr val="00FF00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C</a:t>
            </a:r>
          </a:p>
        </p:txBody>
      </p:sp>
      <p:sp>
        <p:nvSpPr>
          <p:cNvPr id="20491" name="Oval 26"/>
          <p:cNvSpPr>
            <a:spLocks noChangeArrowheads="1"/>
          </p:cNvSpPr>
          <p:nvPr/>
        </p:nvSpPr>
        <p:spPr bwMode="auto">
          <a:xfrm>
            <a:off x="8430816" y="3886200"/>
            <a:ext cx="457200" cy="457200"/>
          </a:xfrm>
          <a:prstGeom prst="ellipse">
            <a:avLst/>
          </a:prstGeom>
          <a:solidFill>
            <a:srgbClr val="00FF00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G</a:t>
            </a:r>
          </a:p>
        </p:txBody>
      </p:sp>
      <p:sp>
        <p:nvSpPr>
          <p:cNvPr id="20492" name="Oval 27"/>
          <p:cNvSpPr>
            <a:spLocks noChangeArrowheads="1"/>
          </p:cNvSpPr>
          <p:nvPr/>
        </p:nvSpPr>
        <p:spPr bwMode="auto">
          <a:xfrm>
            <a:off x="7973616" y="3886200"/>
            <a:ext cx="457200" cy="457200"/>
          </a:xfrm>
          <a:prstGeom prst="ellipse">
            <a:avLst/>
          </a:prstGeom>
          <a:solidFill>
            <a:srgbClr val="00FF00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F</a:t>
            </a:r>
          </a:p>
        </p:txBody>
      </p:sp>
      <p:sp>
        <p:nvSpPr>
          <p:cNvPr id="20493" name="Text Box 28"/>
          <p:cNvSpPr txBox="1">
            <a:spLocks noChangeArrowheads="1"/>
          </p:cNvSpPr>
          <p:nvPr/>
        </p:nvSpPr>
        <p:spPr bwMode="auto">
          <a:xfrm>
            <a:off x="4087416" y="4419600"/>
            <a:ext cx="75565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/>
              <a:t>Stack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Date Placeholder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Interstate"/>
              </a:rPr>
              <a:t>Bina Nusantara</a:t>
            </a: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2765670" y="332656"/>
            <a:ext cx="6347048" cy="908627"/>
          </a:xfrm>
        </p:spPr>
        <p:txBody>
          <a:bodyPr/>
          <a:lstStyle/>
          <a:p>
            <a:pPr eaLnBrk="1" hangingPunct="1"/>
            <a:r>
              <a:rPr lang="en-US" dirty="0" smtClean="0"/>
              <a:t>IMPLEMENTATION OF TREE BFS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19672" y="1700808"/>
            <a:ext cx="7067128" cy="4425355"/>
          </a:xfrm>
        </p:spPr>
        <p:txBody>
          <a:bodyPr>
            <a:normAutofit/>
          </a:bodyPr>
          <a:lstStyle/>
          <a:p>
            <a:pPr marL="381000" indent="-381000" eaLnBrk="1" hangingPunct="1">
              <a:lnSpc>
                <a:spcPct val="90000"/>
              </a:lnSpc>
            </a:pPr>
            <a:r>
              <a:rPr lang="en-US" sz="2000" dirty="0" smtClean="0"/>
              <a:t>Steps:</a:t>
            </a:r>
          </a:p>
          <a:p>
            <a:pPr marL="684213" lvl="1" indent="-342900" eaLnBrk="1" hangingPunct="1">
              <a:lnSpc>
                <a:spcPct val="90000"/>
              </a:lnSpc>
              <a:buFontTx/>
              <a:buAutoNum type="arabicPeriod"/>
            </a:pPr>
            <a:r>
              <a:rPr lang="sv-SE" sz="1800" dirty="0" smtClean="0"/>
              <a:t>Set status to 1 (white color) to all nodes</a:t>
            </a:r>
            <a:endParaRPr lang="en-US" sz="1800" dirty="0" smtClean="0"/>
          </a:p>
          <a:p>
            <a:pPr marL="684213" lvl="1" indent="-342900" eaLnBrk="1" hangingPunct="1">
              <a:lnSpc>
                <a:spcPct val="90000"/>
              </a:lnSpc>
              <a:buFontTx/>
              <a:buAutoNum type="arabicPeriod"/>
            </a:pPr>
            <a:r>
              <a:rPr lang="en-US" sz="1800" dirty="0" smtClean="0"/>
              <a:t>Enter root node to a queue, set status to 2 (orange color)</a:t>
            </a:r>
          </a:p>
          <a:p>
            <a:pPr marL="684213" lvl="1" indent="-342900" eaLnBrk="1" hangingPunct="1">
              <a:lnSpc>
                <a:spcPct val="90000"/>
              </a:lnSpc>
              <a:buFontTx/>
              <a:buAutoNum type="arabicPeriod"/>
            </a:pPr>
            <a:r>
              <a:rPr lang="en-US" sz="1800" dirty="0" smtClean="0"/>
              <a:t>Take the front of queue (bottom position), set status to 3 (green color)</a:t>
            </a:r>
          </a:p>
          <a:p>
            <a:pPr marL="684213" lvl="1" indent="-342900" eaLnBrk="1" hangingPunct="1">
              <a:lnSpc>
                <a:spcPct val="90000"/>
              </a:lnSpc>
              <a:buFontTx/>
              <a:buAutoNum type="arabicPeriod"/>
            </a:pPr>
            <a:r>
              <a:rPr lang="en-US" sz="1800" dirty="0" smtClean="0"/>
              <a:t>Enter left child and right child to the queue, set status to 2</a:t>
            </a:r>
          </a:p>
          <a:p>
            <a:pPr marL="684213" lvl="1" indent="-342900" eaLnBrk="1" hangingPunct="1">
              <a:lnSpc>
                <a:spcPct val="90000"/>
              </a:lnSpc>
              <a:buFontTx/>
              <a:buAutoNum type="arabicPeriod"/>
            </a:pPr>
            <a:r>
              <a:rPr lang="en-US" sz="1800" dirty="0" smtClean="0"/>
              <a:t>Repeat step 3 until queue is empty or searched data is found.</a:t>
            </a:r>
          </a:p>
          <a:p>
            <a:pPr marL="381000" indent="-381000" eaLnBrk="1" hangingPunct="1">
              <a:lnSpc>
                <a:spcPct val="90000"/>
              </a:lnSpc>
            </a:pPr>
            <a:endParaRPr lang="sv-SE" sz="2000" dirty="0" smtClean="0"/>
          </a:p>
          <a:p>
            <a:pPr marL="381000" indent="-381000" eaLnBrk="1" hangingPunct="1">
              <a:lnSpc>
                <a:spcPct val="90000"/>
              </a:lnSpc>
            </a:pPr>
            <a:r>
              <a:rPr lang="en-US" sz="2000" dirty="0" smtClean="0"/>
              <a:t>Steps in the more "technical" term:</a:t>
            </a:r>
          </a:p>
          <a:p>
            <a:pPr marL="684213" lvl="1" indent="-342900" eaLnBrk="1" hangingPunct="1">
              <a:lnSpc>
                <a:spcPct val="90000"/>
              </a:lnSpc>
              <a:buFont typeface="Arial Black" pitchFamily="34" charset="0"/>
              <a:buAutoNum type="arabicPeriod"/>
            </a:pPr>
            <a:r>
              <a:rPr lang="sv-SE" sz="1800" dirty="0" smtClean="0"/>
              <a:t>PUSH root node a queue</a:t>
            </a:r>
            <a:endParaRPr lang="en-US" sz="1800" dirty="0" smtClean="0"/>
          </a:p>
          <a:p>
            <a:pPr marL="684213" lvl="1" indent="-342900" eaLnBrk="1" hangingPunct="1">
              <a:lnSpc>
                <a:spcPct val="90000"/>
              </a:lnSpc>
              <a:buFont typeface="Arial Black" pitchFamily="34" charset="0"/>
              <a:buAutoNum type="arabicPeriod"/>
            </a:pPr>
            <a:r>
              <a:rPr lang="sv-SE" sz="1800" dirty="0" smtClean="0"/>
              <a:t>POP node X from queue</a:t>
            </a:r>
            <a:endParaRPr lang="en-US" sz="1800" dirty="0" smtClean="0"/>
          </a:p>
          <a:p>
            <a:pPr marL="684213" lvl="1" indent="-342900" eaLnBrk="1" hangingPunct="1">
              <a:lnSpc>
                <a:spcPct val="90000"/>
              </a:lnSpc>
              <a:buFont typeface="Arial Black" pitchFamily="34" charset="0"/>
              <a:buAutoNum type="arabicPeriod"/>
            </a:pPr>
            <a:r>
              <a:rPr lang="sv-SE" sz="1800" dirty="0" smtClean="0"/>
              <a:t>PUSH all childrent of node X to the queue</a:t>
            </a:r>
            <a:endParaRPr lang="en-US" sz="1800" dirty="0" smtClean="0"/>
          </a:p>
          <a:p>
            <a:pPr marL="684213" lvl="1" indent="-342900" eaLnBrk="1" hangingPunct="1">
              <a:lnSpc>
                <a:spcPct val="90000"/>
              </a:lnSpc>
              <a:buFont typeface="Arial Black" pitchFamily="34" charset="0"/>
              <a:buAutoNum type="arabicPeriod"/>
            </a:pPr>
            <a:r>
              <a:rPr lang="sv-SE" sz="1800" dirty="0" smtClean="0"/>
              <a:t>Repeat step 2.</a:t>
            </a:r>
            <a:endParaRPr lang="en-US" sz="1800" dirty="0" smtClean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Date Placeholder 2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Interstate"/>
              </a:rPr>
              <a:t>Bina Nusantara</a:t>
            </a: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240432"/>
            <a:ext cx="7067128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TREE BFS (1)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503423" y="2276872"/>
            <a:ext cx="2286000" cy="2286000"/>
            <a:chOff x="432" y="1296"/>
            <a:chExt cx="1440" cy="1440"/>
          </a:xfrm>
        </p:grpSpPr>
        <p:sp>
          <p:nvSpPr>
            <p:cNvPr id="22533" name="Line 4"/>
            <p:cNvSpPr>
              <a:spLocks noChangeShapeType="1"/>
            </p:cNvSpPr>
            <p:nvPr/>
          </p:nvSpPr>
          <p:spPr bwMode="auto">
            <a:xfrm flipH="1" flipV="1">
              <a:off x="816" y="2160"/>
              <a:ext cx="144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22534" name="Line 5"/>
            <p:cNvSpPr>
              <a:spLocks noChangeShapeType="1"/>
            </p:cNvSpPr>
            <p:nvPr/>
          </p:nvSpPr>
          <p:spPr bwMode="auto">
            <a:xfrm flipV="1">
              <a:off x="576" y="2160"/>
              <a:ext cx="144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22535" name="Line 6"/>
            <p:cNvSpPr>
              <a:spLocks noChangeShapeType="1"/>
            </p:cNvSpPr>
            <p:nvPr/>
          </p:nvSpPr>
          <p:spPr bwMode="auto">
            <a:xfrm flipH="1" flipV="1">
              <a:off x="1584" y="2160"/>
              <a:ext cx="144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22536" name="Line 7"/>
            <p:cNvSpPr>
              <a:spLocks noChangeShapeType="1"/>
            </p:cNvSpPr>
            <p:nvPr/>
          </p:nvSpPr>
          <p:spPr bwMode="auto">
            <a:xfrm flipV="1">
              <a:off x="1344" y="2160"/>
              <a:ext cx="144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22537" name="Line 8"/>
            <p:cNvSpPr>
              <a:spLocks noChangeShapeType="1"/>
            </p:cNvSpPr>
            <p:nvPr/>
          </p:nvSpPr>
          <p:spPr bwMode="auto">
            <a:xfrm flipH="1" flipV="1">
              <a:off x="1200" y="1536"/>
              <a:ext cx="288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22538" name="Line 9"/>
            <p:cNvSpPr>
              <a:spLocks noChangeShapeType="1"/>
            </p:cNvSpPr>
            <p:nvPr/>
          </p:nvSpPr>
          <p:spPr bwMode="auto">
            <a:xfrm flipV="1">
              <a:off x="768" y="1536"/>
              <a:ext cx="336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22539" name="Oval 10"/>
            <p:cNvSpPr>
              <a:spLocks noChangeArrowheads="1"/>
            </p:cNvSpPr>
            <p:nvPr/>
          </p:nvSpPr>
          <p:spPr bwMode="auto">
            <a:xfrm>
              <a:off x="1008" y="1296"/>
              <a:ext cx="288" cy="288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A</a:t>
              </a:r>
            </a:p>
          </p:txBody>
        </p:sp>
        <p:sp>
          <p:nvSpPr>
            <p:cNvPr id="22540" name="Oval 11"/>
            <p:cNvSpPr>
              <a:spLocks noChangeArrowheads="1"/>
            </p:cNvSpPr>
            <p:nvPr/>
          </p:nvSpPr>
          <p:spPr bwMode="auto">
            <a:xfrm>
              <a:off x="816" y="2448"/>
              <a:ext cx="288" cy="288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D</a:t>
              </a:r>
            </a:p>
          </p:txBody>
        </p:sp>
        <p:sp>
          <p:nvSpPr>
            <p:cNvPr id="22541" name="Oval 12"/>
            <p:cNvSpPr>
              <a:spLocks noChangeArrowheads="1"/>
            </p:cNvSpPr>
            <p:nvPr/>
          </p:nvSpPr>
          <p:spPr bwMode="auto">
            <a:xfrm>
              <a:off x="1200" y="2448"/>
              <a:ext cx="288" cy="288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F</a:t>
              </a:r>
            </a:p>
          </p:txBody>
        </p:sp>
        <p:sp>
          <p:nvSpPr>
            <p:cNvPr id="22542" name="Oval 13"/>
            <p:cNvSpPr>
              <a:spLocks noChangeArrowheads="1"/>
            </p:cNvSpPr>
            <p:nvPr/>
          </p:nvSpPr>
          <p:spPr bwMode="auto">
            <a:xfrm>
              <a:off x="432" y="2448"/>
              <a:ext cx="288" cy="288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C</a:t>
              </a:r>
            </a:p>
          </p:txBody>
        </p:sp>
        <p:sp>
          <p:nvSpPr>
            <p:cNvPr id="22543" name="Oval 14"/>
            <p:cNvSpPr>
              <a:spLocks noChangeArrowheads="1"/>
            </p:cNvSpPr>
            <p:nvPr/>
          </p:nvSpPr>
          <p:spPr bwMode="auto">
            <a:xfrm>
              <a:off x="1584" y="2448"/>
              <a:ext cx="288" cy="288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G</a:t>
              </a:r>
            </a:p>
          </p:txBody>
        </p:sp>
        <p:sp>
          <p:nvSpPr>
            <p:cNvPr id="22544" name="Oval 15"/>
            <p:cNvSpPr>
              <a:spLocks noChangeArrowheads="1"/>
            </p:cNvSpPr>
            <p:nvPr/>
          </p:nvSpPr>
          <p:spPr bwMode="auto">
            <a:xfrm>
              <a:off x="624" y="1872"/>
              <a:ext cx="288" cy="288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B</a:t>
              </a:r>
            </a:p>
          </p:txBody>
        </p:sp>
        <p:sp>
          <p:nvSpPr>
            <p:cNvPr id="22545" name="Oval 16"/>
            <p:cNvSpPr>
              <a:spLocks noChangeArrowheads="1"/>
            </p:cNvSpPr>
            <p:nvPr/>
          </p:nvSpPr>
          <p:spPr bwMode="auto">
            <a:xfrm>
              <a:off x="1392" y="1872"/>
              <a:ext cx="288" cy="288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 dirty="0"/>
                <a:t>E</a:t>
              </a: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Date Placeholder 2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Interstate"/>
              </a:rPr>
              <a:t>Bina Nusantara</a:t>
            </a: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266700"/>
            <a:ext cx="7067128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TREE BFS (2)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408410" y="2057400"/>
            <a:ext cx="2286000" cy="2286000"/>
            <a:chOff x="432" y="1296"/>
            <a:chExt cx="1440" cy="1440"/>
          </a:xfrm>
        </p:grpSpPr>
        <p:sp>
          <p:nvSpPr>
            <p:cNvPr id="23562" name="Line 4"/>
            <p:cNvSpPr>
              <a:spLocks noChangeShapeType="1"/>
            </p:cNvSpPr>
            <p:nvPr/>
          </p:nvSpPr>
          <p:spPr bwMode="auto">
            <a:xfrm flipH="1" flipV="1">
              <a:off x="816" y="2160"/>
              <a:ext cx="144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23563" name="Line 5"/>
            <p:cNvSpPr>
              <a:spLocks noChangeShapeType="1"/>
            </p:cNvSpPr>
            <p:nvPr/>
          </p:nvSpPr>
          <p:spPr bwMode="auto">
            <a:xfrm flipV="1">
              <a:off x="576" y="2160"/>
              <a:ext cx="144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23564" name="Line 6"/>
            <p:cNvSpPr>
              <a:spLocks noChangeShapeType="1"/>
            </p:cNvSpPr>
            <p:nvPr/>
          </p:nvSpPr>
          <p:spPr bwMode="auto">
            <a:xfrm flipH="1" flipV="1">
              <a:off x="1584" y="2160"/>
              <a:ext cx="144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23565" name="Line 7"/>
            <p:cNvSpPr>
              <a:spLocks noChangeShapeType="1"/>
            </p:cNvSpPr>
            <p:nvPr/>
          </p:nvSpPr>
          <p:spPr bwMode="auto">
            <a:xfrm flipV="1">
              <a:off x="1344" y="2160"/>
              <a:ext cx="144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23566" name="Line 8"/>
            <p:cNvSpPr>
              <a:spLocks noChangeShapeType="1"/>
            </p:cNvSpPr>
            <p:nvPr/>
          </p:nvSpPr>
          <p:spPr bwMode="auto">
            <a:xfrm flipH="1" flipV="1">
              <a:off x="1200" y="1536"/>
              <a:ext cx="288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23567" name="Line 9"/>
            <p:cNvSpPr>
              <a:spLocks noChangeShapeType="1"/>
            </p:cNvSpPr>
            <p:nvPr/>
          </p:nvSpPr>
          <p:spPr bwMode="auto">
            <a:xfrm flipV="1">
              <a:off x="768" y="1536"/>
              <a:ext cx="336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23568" name="Oval 10"/>
            <p:cNvSpPr>
              <a:spLocks noChangeArrowheads="1"/>
            </p:cNvSpPr>
            <p:nvPr/>
          </p:nvSpPr>
          <p:spPr bwMode="auto">
            <a:xfrm>
              <a:off x="1008" y="1296"/>
              <a:ext cx="288" cy="288"/>
            </a:xfrm>
            <a:prstGeom prst="ellipse">
              <a:avLst/>
            </a:prstGeom>
            <a:solidFill>
              <a:srgbClr val="FFCC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A</a:t>
              </a:r>
            </a:p>
          </p:txBody>
        </p:sp>
        <p:sp>
          <p:nvSpPr>
            <p:cNvPr id="23569" name="Oval 11"/>
            <p:cNvSpPr>
              <a:spLocks noChangeArrowheads="1"/>
            </p:cNvSpPr>
            <p:nvPr/>
          </p:nvSpPr>
          <p:spPr bwMode="auto">
            <a:xfrm>
              <a:off x="816" y="2448"/>
              <a:ext cx="288" cy="288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D</a:t>
              </a:r>
            </a:p>
          </p:txBody>
        </p:sp>
        <p:sp>
          <p:nvSpPr>
            <p:cNvPr id="23570" name="Oval 12"/>
            <p:cNvSpPr>
              <a:spLocks noChangeArrowheads="1"/>
            </p:cNvSpPr>
            <p:nvPr/>
          </p:nvSpPr>
          <p:spPr bwMode="auto">
            <a:xfrm>
              <a:off x="1200" y="2448"/>
              <a:ext cx="288" cy="288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F</a:t>
              </a:r>
            </a:p>
          </p:txBody>
        </p:sp>
        <p:sp>
          <p:nvSpPr>
            <p:cNvPr id="23571" name="Oval 13"/>
            <p:cNvSpPr>
              <a:spLocks noChangeArrowheads="1"/>
            </p:cNvSpPr>
            <p:nvPr/>
          </p:nvSpPr>
          <p:spPr bwMode="auto">
            <a:xfrm>
              <a:off x="432" y="2448"/>
              <a:ext cx="288" cy="288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C</a:t>
              </a:r>
            </a:p>
          </p:txBody>
        </p:sp>
        <p:sp>
          <p:nvSpPr>
            <p:cNvPr id="23572" name="Oval 14"/>
            <p:cNvSpPr>
              <a:spLocks noChangeArrowheads="1"/>
            </p:cNvSpPr>
            <p:nvPr/>
          </p:nvSpPr>
          <p:spPr bwMode="auto">
            <a:xfrm>
              <a:off x="1584" y="2448"/>
              <a:ext cx="288" cy="288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G</a:t>
              </a:r>
            </a:p>
          </p:txBody>
        </p:sp>
        <p:sp>
          <p:nvSpPr>
            <p:cNvPr id="23573" name="Oval 15"/>
            <p:cNvSpPr>
              <a:spLocks noChangeArrowheads="1"/>
            </p:cNvSpPr>
            <p:nvPr/>
          </p:nvSpPr>
          <p:spPr bwMode="auto">
            <a:xfrm>
              <a:off x="624" y="1872"/>
              <a:ext cx="288" cy="288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B</a:t>
              </a:r>
            </a:p>
          </p:txBody>
        </p:sp>
        <p:sp>
          <p:nvSpPr>
            <p:cNvPr id="23574" name="Oval 16"/>
            <p:cNvSpPr>
              <a:spLocks noChangeArrowheads="1"/>
            </p:cNvSpPr>
            <p:nvPr/>
          </p:nvSpPr>
          <p:spPr bwMode="auto">
            <a:xfrm>
              <a:off x="1392" y="1872"/>
              <a:ext cx="288" cy="288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E</a:t>
              </a:r>
            </a:p>
          </p:txBody>
        </p:sp>
      </p:grp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4456410" y="2438400"/>
            <a:ext cx="609600" cy="1981200"/>
            <a:chOff x="2352" y="1536"/>
            <a:chExt cx="384" cy="1248"/>
          </a:xfrm>
        </p:grpSpPr>
        <p:sp>
          <p:nvSpPr>
            <p:cNvPr id="23559" name="Line 18"/>
            <p:cNvSpPr>
              <a:spLocks noChangeShapeType="1"/>
            </p:cNvSpPr>
            <p:nvPr/>
          </p:nvSpPr>
          <p:spPr bwMode="auto">
            <a:xfrm flipV="1">
              <a:off x="2352" y="1536"/>
              <a:ext cx="0" cy="124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23560" name="Line 19"/>
            <p:cNvSpPr>
              <a:spLocks noChangeShapeType="1"/>
            </p:cNvSpPr>
            <p:nvPr/>
          </p:nvSpPr>
          <p:spPr bwMode="auto">
            <a:xfrm flipV="1">
              <a:off x="2736" y="1536"/>
              <a:ext cx="0" cy="124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23561" name="Oval 20"/>
            <p:cNvSpPr>
              <a:spLocks noChangeArrowheads="1"/>
            </p:cNvSpPr>
            <p:nvPr/>
          </p:nvSpPr>
          <p:spPr bwMode="auto">
            <a:xfrm>
              <a:off x="2400" y="2448"/>
              <a:ext cx="288" cy="288"/>
            </a:xfrm>
            <a:prstGeom prst="ellipse">
              <a:avLst/>
            </a:prstGeom>
            <a:solidFill>
              <a:srgbClr val="FFCC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A</a:t>
              </a:r>
            </a:p>
          </p:txBody>
        </p:sp>
      </p:grpSp>
      <p:sp>
        <p:nvSpPr>
          <p:cNvPr id="23558" name="Text Box 21"/>
          <p:cNvSpPr txBox="1">
            <a:spLocks noChangeArrowheads="1"/>
          </p:cNvSpPr>
          <p:nvPr/>
        </p:nvSpPr>
        <p:spPr bwMode="auto">
          <a:xfrm>
            <a:off x="5142210" y="2438400"/>
            <a:ext cx="86995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/>
              <a:t>Queue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Date Placeholder 2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Interstate"/>
              </a:rPr>
              <a:t>Bina Nusantara</a:t>
            </a: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1619672" y="214313"/>
            <a:ext cx="7067128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TREE BFS (3)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971600" y="2132856"/>
            <a:ext cx="2286000" cy="2286000"/>
            <a:chOff x="432" y="1296"/>
            <a:chExt cx="1440" cy="1440"/>
          </a:xfrm>
        </p:grpSpPr>
        <p:sp>
          <p:nvSpPr>
            <p:cNvPr id="24586" name="Line 4"/>
            <p:cNvSpPr>
              <a:spLocks noChangeShapeType="1"/>
            </p:cNvSpPr>
            <p:nvPr/>
          </p:nvSpPr>
          <p:spPr bwMode="auto">
            <a:xfrm flipH="1" flipV="1">
              <a:off x="816" y="2160"/>
              <a:ext cx="144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24587" name="Line 5"/>
            <p:cNvSpPr>
              <a:spLocks noChangeShapeType="1"/>
            </p:cNvSpPr>
            <p:nvPr/>
          </p:nvSpPr>
          <p:spPr bwMode="auto">
            <a:xfrm flipV="1">
              <a:off x="576" y="2160"/>
              <a:ext cx="144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24588" name="Line 6"/>
            <p:cNvSpPr>
              <a:spLocks noChangeShapeType="1"/>
            </p:cNvSpPr>
            <p:nvPr/>
          </p:nvSpPr>
          <p:spPr bwMode="auto">
            <a:xfrm flipH="1" flipV="1">
              <a:off x="1584" y="2160"/>
              <a:ext cx="144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24589" name="Line 7"/>
            <p:cNvSpPr>
              <a:spLocks noChangeShapeType="1"/>
            </p:cNvSpPr>
            <p:nvPr/>
          </p:nvSpPr>
          <p:spPr bwMode="auto">
            <a:xfrm flipV="1">
              <a:off x="1344" y="2160"/>
              <a:ext cx="144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24590" name="Line 8"/>
            <p:cNvSpPr>
              <a:spLocks noChangeShapeType="1"/>
            </p:cNvSpPr>
            <p:nvPr/>
          </p:nvSpPr>
          <p:spPr bwMode="auto">
            <a:xfrm flipH="1" flipV="1">
              <a:off x="1200" y="1536"/>
              <a:ext cx="288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24591" name="Line 9"/>
            <p:cNvSpPr>
              <a:spLocks noChangeShapeType="1"/>
            </p:cNvSpPr>
            <p:nvPr/>
          </p:nvSpPr>
          <p:spPr bwMode="auto">
            <a:xfrm flipV="1">
              <a:off x="768" y="1536"/>
              <a:ext cx="336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24592" name="Oval 10"/>
            <p:cNvSpPr>
              <a:spLocks noChangeArrowheads="1"/>
            </p:cNvSpPr>
            <p:nvPr/>
          </p:nvSpPr>
          <p:spPr bwMode="auto">
            <a:xfrm>
              <a:off x="1008" y="1296"/>
              <a:ext cx="288" cy="288"/>
            </a:xfrm>
            <a:prstGeom prst="ellipse">
              <a:avLst/>
            </a:prstGeom>
            <a:solidFill>
              <a:srgbClr val="00FF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A</a:t>
              </a:r>
            </a:p>
          </p:txBody>
        </p:sp>
        <p:sp>
          <p:nvSpPr>
            <p:cNvPr id="24593" name="Oval 11"/>
            <p:cNvSpPr>
              <a:spLocks noChangeArrowheads="1"/>
            </p:cNvSpPr>
            <p:nvPr/>
          </p:nvSpPr>
          <p:spPr bwMode="auto">
            <a:xfrm>
              <a:off x="816" y="2448"/>
              <a:ext cx="288" cy="288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D</a:t>
              </a:r>
            </a:p>
          </p:txBody>
        </p:sp>
        <p:sp>
          <p:nvSpPr>
            <p:cNvPr id="24594" name="Oval 12"/>
            <p:cNvSpPr>
              <a:spLocks noChangeArrowheads="1"/>
            </p:cNvSpPr>
            <p:nvPr/>
          </p:nvSpPr>
          <p:spPr bwMode="auto">
            <a:xfrm>
              <a:off x="1200" y="2448"/>
              <a:ext cx="288" cy="288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F</a:t>
              </a:r>
            </a:p>
          </p:txBody>
        </p:sp>
        <p:sp>
          <p:nvSpPr>
            <p:cNvPr id="24595" name="Oval 13"/>
            <p:cNvSpPr>
              <a:spLocks noChangeArrowheads="1"/>
            </p:cNvSpPr>
            <p:nvPr/>
          </p:nvSpPr>
          <p:spPr bwMode="auto">
            <a:xfrm>
              <a:off x="432" y="2448"/>
              <a:ext cx="288" cy="288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C</a:t>
              </a:r>
            </a:p>
          </p:txBody>
        </p:sp>
        <p:sp>
          <p:nvSpPr>
            <p:cNvPr id="24596" name="Oval 14"/>
            <p:cNvSpPr>
              <a:spLocks noChangeArrowheads="1"/>
            </p:cNvSpPr>
            <p:nvPr/>
          </p:nvSpPr>
          <p:spPr bwMode="auto">
            <a:xfrm>
              <a:off x="1584" y="2448"/>
              <a:ext cx="288" cy="288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G</a:t>
              </a:r>
            </a:p>
          </p:txBody>
        </p:sp>
        <p:sp>
          <p:nvSpPr>
            <p:cNvPr id="24597" name="Oval 15"/>
            <p:cNvSpPr>
              <a:spLocks noChangeArrowheads="1"/>
            </p:cNvSpPr>
            <p:nvPr/>
          </p:nvSpPr>
          <p:spPr bwMode="auto">
            <a:xfrm>
              <a:off x="624" y="1872"/>
              <a:ext cx="288" cy="288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B</a:t>
              </a:r>
            </a:p>
          </p:txBody>
        </p:sp>
        <p:sp>
          <p:nvSpPr>
            <p:cNvPr id="24598" name="Oval 16"/>
            <p:cNvSpPr>
              <a:spLocks noChangeArrowheads="1"/>
            </p:cNvSpPr>
            <p:nvPr/>
          </p:nvSpPr>
          <p:spPr bwMode="auto">
            <a:xfrm>
              <a:off x="1392" y="1872"/>
              <a:ext cx="288" cy="288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E</a:t>
              </a:r>
            </a:p>
          </p:txBody>
        </p:sp>
      </p:grp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4019600" y="2513856"/>
            <a:ext cx="609600" cy="1981200"/>
            <a:chOff x="2352" y="1536"/>
            <a:chExt cx="384" cy="1248"/>
          </a:xfrm>
        </p:grpSpPr>
        <p:sp>
          <p:nvSpPr>
            <p:cNvPr id="24584" name="Line 18"/>
            <p:cNvSpPr>
              <a:spLocks noChangeShapeType="1"/>
            </p:cNvSpPr>
            <p:nvPr/>
          </p:nvSpPr>
          <p:spPr bwMode="auto">
            <a:xfrm flipV="1">
              <a:off x="2352" y="1536"/>
              <a:ext cx="0" cy="124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24585" name="Line 19"/>
            <p:cNvSpPr>
              <a:spLocks noChangeShapeType="1"/>
            </p:cNvSpPr>
            <p:nvPr/>
          </p:nvSpPr>
          <p:spPr bwMode="auto">
            <a:xfrm flipV="1">
              <a:off x="2736" y="1536"/>
              <a:ext cx="0" cy="124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</p:grpSp>
      <p:sp>
        <p:nvSpPr>
          <p:cNvPr id="24582" name="Oval 20"/>
          <p:cNvSpPr>
            <a:spLocks noChangeArrowheads="1"/>
          </p:cNvSpPr>
          <p:nvPr/>
        </p:nvSpPr>
        <p:spPr bwMode="auto">
          <a:xfrm>
            <a:off x="5543600" y="3961656"/>
            <a:ext cx="457200" cy="457200"/>
          </a:xfrm>
          <a:prstGeom prst="ellipse">
            <a:avLst/>
          </a:prstGeom>
          <a:solidFill>
            <a:srgbClr val="00FF00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A</a:t>
            </a:r>
          </a:p>
        </p:txBody>
      </p:sp>
      <p:sp>
        <p:nvSpPr>
          <p:cNvPr id="24583" name="Text Box 21"/>
          <p:cNvSpPr txBox="1">
            <a:spLocks noChangeArrowheads="1"/>
          </p:cNvSpPr>
          <p:nvPr/>
        </p:nvSpPr>
        <p:spPr bwMode="auto">
          <a:xfrm>
            <a:off x="4705400" y="2513856"/>
            <a:ext cx="86995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/>
              <a:t>Queue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Date Placeholder 2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Interstate"/>
              </a:rPr>
              <a:t>Bina Nusantara</a:t>
            </a: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1628395" y="187684"/>
            <a:ext cx="7067128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TREE BFS (4)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270992" y="2057400"/>
            <a:ext cx="2286000" cy="2286000"/>
            <a:chOff x="432" y="1296"/>
            <a:chExt cx="1440" cy="1440"/>
          </a:xfrm>
        </p:grpSpPr>
        <p:sp>
          <p:nvSpPr>
            <p:cNvPr id="25612" name="Line 4"/>
            <p:cNvSpPr>
              <a:spLocks noChangeShapeType="1"/>
            </p:cNvSpPr>
            <p:nvPr/>
          </p:nvSpPr>
          <p:spPr bwMode="auto">
            <a:xfrm flipH="1" flipV="1">
              <a:off x="816" y="2160"/>
              <a:ext cx="144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25613" name="Line 5"/>
            <p:cNvSpPr>
              <a:spLocks noChangeShapeType="1"/>
            </p:cNvSpPr>
            <p:nvPr/>
          </p:nvSpPr>
          <p:spPr bwMode="auto">
            <a:xfrm flipV="1">
              <a:off x="576" y="2160"/>
              <a:ext cx="144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25614" name="Line 6"/>
            <p:cNvSpPr>
              <a:spLocks noChangeShapeType="1"/>
            </p:cNvSpPr>
            <p:nvPr/>
          </p:nvSpPr>
          <p:spPr bwMode="auto">
            <a:xfrm flipH="1" flipV="1">
              <a:off x="1584" y="2160"/>
              <a:ext cx="144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25615" name="Line 7"/>
            <p:cNvSpPr>
              <a:spLocks noChangeShapeType="1"/>
            </p:cNvSpPr>
            <p:nvPr/>
          </p:nvSpPr>
          <p:spPr bwMode="auto">
            <a:xfrm flipV="1">
              <a:off x="1344" y="2160"/>
              <a:ext cx="144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25616" name="Line 8"/>
            <p:cNvSpPr>
              <a:spLocks noChangeShapeType="1"/>
            </p:cNvSpPr>
            <p:nvPr/>
          </p:nvSpPr>
          <p:spPr bwMode="auto">
            <a:xfrm flipH="1" flipV="1">
              <a:off x="1200" y="1536"/>
              <a:ext cx="288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25617" name="Line 9"/>
            <p:cNvSpPr>
              <a:spLocks noChangeShapeType="1"/>
            </p:cNvSpPr>
            <p:nvPr/>
          </p:nvSpPr>
          <p:spPr bwMode="auto">
            <a:xfrm flipV="1">
              <a:off x="768" y="1536"/>
              <a:ext cx="336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25618" name="Oval 10"/>
            <p:cNvSpPr>
              <a:spLocks noChangeArrowheads="1"/>
            </p:cNvSpPr>
            <p:nvPr/>
          </p:nvSpPr>
          <p:spPr bwMode="auto">
            <a:xfrm>
              <a:off x="1008" y="1296"/>
              <a:ext cx="288" cy="288"/>
            </a:xfrm>
            <a:prstGeom prst="ellipse">
              <a:avLst/>
            </a:prstGeom>
            <a:solidFill>
              <a:srgbClr val="00FF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A</a:t>
              </a:r>
            </a:p>
          </p:txBody>
        </p:sp>
        <p:sp>
          <p:nvSpPr>
            <p:cNvPr id="25619" name="Oval 11"/>
            <p:cNvSpPr>
              <a:spLocks noChangeArrowheads="1"/>
            </p:cNvSpPr>
            <p:nvPr/>
          </p:nvSpPr>
          <p:spPr bwMode="auto">
            <a:xfrm>
              <a:off x="816" y="2448"/>
              <a:ext cx="288" cy="288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D</a:t>
              </a:r>
            </a:p>
          </p:txBody>
        </p:sp>
        <p:sp>
          <p:nvSpPr>
            <p:cNvPr id="25620" name="Oval 12"/>
            <p:cNvSpPr>
              <a:spLocks noChangeArrowheads="1"/>
            </p:cNvSpPr>
            <p:nvPr/>
          </p:nvSpPr>
          <p:spPr bwMode="auto">
            <a:xfrm>
              <a:off x="1200" y="2448"/>
              <a:ext cx="288" cy="288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F</a:t>
              </a:r>
            </a:p>
          </p:txBody>
        </p:sp>
        <p:sp>
          <p:nvSpPr>
            <p:cNvPr id="25621" name="Oval 13"/>
            <p:cNvSpPr>
              <a:spLocks noChangeArrowheads="1"/>
            </p:cNvSpPr>
            <p:nvPr/>
          </p:nvSpPr>
          <p:spPr bwMode="auto">
            <a:xfrm>
              <a:off x="432" y="2448"/>
              <a:ext cx="288" cy="288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C</a:t>
              </a:r>
            </a:p>
          </p:txBody>
        </p:sp>
        <p:sp>
          <p:nvSpPr>
            <p:cNvPr id="25622" name="Oval 14"/>
            <p:cNvSpPr>
              <a:spLocks noChangeArrowheads="1"/>
            </p:cNvSpPr>
            <p:nvPr/>
          </p:nvSpPr>
          <p:spPr bwMode="auto">
            <a:xfrm>
              <a:off x="1584" y="2448"/>
              <a:ext cx="288" cy="288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G</a:t>
              </a:r>
            </a:p>
          </p:txBody>
        </p:sp>
        <p:sp>
          <p:nvSpPr>
            <p:cNvPr id="25623" name="Oval 15"/>
            <p:cNvSpPr>
              <a:spLocks noChangeArrowheads="1"/>
            </p:cNvSpPr>
            <p:nvPr/>
          </p:nvSpPr>
          <p:spPr bwMode="auto">
            <a:xfrm>
              <a:off x="624" y="1872"/>
              <a:ext cx="288" cy="288"/>
            </a:xfrm>
            <a:prstGeom prst="ellipse">
              <a:avLst/>
            </a:prstGeom>
            <a:solidFill>
              <a:srgbClr val="FFCC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B</a:t>
              </a:r>
            </a:p>
          </p:txBody>
        </p:sp>
        <p:sp>
          <p:nvSpPr>
            <p:cNvPr id="25624" name="Oval 16"/>
            <p:cNvSpPr>
              <a:spLocks noChangeArrowheads="1"/>
            </p:cNvSpPr>
            <p:nvPr/>
          </p:nvSpPr>
          <p:spPr bwMode="auto">
            <a:xfrm>
              <a:off x="1392" y="1872"/>
              <a:ext cx="288" cy="288"/>
            </a:xfrm>
            <a:prstGeom prst="ellipse">
              <a:avLst/>
            </a:prstGeom>
            <a:solidFill>
              <a:srgbClr val="FFCC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E</a:t>
              </a:r>
            </a:p>
          </p:txBody>
        </p:sp>
      </p:grpSp>
      <p:sp>
        <p:nvSpPr>
          <p:cNvPr id="25605" name="Oval 17"/>
          <p:cNvSpPr>
            <a:spLocks noChangeArrowheads="1"/>
          </p:cNvSpPr>
          <p:nvPr/>
        </p:nvSpPr>
        <p:spPr bwMode="auto">
          <a:xfrm>
            <a:off x="5842992" y="3886200"/>
            <a:ext cx="457200" cy="457200"/>
          </a:xfrm>
          <a:prstGeom prst="ellipse">
            <a:avLst/>
          </a:prstGeom>
          <a:solidFill>
            <a:srgbClr val="00FF00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A</a:t>
            </a:r>
          </a:p>
        </p:txBody>
      </p: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4318992" y="2438400"/>
            <a:ext cx="609600" cy="1981200"/>
            <a:chOff x="2352" y="1536"/>
            <a:chExt cx="384" cy="1248"/>
          </a:xfrm>
        </p:grpSpPr>
        <p:sp>
          <p:nvSpPr>
            <p:cNvPr id="25608" name="Line 19"/>
            <p:cNvSpPr>
              <a:spLocks noChangeShapeType="1"/>
            </p:cNvSpPr>
            <p:nvPr/>
          </p:nvSpPr>
          <p:spPr bwMode="auto">
            <a:xfrm flipV="1">
              <a:off x="2352" y="1536"/>
              <a:ext cx="0" cy="124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25609" name="Line 20"/>
            <p:cNvSpPr>
              <a:spLocks noChangeShapeType="1"/>
            </p:cNvSpPr>
            <p:nvPr/>
          </p:nvSpPr>
          <p:spPr bwMode="auto">
            <a:xfrm flipV="1">
              <a:off x="2736" y="1536"/>
              <a:ext cx="0" cy="124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25610" name="Oval 21"/>
            <p:cNvSpPr>
              <a:spLocks noChangeArrowheads="1"/>
            </p:cNvSpPr>
            <p:nvPr/>
          </p:nvSpPr>
          <p:spPr bwMode="auto">
            <a:xfrm>
              <a:off x="2400" y="2448"/>
              <a:ext cx="288" cy="288"/>
            </a:xfrm>
            <a:prstGeom prst="ellipse">
              <a:avLst/>
            </a:prstGeom>
            <a:solidFill>
              <a:srgbClr val="FFCC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B</a:t>
              </a:r>
            </a:p>
          </p:txBody>
        </p:sp>
        <p:sp>
          <p:nvSpPr>
            <p:cNvPr id="25611" name="Oval 22"/>
            <p:cNvSpPr>
              <a:spLocks noChangeArrowheads="1"/>
            </p:cNvSpPr>
            <p:nvPr/>
          </p:nvSpPr>
          <p:spPr bwMode="auto">
            <a:xfrm>
              <a:off x="2400" y="2160"/>
              <a:ext cx="288" cy="288"/>
            </a:xfrm>
            <a:prstGeom prst="ellipse">
              <a:avLst/>
            </a:prstGeom>
            <a:solidFill>
              <a:srgbClr val="FFCC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E</a:t>
              </a:r>
            </a:p>
          </p:txBody>
        </p:sp>
      </p:grpSp>
      <p:sp>
        <p:nvSpPr>
          <p:cNvPr id="25607" name="Text Box 23"/>
          <p:cNvSpPr txBox="1">
            <a:spLocks noChangeArrowheads="1"/>
          </p:cNvSpPr>
          <p:nvPr/>
        </p:nvSpPr>
        <p:spPr bwMode="auto">
          <a:xfrm>
            <a:off x="5004792" y="2438400"/>
            <a:ext cx="86995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/>
              <a:t>Queue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Date Placeholder 2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Interstate"/>
              </a:rPr>
              <a:t>Bina Nusantara</a:t>
            </a:r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188247"/>
            <a:ext cx="7067128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TREE BFS (5)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245840" y="2057400"/>
            <a:ext cx="2286000" cy="2286000"/>
            <a:chOff x="432" y="1296"/>
            <a:chExt cx="1440" cy="1440"/>
          </a:xfrm>
        </p:grpSpPr>
        <p:sp>
          <p:nvSpPr>
            <p:cNvPr id="26636" name="Line 4"/>
            <p:cNvSpPr>
              <a:spLocks noChangeShapeType="1"/>
            </p:cNvSpPr>
            <p:nvPr/>
          </p:nvSpPr>
          <p:spPr bwMode="auto">
            <a:xfrm flipH="1" flipV="1">
              <a:off x="816" y="2160"/>
              <a:ext cx="144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26637" name="Line 5"/>
            <p:cNvSpPr>
              <a:spLocks noChangeShapeType="1"/>
            </p:cNvSpPr>
            <p:nvPr/>
          </p:nvSpPr>
          <p:spPr bwMode="auto">
            <a:xfrm flipV="1">
              <a:off x="576" y="2160"/>
              <a:ext cx="144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26638" name="Line 6"/>
            <p:cNvSpPr>
              <a:spLocks noChangeShapeType="1"/>
            </p:cNvSpPr>
            <p:nvPr/>
          </p:nvSpPr>
          <p:spPr bwMode="auto">
            <a:xfrm flipH="1" flipV="1">
              <a:off x="1584" y="2160"/>
              <a:ext cx="144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26639" name="Line 7"/>
            <p:cNvSpPr>
              <a:spLocks noChangeShapeType="1"/>
            </p:cNvSpPr>
            <p:nvPr/>
          </p:nvSpPr>
          <p:spPr bwMode="auto">
            <a:xfrm flipV="1">
              <a:off x="1344" y="2160"/>
              <a:ext cx="144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26640" name="Line 8"/>
            <p:cNvSpPr>
              <a:spLocks noChangeShapeType="1"/>
            </p:cNvSpPr>
            <p:nvPr/>
          </p:nvSpPr>
          <p:spPr bwMode="auto">
            <a:xfrm flipH="1" flipV="1">
              <a:off x="1200" y="1536"/>
              <a:ext cx="288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26641" name="Line 9"/>
            <p:cNvSpPr>
              <a:spLocks noChangeShapeType="1"/>
            </p:cNvSpPr>
            <p:nvPr/>
          </p:nvSpPr>
          <p:spPr bwMode="auto">
            <a:xfrm flipV="1">
              <a:off x="768" y="1536"/>
              <a:ext cx="336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26642" name="Oval 10"/>
            <p:cNvSpPr>
              <a:spLocks noChangeArrowheads="1"/>
            </p:cNvSpPr>
            <p:nvPr/>
          </p:nvSpPr>
          <p:spPr bwMode="auto">
            <a:xfrm>
              <a:off x="1008" y="1296"/>
              <a:ext cx="288" cy="288"/>
            </a:xfrm>
            <a:prstGeom prst="ellipse">
              <a:avLst/>
            </a:prstGeom>
            <a:solidFill>
              <a:srgbClr val="00FF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A</a:t>
              </a:r>
            </a:p>
          </p:txBody>
        </p:sp>
        <p:sp>
          <p:nvSpPr>
            <p:cNvPr id="26643" name="Oval 11"/>
            <p:cNvSpPr>
              <a:spLocks noChangeArrowheads="1"/>
            </p:cNvSpPr>
            <p:nvPr/>
          </p:nvSpPr>
          <p:spPr bwMode="auto">
            <a:xfrm>
              <a:off x="816" y="2448"/>
              <a:ext cx="288" cy="288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D</a:t>
              </a:r>
            </a:p>
          </p:txBody>
        </p:sp>
        <p:sp>
          <p:nvSpPr>
            <p:cNvPr id="26644" name="Oval 12"/>
            <p:cNvSpPr>
              <a:spLocks noChangeArrowheads="1"/>
            </p:cNvSpPr>
            <p:nvPr/>
          </p:nvSpPr>
          <p:spPr bwMode="auto">
            <a:xfrm>
              <a:off x="1200" y="2448"/>
              <a:ext cx="288" cy="288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F</a:t>
              </a:r>
            </a:p>
          </p:txBody>
        </p:sp>
        <p:sp>
          <p:nvSpPr>
            <p:cNvPr id="26645" name="Oval 13"/>
            <p:cNvSpPr>
              <a:spLocks noChangeArrowheads="1"/>
            </p:cNvSpPr>
            <p:nvPr/>
          </p:nvSpPr>
          <p:spPr bwMode="auto">
            <a:xfrm>
              <a:off x="432" y="2448"/>
              <a:ext cx="288" cy="288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C</a:t>
              </a:r>
            </a:p>
          </p:txBody>
        </p:sp>
        <p:sp>
          <p:nvSpPr>
            <p:cNvPr id="26646" name="Oval 14"/>
            <p:cNvSpPr>
              <a:spLocks noChangeArrowheads="1"/>
            </p:cNvSpPr>
            <p:nvPr/>
          </p:nvSpPr>
          <p:spPr bwMode="auto">
            <a:xfrm>
              <a:off x="1584" y="2448"/>
              <a:ext cx="288" cy="288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G</a:t>
              </a:r>
            </a:p>
          </p:txBody>
        </p:sp>
        <p:sp>
          <p:nvSpPr>
            <p:cNvPr id="26647" name="Oval 15"/>
            <p:cNvSpPr>
              <a:spLocks noChangeArrowheads="1"/>
            </p:cNvSpPr>
            <p:nvPr/>
          </p:nvSpPr>
          <p:spPr bwMode="auto">
            <a:xfrm>
              <a:off x="624" y="1872"/>
              <a:ext cx="288" cy="288"/>
            </a:xfrm>
            <a:prstGeom prst="ellipse">
              <a:avLst/>
            </a:prstGeom>
            <a:solidFill>
              <a:srgbClr val="00FF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B</a:t>
              </a:r>
            </a:p>
          </p:txBody>
        </p:sp>
        <p:sp>
          <p:nvSpPr>
            <p:cNvPr id="26648" name="Oval 16"/>
            <p:cNvSpPr>
              <a:spLocks noChangeArrowheads="1"/>
            </p:cNvSpPr>
            <p:nvPr/>
          </p:nvSpPr>
          <p:spPr bwMode="auto">
            <a:xfrm>
              <a:off x="1392" y="1872"/>
              <a:ext cx="288" cy="288"/>
            </a:xfrm>
            <a:prstGeom prst="ellipse">
              <a:avLst/>
            </a:prstGeom>
            <a:solidFill>
              <a:srgbClr val="FFCC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E</a:t>
              </a:r>
            </a:p>
          </p:txBody>
        </p:sp>
      </p:grpSp>
      <p:sp>
        <p:nvSpPr>
          <p:cNvPr id="26629" name="Oval 17"/>
          <p:cNvSpPr>
            <a:spLocks noChangeArrowheads="1"/>
          </p:cNvSpPr>
          <p:nvPr/>
        </p:nvSpPr>
        <p:spPr bwMode="auto">
          <a:xfrm>
            <a:off x="5817840" y="3886200"/>
            <a:ext cx="457200" cy="457200"/>
          </a:xfrm>
          <a:prstGeom prst="ellipse">
            <a:avLst/>
          </a:prstGeom>
          <a:solidFill>
            <a:srgbClr val="00FF00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A</a:t>
            </a:r>
          </a:p>
        </p:txBody>
      </p: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4293840" y="2438400"/>
            <a:ext cx="609600" cy="1981200"/>
            <a:chOff x="2352" y="1536"/>
            <a:chExt cx="384" cy="1248"/>
          </a:xfrm>
        </p:grpSpPr>
        <p:sp>
          <p:nvSpPr>
            <p:cNvPr id="26633" name="Line 19"/>
            <p:cNvSpPr>
              <a:spLocks noChangeShapeType="1"/>
            </p:cNvSpPr>
            <p:nvPr/>
          </p:nvSpPr>
          <p:spPr bwMode="auto">
            <a:xfrm flipV="1">
              <a:off x="2352" y="1536"/>
              <a:ext cx="0" cy="124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26634" name="Line 20"/>
            <p:cNvSpPr>
              <a:spLocks noChangeShapeType="1"/>
            </p:cNvSpPr>
            <p:nvPr/>
          </p:nvSpPr>
          <p:spPr bwMode="auto">
            <a:xfrm flipV="1">
              <a:off x="2736" y="1536"/>
              <a:ext cx="0" cy="124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26635" name="Oval 21"/>
            <p:cNvSpPr>
              <a:spLocks noChangeArrowheads="1"/>
            </p:cNvSpPr>
            <p:nvPr/>
          </p:nvSpPr>
          <p:spPr bwMode="auto">
            <a:xfrm>
              <a:off x="2400" y="2448"/>
              <a:ext cx="288" cy="288"/>
            </a:xfrm>
            <a:prstGeom prst="ellipse">
              <a:avLst/>
            </a:prstGeom>
            <a:solidFill>
              <a:srgbClr val="FFCC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E</a:t>
              </a:r>
            </a:p>
          </p:txBody>
        </p:sp>
      </p:grpSp>
      <p:sp>
        <p:nvSpPr>
          <p:cNvPr id="26631" name="Oval 22"/>
          <p:cNvSpPr>
            <a:spLocks noChangeArrowheads="1"/>
          </p:cNvSpPr>
          <p:nvPr/>
        </p:nvSpPr>
        <p:spPr bwMode="auto">
          <a:xfrm>
            <a:off x="6275040" y="3886200"/>
            <a:ext cx="457200" cy="457200"/>
          </a:xfrm>
          <a:prstGeom prst="ellipse">
            <a:avLst/>
          </a:prstGeom>
          <a:solidFill>
            <a:srgbClr val="00FF00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B</a:t>
            </a:r>
          </a:p>
        </p:txBody>
      </p:sp>
      <p:sp>
        <p:nvSpPr>
          <p:cNvPr id="26632" name="Text Box 23"/>
          <p:cNvSpPr txBox="1">
            <a:spLocks noChangeArrowheads="1"/>
          </p:cNvSpPr>
          <p:nvPr/>
        </p:nvSpPr>
        <p:spPr bwMode="auto">
          <a:xfrm>
            <a:off x="4979640" y="2438400"/>
            <a:ext cx="86995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/>
              <a:t>Queue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Date Placeholder 2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Interstate"/>
              </a:rPr>
              <a:t>Bina Nusantara</a:t>
            </a:r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240432"/>
            <a:ext cx="7067128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TREE BFS (6)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245840" y="2057400"/>
            <a:ext cx="2286000" cy="2286000"/>
            <a:chOff x="432" y="1296"/>
            <a:chExt cx="1440" cy="1440"/>
          </a:xfrm>
        </p:grpSpPr>
        <p:sp>
          <p:nvSpPr>
            <p:cNvPr id="27662" name="Line 4"/>
            <p:cNvSpPr>
              <a:spLocks noChangeShapeType="1"/>
            </p:cNvSpPr>
            <p:nvPr/>
          </p:nvSpPr>
          <p:spPr bwMode="auto">
            <a:xfrm flipH="1" flipV="1">
              <a:off x="816" y="2160"/>
              <a:ext cx="144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27663" name="Line 5"/>
            <p:cNvSpPr>
              <a:spLocks noChangeShapeType="1"/>
            </p:cNvSpPr>
            <p:nvPr/>
          </p:nvSpPr>
          <p:spPr bwMode="auto">
            <a:xfrm flipV="1">
              <a:off x="576" y="2160"/>
              <a:ext cx="144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27664" name="Line 6"/>
            <p:cNvSpPr>
              <a:spLocks noChangeShapeType="1"/>
            </p:cNvSpPr>
            <p:nvPr/>
          </p:nvSpPr>
          <p:spPr bwMode="auto">
            <a:xfrm flipH="1" flipV="1">
              <a:off x="1584" y="2160"/>
              <a:ext cx="144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27665" name="Line 7"/>
            <p:cNvSpPr>
              <a:spLocks noChangeShapeType="1"/>
            </p:cNvSpPr>
            <p:nvPr/>
          </p:nvSpPr>
          <p:spPr bwMode="auto">
            <a:xfrm flipV="1">
              <a:off x="1344" y="2160"/>
              <a:ext cx="144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27666" name="Line 8"/>
            <p:cNvSpPr>
              <a:spLocks noChangeShapeType="1"/>
            </p:cNvSpPr>
            <p:nvPr/>
          </p:nvSpPr>
          <p:spPr bwMode="auto">
            <a:xfrm flipH="1" flipV="1">
              <a:off x="1200" y="1536"/>
              <a:ext cx="288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27667" name="Line 9"/>
            <p:cNvSpPr>
              <a:spLocks noChangeShapeType="1"/>
            </p:cNvSpPr>
            <p:nvPr/>
          </p:nvSpPr>
          <p:spPr bwMode="auto">
            <a:xfrm flipV="1">
              <a:off x="768" y="1536"/>
              <a:ext cx="336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27668" name="Oval 10"/>
            <p:cNvSpPr>
              <a:spLocks noChangeArrowheads="1"/>
            </p:cNvSpPr>
            <p:nvPr/>
          </p:nvSpPr>
          <p:spPr bwMode="auto">
            <a:xfrm>
              <a:off x="1008" y="1296"/>
              <a:ext cx="288" cy="288"/>
            </a:xfrm>
            <a:prstGeom prst="ellipse">
              <a:avLst/>
            </a:prstGeom>
            <a:solidFill>
              <a:srgbClr val="00FF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A</a:t>
              </a:r>
            </a:p>
          </p:txBody>
        </p:sp>
        <p:sp>
          <p:nvSpPr>
            <p:cNvPr id="27669" name="Oval 11"/>
            <p:cNvSpPr>
              <a:spLocks noChangeArrowheads="1"/>
            </p:cNvSpPr>
            <p:nvPr/>
          </p:nvSpPr>
          <p:spPr bwMode="auto">
            <a:xfrm>
              <a:off x="816" y="2448"/>
              <a:ext cx="288" cy="288"/>
            </a:xfrm>
            <a:prstGeom prst="ellipse">
              <a:avLst/>
            </a:prstGeom>
            <a:solidFill>
              <a:srgbClr val="FFCC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D</a:t>
              </a:r>
            </a:p>
          </p:txBody>
        </p:sp>
        <p:sp>
          <p:nvSpPr>
            <p:cNvPr id="27670" name="Oval 12"/>
            <p:cNvSpPr>
              <a:spLocks noChangeArrowheads="1"/>
            </p:cNvSpPr>
            <p:nvPr/>
          </p:nvSpPr>
          <p:spPr bwMode="auto">
            <a:xfrm>
              <a:off x="1200" y="2448"/>
              <a:ext cx="288" cy="288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F</a:t>
              </a:r>
            </a:p>
          </p:txBody>
        </p:sp>
        <p:sp>
          <p:nvSpPr>
            <p:cNvPr id="27671" name="Oval 13"/>
            <p:cNvSpPr>
              <a:spLocks noChangeArrowheads="1"/>
            </p:cNvSpPr>
            <p:nvPr/>
          </p:nvSpPr>
          <p:spPr bwMode="auto">
            <a:xfrm>
              <a:off x="432" y="2448"/>
              <a:ext cx="288" cy="288"/>
            </a:xfrm>
            <a:prstGeom prst="ellipse">
              <a:avLst/>
            </a:prstGeom>
            <a:solidFill>
              <a:srgbClr val="FFCC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C</a:t>
              </a:r>
            </a:p>
          </p:txBody>
        </p:sp>
        <p:sp>
          <p:nvSpPr>
            <p:cNvPr id="27672" name="Oval 14"/>
            <p:cNvSpPr>
              <a:spLocks noChangeArrowheads="1"/>
            </p:cNvSpPr>
            <p:nvPr/>
          </p:nvSpPr>
          <p:spPr bwMode="auto">
            <a:xfrm>
              <a:off x="1584" y="2448"/>
              <a:ext cx="288" cy="288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G</a:t>
              </a:r>
            </a:p>
          </p:txBody>
        </p:sp>
        <p:sp>
          <p:nvSpPr>
            <p:cNvPr id="27673" name="Oval 15"/>
            <p:cNvSpPr>
              <a:spLocks noChangeArrowheads="1"/>
            </p:cNvSpPr>
            <p:nvPr/>
          </p:nvSpPr>
          <p:spPr bwMode="auto">
            <a:xfrm>
              <a:off x="624" y="1872"/>
              <a:ext cx="288" cy="288"/>
            </a:xfrm>
            <a:prstGeom prst="ellipse">
              <a:avLst/>
            </a:prstGeom>
            <a:solidFill>
              <a:srgbClr val="00FF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B</a:t>
              </a:r>
            </a:p>
          </p:txBody>
        </p:sp>
        <p:sp>
          <p:nvSpPr>
            <p:cNvPr id="27674" name="Oval 16"/>
            <p:cNvSpPr>
              <a:spLocks noChangeArrowheads="1"/>
            </p:cNvSpPr>
            <p:nvPr/>
          </p:nvSpPr>
          <p:spPr bwMode="auto">
            <a:xfrm>
              <a:off x="1392" y="1872"/>
              <a:ext cx="288" cy="288"/>
            </a:xfrm>
            <a:prstGeom prst="ellipse">
              <a:avLst/>
            </a:prstGeom>
            <a:solidFill>
              <a:srgbClr val="FFCC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E</a:t>
              </a:r>
            </a:p>
          </p:txBody>
        </p:sp>
      </p:grpSp>
      <p:sp>
        <p:nvSpPr>
          <p:cNvPr id="27653" name="Oval 17"/>
          <p:cNvSpPr>
            <a:spLocks noChangeArrowheads="1"/>
          </p:cNvSpPr>
          <p:nvPr/>
        </p:nvSpPr>
        <p:spPr bwMode="auto">
          <a:xfrm>
            <a:off x="5817840" y="3886200"/>
            <a:ext cx="457200" cy="457200"/>
          </a:xfrm>
          <a:prstGeom prst="ellipse">
            <a:avLst/>
          </a:prstGeom>
          <a:solidFill>
            <a:srgbClr val="00FF00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A</a:t>
            </a:r>
          </a:p>
        </p:txBody>
      </p:sp>
      <p:sp>
        <p:nvSpPr>
          <p:cNvPr id="27654" name="Oval 18"/>
          <p:cNvSpPr>
            <a:spLocks noChangeArrowheads="1"/>
          </p:cNvSpPr>
          <p:nvPr/>
        </p:nvSpPr>
        <p:spPr bwMode="auto">
          <a:xfrm>
            <a:off x="6275040" y="3886200"/>
            <a:ext cx="457200" cy="457200"/>
          </a:xfrm>
          <a:prstGeom prst="ellipse">
            <a:avLst/>
          </a:prstGeom>
          <a:solidFill>
            <a:srgbClr val="00FF00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B</a:t>
            </a:r>
          </a:p>
        </p:txBody>
      </p:sp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4293840" y="2438400"/>
            <a:ext cx="609600" cy="1981200"/>
            <a:chOff x="2352" y="1536"/>
            <a:chExt cx="384" cy="1248"/>
          </a:xfrm>
        </p:grpSpPr>
        <p:sp>
          <p:nvSpPr>
            <p:cNvPr id="27657" name="Line 20"/>
            <p:cNvSpPr>
              <a:spLocks noChangeShapeType="1"/>
            </p:cNvSpPr>
            <p:nvPr/>
          </p:nvSpPr>
          <p:spPr bwMode="auto">
            <a:xfrm flipV="1">
              <a:off x="2352" y="1536"/>
              <a:ext cx="0" cy="124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27658" name="Line 21"/>
            <p:cNvSpPr>
              <a:spLocks noChangeShapeType="1"/>
            </p:cNvSpPr>
            <p:nvPr/>
          </p:nvSpPr>
          <p:spPr bwMode="auto">
            <a:xfrm flipV="1">
              <a:off x="2736" y="1536"/>
              <a:ext cx="0" cy="124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27659" name="Oval 22"/>
            <p:cNvSpPr>
              <a:spLocks noChangeArrowheads="1"/>
            </p:cNvSpPr>
            <p:nvPr/>
          </p:nvSpPr>
          <p:spPr bwMode="auto">
            <a:xfrm>
              <a:off x="2400" y="2448"/>
              <a:ext cx="288" cy="288"/>
            </a:xfrm>
            <a:prstGeom prst="ellipse">
              <a:avLst/>
            </a:prstGeom>
            <a:solidFill>
              <a:srgbClr val="FFCC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E</a:t>
              </a:r>
            </a:p>
          </p:txBody>
        </p:sp>
        <p:sp>
          <p:nvSpPr>
            <p:cNvPr id="27660" name="Oval 23"/>
            <p:cNvSpPr>
              <a:spLocks noChangeArrowheads="1"/>
            </p:cNvSpPr>
            <p:nvPr/>
          </p:nvSpPr>
          <p:spPr bwMode="auto">
            <a:xfrm>
              <a:off x="2400" y="2160"/>
              <a:ext cx="288" cy="288"/>
            </a:xfrm>
            <a:prstGeom prst="ellipse">
              <a:avLst/>
            </a:prstGeom>
            <a:solidFill>
              <a:srgbClr val="FFCC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C</a:t>
              </a:r>
            </a:p>
          </p:txBody>
        </p:sp>
        <p:sp>
          <p:nvSpPr>
            <p:cNvPr id="27661" name="Oval 24"/>
            <p:cNvSpPr>
              <a:spLocks noChangeArrowheads="1"/>
            </p:cNvSpPr>
            <p:nvPr/>
          </p:nvSpPr>
          <p:spPr bwMode="auto">
            <a:xfrm>
              <a:off x="2400" y="1872"/>
              <a:ext cx="288" cy="288"/>
            </a:xfrm>
            <a:prstGeom prst="ellipse">
              <a:avLst/>
            </a:prstGeom>
            <a:solidFill>
              <a:srgbClr val="FFCC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D</a:t>
              </a:r>
            </a:p>
          </p:txBody>
        </p:sp>
      </p:grpSp>
      <p:sp>
        <p:nvSpPr>
          <p:cNvPr id="27656" name="Text Box 25"/>
          <p:cNvSpPr txBox="1">
            <a:spLocks noChangeArrowheads="1"/>
          </p:cNvSpPr>
          <p:nvPr/>
        </p:nvSpPr>
        <p:spPr bwMode="auto">
          <a:xfrm>
            <a:off x="4979640" y="2438400"/>
            <a:ext cx="86995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/>
              <a:t>Queue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Date Placeholder 2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Interstate"/>
              </a:rPr>
              <a:t>Bina Nusantara</a:t>
            </a: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1665514" y="266700"/>
            <a:ext cx="7067128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TREE BFS (7)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331640" y="2057400"/>
            <a:ext cx="2286000" cy="2286000"/>
            <a:chOff x="432" y="1296"/>
            <a:chExt cx="1440" cy="1440"/>
          </a:xfrm>
        </p:grpSpPr>
        <p:sp>
          <p:nvSpPr>
            <p:cNvPr id="28686" name="Line 4"/>
            <p:cNvSpPr>
              <a:spLocks noChangeShapeType="1"/>
            </p:cNvSpPr>
            <p:nvPr/>
          </p:nvSpPr>
          <p:spPr bwMode="auto">
            <a:xfrm flipH="1" flipV="1">
              <a:off x="816" y="2160"/>
              <a:ext cx="144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28687" name="Line 5"/>
            <p:cNvSpPr>
              <a:spLocks noChangeShapeType="1"/>
            </p:cNvSpPr>
            <p:nvPr/>
          </p:nvSpPr>
          <p:spPr bwMode="auto">
            <a:xfrm flipV="1">
              <a:off x="576" y="2160"/>
              <a:ext cx="144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28688" name="Line 6"/>
            <p:cNvSpPr>
              <a:spLocks noChangeShapeType="1"/>
            </p:cNvSpPr>
            <p:nvPr/>
          </p:nvSpPr>
          <p:spPr bwMode="auto">
            <a:xfrm flipH="1" flipV="1">
              <a:off x="1584" y="2160"/>
              <a:ext cx="144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28689" name="Line 7"/>
            <p:cNvSpPr>
              <a:spLocks noChangeShapeType="1"/>
            </p:cNvSpPr>
            <p:nvPr/>
          </p:nvSpPr>
          <p:spPr bwMode="auto">
            <a:xfrm flipV="1">
              <a:off x="1344" y="2160"/>
              <a:ext cx="144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28690" name="Line 8"/>
            <p:cNvSpPr>
              <a:spLocks noChangeShapeType="1"/>
            </p:cNvSpPr>
            <p:nvPr/>
          </p:nvSpPr>
          <p:spPr bwMode="auto">
            <a:xfrm flipH="1" flipV="1">
              <a:off x="1200" y="1536"/>
              <a:ext cx="288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28691" name="Line 9"/>
            <p:cNvSpPr>
              <a:spLocks noChangeShapeType="1"/>
            </p:cNvSpPr>
            <p:nvPr/>
          </p:nvSpPr>
          <p:spPr bwMode="auto">
            <a:xfrm flipV="1">
              <a:off x="768" y="1536"/>
              <a:ext cx="336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28692" name="Oval 10"/>
            <p:cNvSpPr>
              <a:spLocks noChangeArrowheads="1"/>
            </p:cNvSpPr>
            <p:nvPr/>
          </p:nvSpPr>
          <p:spPr bwMode="auto">
            <a:xfrm>
              <a:off x="1008" y="1296"/>
              <a:ext cx="288" cy="288"/>
            </a:xfrm>
            <a:prstGeom prst="ellipse">
              <a:avLst/>
            </a:prstGeom>
            <a:solidFill>
              <a:srgbClr val="00FF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A</a:t>
              </a:r>
            </a:p>
          </p:txBody>
        </p:sp>
        <p:sp>
          <p:nvSpPr>
            <p:cNvPr id="28693" name="Oval 11"/>
            <p:cNvSpPr>
              <a:spLocks noChangeArrowheads="1"/>
            </p:cNvSpPr>
            <p:nvPr/>
          </p:nvSpPr>
          <p:spPr bwMode="auto">
            <a:xfrm>
              <a:off x="816" y="2448"/>
              <a:ext cx="288" cy="288"/>
            </a:xfrm>
            <a:prstGeom prst="ellipse">
              <a:avLst/>
            </a:prstGeom>
            <a:solidFill>
              <a:srgbClr val="FFCC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D</a:t>
              </a:r>
            </a:p>
          </p:txBody>
        </p:sp>
        <p:sp>
          <p:nvSpPr>
            <p:cNvPr id="28694" name="Oval 12"/>
            <p:cNvSpPr>
              <a:spLocks noChangeArrowheads="1"/>
            </p:cNvSpPr>
            <p:nvPr/>
          </p:nvSpPr>
          <p:spPr bwMode="auto">
            <a:xfrm>
              <a:off x="1200" y="2448"/>
              <a:ext cx="288" cy="288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F</a:t>
              </a:r>
            </a:p>
          </p:txBody>
        </p:sp>
        <p:sp>
          <p:nvSpPr>
            <p:cNvPr id="28695" name="Oval 13"/>
            <p:cNvSpPr>
              <a:spLocks noChangeArrowheads="1"/>
            </p:cNvSpPr>
            <p:nvPr/>
          </p:nvSpPr>
          <p:spPr bwMode="auto">
            <a:xfrm>
              <a:off x="432" y="2448"/>
              <a:ext cx="288" cy="288"/>
            </a:xfrm>
            <a:prstGeom prst="ellipse">
              <a:avLst/>
            </a:prstGeom>
            <a:solidFill>
              <a:srgbClr val="FFCC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C</a:t>
              </a:r>
            </a:p>
          </p:txBody>
        </p:sp>
        <p:sp>
          <p:nvSpPr>
            <p:cNvPr id="28696" name="Oval 14"/>
            <p:cNvSpPr>
              <a:spLocks noChangeArrowheads="1"/>
            </p:cNvSpPr>
            <p:nvPr/>
          </p:nvSpPr>
          <p:spPr bwMode="auto">
            <a:xfrm>
              <a:off x="1584" y="2448"/>
              <a:ext cx="288" cy="288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G</a:t>
              </a:r>
            </a:p>
          </p:txBody>
        </p:sp>
        <p:sp>
          <p:nvSpPr>
            <p:cNvPr id="28697" name="Oval 15"/>
            <p:cNvSpPr>
              <a:spLocks noChangeArrowheads="1"/>
            </p:cNvSpPr>
            <p:nvPr/>
          </p:nvSpPr>
          <p:spPr bwMode="auto">
            <a:xfrm>
              <a:off x="624" y="1872"/>
              <a:ext cx="288" cy="288"/>
            </a:xfrm>
            <a:prstGeom prst="ellipse">
              <a:avLst/>
            </a:prstGeom>
            <a:solidFill>
              <a:srgbClr val="00FF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B</a:t>
              </a:r>
            </a:p>
          </p:txBody>
        </p:sp>
        <p:sp>
          <p:nvSpPr>
            <p:cNvPr id="28698" name="Oval 16"/>
            <p:cNvSpPr>
              <a:spLocks noChangeArrowheads="1"/>
            </p:cNvSpPr>
            <p:nvPr/>
          </p:nvSpPr>
          <p:spPr bwMode="auto">
            <a:xfrm>
              <a:off x="1392" y="1872"/>
              <a:ext cx="288" cy="288"/>
            </a:xfrm>
            <a:prstGeom prst="ellipse">
              <a:avLst/>
            </a:prstGeom>
            <a:solidFill>
              <a:srgbClr val="00FF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E</a:t>
              </a:r>
            </a:p>
          </p:txBody>
        </p:sp>
      </p:grpSp>
      <p:sp>
        <p:nvSpPr>
          <p:cNvPr id="28677" name="Oval 17"/>
          <p:cNvSpPr>
            <a:spLocks noChangeArrowheads="1"/>
          </p:cNvSpPr>
          <p:nvPr/>
        </p:nvSpPr>
        <p:spPr bwMode="auto">
          <a:xfrm>
            <a:off x="5903640" y="3886200"/>
            <a:ext cx="457200" cy="457200"/>
          </a:xfrm>
          <a:prstGeom prst="ellipse">
            <a:avLst/>
          </a:prstGeom>
          <a:solidFill>
            <a:srgbClr val="00FF00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A</a:t>
            </a:r>
          </a:p>
        </p:txBody>
      </p:sp>
      <p:sp>
        <p:nvSpPr>
          <p:cNvPr id="28678" name="Oval 18"/>
          <p:cNvSpPr>
            <a:spLocks noChangeArrowheads="1"/>
          </p:cNvSpPr>
          <p:nvPr/>
        </p:nvSpPr>
        <p:spPr bwMode="auto">
          <a:xfrm>
            <a:off x="6360840" y="3886200"/>
            <a:ext cx="457200" cy="457200"/>
          </a:xfrm>
          <a:prstGeom prst="ellipse">
            <a:avLst/>
          </a:prstGeom>
          <a:solidFill>
            <a:srgbClr val="00FF00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B</a:t>
            </a:r>
          </a:p>
        </p:txBody>
      </p:sp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4379640" y="2438400"/>
            <a:ext cx="609600" cy="1981200"/>
            <a:chOff x="2352" y="1536"/>
            <a:chExt cx="384" cy="1248"/>
          </a:xfrm>
        </p:grpSpPr>
        <p:sp>
          <p:nvSpPr>
            <p:cNvPr id="28682" name="Line 20"/>
            <p:cNvSpPr>
              <a:spLocks noChangeShapeType="1"/>
            </p:cNvSpPr>
            <p:nvPr/>
          </p:nvSpPr>
          <p:spPr bwMode="auto">
            <a:xfrm flipV="1">
              <a:off x="2352" y="1536"/>
              <a:ext cx="0" cy="124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28683" name="Line 21"/>
            <p:cNvSpPr>
              <a:spLocks noChangeShapeType="1"/>
            </p:cNvSpPr>
            <p:nvPr/>
          </p:nvSpPr>
          <p:spPr bwMode="auto">
            <a:xfrm flipV="1">
              <a:off x="2736" y="1536"/>
              <a:ext cx="0" cy="124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28684" name="Oval 22"/>
            <p:cNvSpPr>
              <a:spLocks noChangeArrowheads="1"/>
            </p:cNvSpPr>
            <p:nvPr/>
          </p:nvSpPr>
          <p:spPr bwMode="auto">
            <a:xfrm>
              <a:off x="2400" y="2448"/>
              <a:ext cx="288" cy="288"/>
            </a:xfrm>
            <a:prstGeom prst="ellipse">
              <a:avLst/>
            </a:prstGeom>
            <a:solidFill>
              <a:srgbClr val="FFCC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C</a:t>
              </a:r>
            </a:p>
          </p:txBody>
        </p:sp>
        <p:sp>
          <p:nvSpPr>
            <p:cNvPr id="28685" name="Oval 23"/>
            <p:cNvSpPr>
              <a:spLocks noChangeArrowheads="1"/>
            </p:cNvSpPr>
            <p:nvPr/>
          </p:nvSpPr>
          <p:spPr bwMode="auto">
            <a:xfrm>
              <a:off x="2400" y="2160"/>
              <a:ext cx="288" cy="288"/>
            </a:xfrm>
            <a:prstGeom prst="ellipse">
              <a:avLst/>
            </a:prstGeom>
            <a:solidFill>
              <a:srgbClr val="FFCC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D</a:t>
              </a:r>
            </a:p>
          </p:txBody>
        </p:sp>
      </p:grpSp>
      <p:sp>
        <p:nvSpPr>
          <p:cNvPr id="28680" name="Oval 24"/>
          <p:cNvSpPr>
            <a:spLocks noChangeArrowheads="1"/>
          </p:cNvSpPr>
          <p:nvPr/>
        </p:nvSpPr>
        <p:spPr bwMode="auto">
          <a:xfrm>
            <a:off x="6818040" y="3886200"/>
            <a:ext cx="457200" cy="457200"/>
          </a:xfrm>
          <a:prstGeom prst="ellipse">
            <a:avLst/>
          </a:prstGeom>
          <a:solidFill>
            <a:srgbClr val="00FF00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E</a:t>
            </a:r>
          </a:p>
        </p:txBody>
      </p:sp>
      <p:sp>
        <p:nvSpPr>
          <p:cNvPr id="28681" name="Text Box 25"/>
          <p:cNvSpPr txBox="1">
            <a:spLocks noChangeArrowheads="1"/>
          </p:cNvSpPr>
          <p:nvPr/>
        </p:nvSpPr>
        <p:spPr bwMode="auto">
          <a:xfrm>
            <a:off x="5065440" y="2438400"/>
            <a:ext cx="86995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/>
              <a:t>Queue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Date Placeholder 2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Interstate"/>
              </a:rPr>
              <a:t>Bina Nusantara</a:t>
            </a:r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266700"/>
            <a:ext cx="7067128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TREE BFS (8)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220688" y="2057400"/>
            <a:ext cx="2286000" cy="2286000"/>
            <a:chOff x="432" y="1296"/>
            <a:chExt cx="1440" cy="1440"/>
          </a:xfrm>
        </p:grpSpPr>
        <p:sp>
          <p:nvSpPr>
            <p:cNvPr id="29712" name="Line 4"/>
            <p:cNvSpPr>
              <a:spLocks noChangeShapeType="1"/>
            </p:cNvSpPr>
            <p:nvPr/>
          </p:nvSpPr>
          <p:spPr bwMode="auto">
            <a:xfrm flipH="1" flipV="1">
              <a:off x="816" y="2160"/>
              <a:ext cx="144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29713" name="Line 5"/>
            <p:cNvSpPr>
              <a:spLocks noChangeShapeType="1"/>
            </p:cNvSpPr>
            <p:nvPr/>
          </p:nvSpPr>
          <p:spPr bwMode="auto">
            <a:xfrm flipV="1">
              <a:off x="576" y="2160"/>
              <a:ext cx="144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29714" name="Line 6"/>
            <p:cNvSpPr>
              <a:spLocks noChangeShapeType="1"/>
            </p:cNvSpPr>
            <p:nvPr/>
          </p:nvSpPr>
          <p:spPr bwMode="auto">
            <a:xfrm flipH="1" flipV="1">
              <a:off x="1584" y="2160"/>
              <a:ext cx="144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29715" name="Line 7"/>
            <p:cNvSpPr>
              <a:spLocks noChangeShapeType="1"/>
            </p:cNvSpPr>
            <p:nvPr/>
          </p:nvSpPr>
          <p:spPr bwMode="auto">
            <a:xfrm flipV="1">
              <a:off x="1344" y="2160"/>
              <a:ext cx="144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29716" name="Line 8"/>
            <p:cNvSpPr>
              <a:spLocks noChangeShapeType="1"/>
            </p:cNvSpPr>
            <p:nvPr/>
          </p:nvSpPr>
          <p:spPr bwMode="auto">
            <a:xfrm flipH="1" flipV="1">
              <a:off x="1200" y="1536"/>
              <a:ext cx="288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29717" name="Line 9"/>
            <p:cNvSpPr>
              <a:spLocks noChangeShapeType="1"/>
            </p:cNvSpPr>
            <p:nvPr/>
          </p:nvSpPr>
          <p:spPr bwMode="auto">
            <a:xfrm flipV="1">
              <a:off x="768" y="1536"/>
              <a:ext cx="336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29718" name="Oval 10"/>
            <p:cNvSpPr>
              <a:spLocks noChangeArrowheads="1"/>
            </p:cNvSpPr>
            <p:nvPr/>
          </p:nvSpPr>
          <p:spPr bwMode="auto">
            <a:xfrm>
              <a:off x="1008" y="1296"/>
              <a:ext cx="288" cy="288"/>
            </a:xfrm>
            <a:prstGeom prst="ellipse">
              <a:avLst/>
            </a:prstGeom>
            <a:solidFill>
              <a:srgbClr val="00FF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A</a:t>
              </a:r>
            </a:p>
          </p:txBody>
        </p:sp>
        <p:sp>
          <p:nvSpPr>
            <p:cNvPr id="29719" name="Oval 11"/>
            <p:cNvSpPr>
              <a:spLocks noChangeArrowheads="1"/>
            </p:cNvSpPr>
            <p:nvPr/>
          </p:nvSpPr>
          <p:spPr bwMode="auto">
            <a:xfrm>
              <a:off x="816" y="2448"/>
              <a:ext cx="288" cy="288"/>
            </a:xfrm>
            <a:prstGeom prst="ellipse">
              <a:avLst/>
            </a:prstGeom>
            <a:solidFill>
              <a:srgbClr val="FFCC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D</a:t>
              </a:r>
            </a:p>
          </p:txBody>
        </p:sp>
        <p:sp>
          <p:nvSpPr>
            <p:cNvPr id="29720" name="Oval 12"/>
            <p:cNvSpPr>
              <a:spLocks noChangeArrowheads="1"/>
            </p:cNvSpPr>
            <p:nvPr/>
          </p:nvSpPr>
          <p:spPr bwMode="auto">
            <a:xfrm>
              <a:off x="1200" y="2448"/>
              <a:ext cx="288" cy="288"/>
            </a:xfrm>
            <a:prstGeom prst="ellipse">
              <a:avLst/>
            </a:prstGeom>
            <a:solidFill>
              <a:srgbClr val="FFCC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F</a:t>
              </a:r>
            </a:p>
          </p:txBody>
        </p:sp>
        <p:sp>
          <p:nvSpPr>
            <p:cNvPr id="29721" name="Oval 13"/>
            <p:cNvSpPr>
              <a:spLocks noChangeArrowheads="1"/>
            </p:cNvSpPr>
            <p:nvPr/>
          </p:nvSpPr>
          <p:spPr bwMode="auto">
            <a:xfrm>
              <a:off x="432" y="2448"/>
              <a:ext cx="288" cy="288"/>
            </a:xfrm>
            <a:prstGeom prst="ellipse">
              <a:avLst/>
            </a:prstGeom>
            <a:solidFill>
              <a:srgbClr val="FFCC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C</a:t>
              </a:r>
            </a:p>
          </p:txBody>
        </p:sp>
        <p:sp>
          <p:nvSpPr>
            <p:cNvPr id="29722" name="Oval 14"/>
            <p:cNvSpPr>
              <a:spLocks noChangeArrowheads="1"/>
            </p:cNvSpPr>
            <p:nvPr/>
          </p:nvSpPr>
          <p:spPr bwMode="auto">
            <a:xfrm>
              <a:off x="1584" y="2448"/>
              <a:ext cx="288" cy="288"/>
            </a:xfrm>
            <a:prstGeom prst="ellipse">
              <a:avLst/>
            </a:prstGeom>
            <a:solidFill>
              <a:srgbClr val="FFCC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G</a:t>
              </a:r>
            </a:p>
          </p:txBody>
        </p:sp>
        <p:sp>
          <p:nvSpPr>
            <p:cNvPr id="29723" name="Oval 15"/>
            <p:cNvSpPr>
              <a:spLocks noChangeArrowheads="1"/>
            </p:cNvSpPr>
            <p:nvPr/>
          </p:nvSpPr>
          <p:spPr bwMode="auto">
            <a:xfrm>
              <a:off x="624" y="1872"/>
              <a:ext cx="288" cy="288"/>
            </a:xfrm>
            <a:prstGeom prst="ellipse">
              <a:avLst/>
            </a:prstGeom>
            <a:solidFill>
              <a:srgbClr val="00FF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B</a:t>
              </a:r>
            </a:p>
          </p:txBody>
        </p:sp>
        <p:sp>
          <p:nvSpPr>
            <p:cNvPr id="29724" name="Oval 16"/>
            <p:cNvSpPr>
              <a:spLocks noChangeArrowheads="1"/>
            </p:cNvSpPr>
            <p:nvPr/>
          </p:nvSpPr>
          <p:spPr bwMode="auto">
            <a:xfrm>
              <a:off x="1392" y="1872"/>
              <a:ext cx="288" cy="288"/>
            </a:xfrm>
            <a:prstGeom prst="ellipse">
              <a:avLst/>
            </a:prstGeom>
            <a:solidFill>
              <a:srgbClr val="00FF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E</a:t>
              </a:r>
            </a:p>
          </p:txBody>
        </p:sp>
      </p:grpSp>
      <p:sp>
        <p:nvSpPr>
          <p:cNvPr id="29701" name="Oval 17"/>
          <p:cNvSpPr>
            <a:spLocks noChangeArrowheads="1"/>
          </p:cNvSpPr>
          <p:nvPr/>
        </p:nvSpPr>
        <p:spPr bwMode="auto">
          <a:xfrm>
            <a:off x="5792688" y="3886200"/>
            <a:ext cx="457200" cy="457200"/>
          </a:xfrm>
          <a:prstGeom prst="ellipse">
            <a:avLst/>
          </a:prstGeom>
          <a:solidFill>
            <a:srgbClr val="00FF00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A</a:t>
            </a:r>
          </a:p>
        </p:txBody>
      </p:sp>
      <p:sp>
        <p:nvSpPr>
          <p:cNvPr id="29702" name="Oval 18"/>
          <p:cNvSpPr>
            <a:spLocks noChangeArrowheads="1"/>
          </p:cNvSpPr>
          <p:nvPr/>
        </p:nvSpPr>
        <p:spPr bwMode="auto">
          <a:xfrm>
            <a:off x="6249888" y="3886200"/>
            <a:ext cx="457200" cy="457200"/>
          </a:xfrm>
          <a:prstGeom prst="ellipse">
            <a:avLst/>
          </a:prstGeom>
          <a:solidFill>
            <a:srgbClr val="00FF00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B</a:t>
            </a:r>
          </a:p>
        </p:txBody>
      </p:sp>
      <p:sp>
        <p:nvSpPr>
          <p:cNvPr id="29703" name="Oval 19"/>
          <p:cNvSpPr>
            <a:spLocks noChangeArrowheads="1"/>
          </p:cNvSpPr>
          <p:nvPr/>
        </p:nvSpPr>
        <p:spPr bwMode="auto">
          <a:xfrm>
            <a:off x="6707088" y="3886200"/>
            <a:ext cx="457200" cy="457200"/>
          </a:xfrm>
          <a:prstGeom prst="ellipse">
            <a:avLst/>
          </a:prstGeom>
          <a:solidFill>
            <a:srgbClr val="00FF00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E</a:t>
            </a:r>
          </a:p>
        </p:txBody>
      </p:sp>
      <p:grpSp>
        <p:nvGrpSpPr>
          <p:cNvPr id="3" name="Group 20"/>
          <p:cNvGrpSpPr>
            <a:grpSpLocks/>
          </p:cNvGrpSpPr>
          <p:nvPr/>
        </p:nvGrpSpPr>
        <p:grpSpPr bwMode="auto">
          <a:xfrm>
            <a:off x="4268688" y="2438400"/>
            <a:ext cx="609600" cy="1981200"/>
            <a:chOff x="2352" y="1536"/>
            <a:chExt cx="384" cy="1248"/>
          </a:xfrm>
        </p:grpSpPr>
        <p:sp>
          <p:nvSpPr>
            <p:cNvPr id="29706" name="Line 21"/>
            <p:cNvSpPr>
              <a:spLocks noChangeShapeType="1"/>
            </p:cNvSpPr>
            <p:nvPr/>
          </p:nvSpPr>
          <p:spPr bwMode="auto">
            <a:xfrm flipV="1">
              <a:off x="2352" y="1536"/>
              <a:ext cx="0" cy="124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29707" name="Line 22"/>
            <p:cNvSpPr>
              <a:spLocks noChangeShapeType="1"/>
            </p:cNvSpPr>
            <p:nvPr/>
          </p:nvSpPr>
          <p:spPr bwMode="auto">
            <a:xfrm flipV="1">
              <a:off x="2736" y="1536"/>
              <a:ext cx="0" cy="124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29708" name="Oval 23"/>
            <p:cNvSpPr>
              <a:spLocks noChangeArrowheads="1"/>
            </p:cNvSpPr>
            <p:nvPr/>
          </p:nvSpPr>
          <p:spPr bwMode="auto">
            <a:xfrm>
              <a:off x="2400" y="2448"/>
              <a:ext cx="288" cy="288"/>
            </a:xfrm>
            <a:prstGeom prst="ellipse">
              <a:avLst/>
            </a:prstGeom>
            <a:solidFill>
              <a:srgbClr val="FFCC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C</a:t>
              </a:r>
            </a:p>
          </p:txBody>
        </p:sp>
        <p:sp>
          <p:nvSpPr>
            <p:cNvPr id="29709" name="Oval 24"/>
            <p:cNvSpPr>
              <a:spLocks noChangeArrowheads="1"/>
            </p:cNvSpPr>
            <p:nvPr/>
          </p:nvSpPr>
          <p:spPr bwMode="auto">
            <a:xfrm>
              <a:off x="2400" y="2160"/>
              <a:ext cx="288" cy="288"/>
            </a:xfrm>
            <a:prstGeom prst="ellipse">
              <a:avLst/>
            </a:prstGeom>
            <a:solidFill>
              <a:srgbClr val="FFCC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D</a:t>
              </a:r>
            </a:p>
          </p:txBody>
        </p:sp>
        <p:sp>
          <p:nvSpPr>
            <p:cNvPr id="29710" name="Oval 25"/>
            <p:cNvSpPr>
              <a:spLocks noChangeArrowheads="1"/>
            </p:cNvSpPr>
            <p:nvPr/>
          </p:nvSpPr>
          <p:spPr bwMode="auto">
            <a:xfrm>
              <a:off x="2400" y="1872"/>
              <a:ext cx="288" cy="288"/>
            </a:xfrm>
            <a:prstGeom prst="ellipse">
              <a:avLst/>
            </a:prstGeom>
            <a:solidFill>
              <a:srgbClr val="FFCC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F</a:t>
              </a:r>
            </a:p>
          </p:txBody>
        </p:sp>
        <p:sp>
          <p:nvSpPr>
            <p:cNvPr id="29711" name="Oval 26"/>
            <p:cNvSpPr>
              <a:spLocks noChangeArrowheads="1"/>
            </p:cNvSpPr>
            <p:nvPr/>
          </p:nvSpPr>
          <p:spPr bwMode="auto">
            <a:xfrm>
              <a:off x="2400" y="1584"/>
              <a:ext cx="288" cy="288"/>
            </a:xfrm>
            <a:prstGeom prst="ellipse">
              <a:avLst/>
            </a:prstGeom>
            <a:solidFill>
              <a:srgbClr val="FFCC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G</a:t>
              </a:r>
            </a:p>
          </p:txBody>
        </p:sp>
      </p:grpSp>
      <p:sp>
        <p:nvSpPr>
          <p:cNvPr id="29705" name="Text Box 27"/>
          <p:cNvSpPr txBox="1">
            <a:spLocks noChangeArrowheads="1"/>
          </p:cNvSpPr>
          <p:nvPr/>
        </p:nvSpPr>
        <p:spPr bwMode="auto">
          <a:xfrm>
            <a:off x="4954488" y="2438400"/>
            <a:ext cx="86995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/>
              <a:t>Queue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Date Placeholder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Interstate"/>
              </a:rPr>
              <a:t>Bina Nusantara</a:t>
            </a: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2590799" y="188640"/>
            <a:ext cx="6106435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REVIEW TREE TRAVERSAL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/>
            <a:r>
              <a:rPr lang="en-US" sz="2400" dirty="0" smtClean="0"/>
              <a:t>Traversal is a process to visit each node in a tree.</a:t>
            </a:r>
          </a:p>
          <a:p>
            <a:pPr eaLnBrk="1" hangingPunct="1"/>
            <a:endParaRPr lang="en-US" sz="2400" dirty="0" smtClean="0"/>
          </a:p>
          <a:p>
            <a:pPr eaLnBrk="1" hangingPunct="1"/>
            <a:r>
              <a:rPr lang="sv-SE" sz="2400" b="1" dirty="0" smtClean="0"/>
              <a:t>Pre-order Traversal</a:t>
            </a:r>
            <a:endParaRPr lang="en-US" sz="2400" dirty="0" smtClean="0"/>
          </a:p>
          <a:p>
            <a:pPr lvl="1" eaLnBrk="1" hangingPunct="1"/>
            <a:r>
              <a:rPr lang="sv-SE" sz="2000" dirty="0" smtClean="0"/>
              <a:t>parent–left–right</a:t>
            </a:r>
          </a:p>
          <a:p>
            <a:pPr eaLnBrk="1" hangingPunct="1"/>
            <a:r>
              <a:rPr lang="sv-SE" sz="2400" b="1" dirty="0" smtClean="0"/>
              <a:t>Level-order Traversal</a:t>
            </a:r>
            <a:endParaRPr lang="en-US" sz="2400" dirty="0" smtClean="0"/>
          </a:p>
          <a:p>
            <a:pPr lvl="1" eaLnBrk="1" hangingPunct="1"/>
            <a:r>
              <a:rPr lang="sv-SE" sz="2000" dirty="0" smtClean="0"/>
              <a:t>parent–left–right</a:t>
            </a:r>
          </a:p>
          <a:p>
            <a:pPr eaLnBrk="1" hangingPunct="1"/>
            <a:r>
              <a:rPr lang="sv-SE" sz="2400" b="1" dirty="0" smtClean="0"/>
              <a:t>In-order Traversal</a:t>
            </a:r>
            <a:endParaRPr lang="en-US" sz="2400" dirty="0" smtClean="0"/>
          </a:p>
          <a:p>
            <a:pPr lvl="1" eaLnBrk="1" hangingPunct="1"/>
            <a:r>
              <a:rPr lang="sv-SE" sz="2000" dirty="0" smtClean="0"/>
              <a:t>left–parent–right  (this technique is only for Binary Tree)</a:t>
            </a:r>
            <a:endParaRPr lang="en-US" sz="2000" dirty="0" smtClean="0"/>
          </a:p>
          <a:p>
            <a:pPr eaLnBrk="1" hangingPunct="1"/>
            <a:r>
              <a:rPr lang="sv-SE" sz="2400" b="1" dirty="0" smtClean="0"/>
              <a:t>Post-order Traversal</a:t>
            </a:r>
            <a:endParaRPr lang="en-US" sz="2400" dirty="0" smtClean="0"/>
          </a:p>
          <a:p>
            <a:pPr lvl="1" eaLnBrk="1" hangingPunct="1"/>
            <a:r>
              <a:rPr lang="sv-SE" sz="2000" dirty="0" smtClean="0"/>
              <a:t>left–right–parent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Date Placeholder 2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Interstate"/>
              </a:rPr>
              <a:t>Bina Nusantara</a:t>
            </a: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202332"/>
            <a:ext cx="7067128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TREE BFS (9)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146922" y="1828800"/>
            <a:ext cx="2286000" cy="2286000"/>
            <a:chOff x="432" y="1296"/>
            <a:chExt cx="1440" cy="1440"/>
          </a:xfrm>
        </p:grpSpPr>
        <p:sp>
          <p:nvSpPr>
            <p:cNvPr id="30736" name="Line 4"/>
            <p:cNvSpPr>
              <a:spLocks noChangeShapeType="1"/>
            </p:cNvSpPr>
            <p:nvPr/>
          </p:nvSpPr>
          <p:spPr bwMode="auto">
            <a:xfrm flipH="1" flipV="1">
              <a:off x="816" y="2160"/>
              <a:ext cx="144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30737" name="Line 5"/>
            <p:cNvSpPr>
              <a:spLocks noChangeShapeType="1"/>
            </p:cNvSpPr>
            <p:nvPr/>
          </p:nvSpPr>
          <p:spPr bwMode="auto">
            <a:xfrm flipV="1">
              <a:off x="576" y="2160"/>
              <a:ext cx="144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30738" name="Line 6"/>
            <p:cNvSpPr>
              <a:spLocks noChangeShapeType="1"/>
            </p:cNvSpPr>
            <p:nvPr/>
          </p:nvSpPr>
          <p:spPr bwMode="auto">
            <a:xfrm flipH="1" flipV="1">
              <a:off x="1584" y="2160"/>
              <a:ext cx="144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30739" name="Line 7"/>
            <p:cNvSpPr>
              <a:spLocks noChangeShapeType="1"/>
            </p:cNvSpPr>
            <p:nvPr/>
          </p:nvSpPr>
          <p:spPr bwMode="auto">
            <a:xfrm flipV="1">
              <a:off x="1344" y="2160"/>
              <a:ext cx="144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30740" name="Line 8"/>
            <p:cNvSpPr>
              <a:spLocks noChangeShapeType="1"/>
            </p:cNvSpPr>
            <p:nvPr/>
          </p:nvSpPr>
          <p:spPr bwMode="auto">
            <a:xfrm flipH="1" flipV="1">
              <a:off x="1200" y="1536"/>
              <a:ext cx="288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30741" name="Line 9"/>
            <p:cNvSpPr>
              <a:spLocks noChangeShapeType="1"/>
            </p:cNvSpPr>
            <p:nvPr/>
          </p:nvSpPr>
          <p:spPr bwMode="auto">
            <a:xfrm flipV="1">
              <a:off x="768" y="1536"/>
              <a:ext cx="336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30742" name="Oval 10"/>
            <p:cNvSpPr>
              <a:spLocks noChangeArrowheads="1"/>
            </p:cNvSpPr>
            <p:nvPr/>
          </p:nvSpPr>
          <p:spPr bwMode="auto">
            <a:xfrm>
              <a:off x="1008" y="1296"/>
              <a:ext cx="288" cy="288"/>
            </a:xfrm>
            <a:prstGeom prst="ellipse">
              <a:avLst/>
            </a:prstGeom>
            <a:solidFill>
              <a:srgbClr val="00FF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A</a:t>
              </a:r>
            </a:p>
          </p:txBody>
        </p:sp>
        <p:sp>
          <p:nvSpPr>
            <p:cNvPr id="30743" name="Oval 11"/>
            <p:cNvSpPr>
              <a:spLocks noChangeArrowheads="1"/>
            </p:cNvSpPr>
            <p:nvPr/>
          </p:nvSpPr>
          <p:spPr bwMode="auto">
            <a:xfrm>
              <a:off x="816" y="2448"/>
              <a:ext cx="288" cy="288"/>
            </a:xfrm>
            <a:prstGeom prst="ellipse">
              <a:avLst/>
            </a:prstGeom>
            <a:solidFill>
              <a:srgbClr val="FFCC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D</a:t>
              </a:r>
            </a:p>
          </p:txBody>
        </p:sp>
        <p:sp>
          <p:nvSpPr>
            <p:cNvPr id="30744" name="Oval 12"/>
            <p:cNvSpPr>
              <a:spLocks noChangeArrowheads="1"/>
            </p:cNvSpPr>
            <p:nvPr/>
          </p:nvSpPr>
          <p:spPr bwMode="auto">
            <a:xfrm>
              <a:off x="1200" y="2448"/>
              <a:ext cx="288" cy="288"/>
            </a:xfrm>
            <a:prstGeom prst="ellipse">
              <a:avLst/>
            </a:prstGeom>
            <a:solidFill>
              <a:srgbClr val="FFCC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F</a:t>
              </a:r>
            </a:p>
          </p:txBody>
        </p:sp>
        <p:sp>
          <p:nvSpPr>
            <p:cNvPr id="30745" name="Oval 13"/>
            <p:cNvSpPr>
              <a:spLocks noChangeArrowheads="1"/>
            </p:cNvSpPr>
            <p:nvPr/>
          </p:nvSpPr>
          <p:spPr bwMode="auto">
            <a:xfrm>
              <a:off x="432" y="2448"/>
              <a:ext cx="288" cy="288"/>
            </a:xfrm>
            <a:prstGeom prst="ellipse">
              <a:avLst/>
            </a:prstGeom>
            <a:solidFill>
              <a:srgbClr val="00FF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C</a:t>
              </a:r>
            </a:p>
          </p:txBody>
        </p:sp>
        <p:sp>
          <p:nvSpPr>
            <p:cNvPr id="30746" name="Oval 14"/>
            <p:cNvSpPr>
              <a:spLocks noChangeArrowheads="1"/>
            </p:cNvSpPr>
            <p:nvPr/>
          </p:nvSpPr>
          <p:spPr bwMode="auto">
            <a:xfrm>
              <a:off x="1584" y="2448"/>
              <a:ext cx="288" cy="288"/>
            </a:xfrm>
            <a:prstGeom prst="ellipse">
              <a:avLst/>
            </a:prstGeom>
            <a:solidFill>
              <a:srgbClr val="FFCC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G</a:t>
              </a:r>
            </a:p>
          </p:txBody>
        </p:sp>
        <p:sp>
          <p:nvSpPr>
            <p:cNvPr id="30747" name="Oval 15"/>
            <p:cNvSpPr>
              <a:spLocks noChangeArrowheads="1"/>
            </p:cNvSpPr>
            <p:nvPr/>
          </p:nvSpPr>
          <p:spPr bwMode="auto">
            <a:xfrm>
              <a:off x="624" y="1872"/>
              <a:ext cx="288" cy="288"/>
            </a:xfrm>
            <a:prstGeom prst="ellipse">
              <a:avLst/>
            </a:prstGeom>
            <a:solidFill>
              <a:srgbClr val="00FF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B</a:t>
              </a:r>
            </a:p>
          </p:txBody>
        </p:sp>
        <p:sp>
          <p:nvSpPr>
            <p:cNvPr id="30748" name="Oval 16"/>
            <p:cNvSpPr>
              <a:spLocks noChangeArrowheads="1"/>
            </p:cNvSpPr>
            <p:nvPr/>
          </p:nvSpPr>
          <p:spPr bwMode="auto">
            <a:xfrm>
              <a:off x="1392" y="1872"/>
              <a:ext cx="288" cy="288"/>
            </a:xfrm>
            <a:prstGeom prst="ellipse">
              <a:avLst/>
            </a:prstGeom>
            <a:solidFill>
              <a:srgbClr val="00FF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E</a:t>
              </a:r>
            </a:p>
          </p:txBody>
        </p:sp>
      </p:grpSp>
      <p:sp>
        <p:nvSpPr>
          <p:cNvPr id="30725" name="Oval 17"/>
          <p:cNvSpPr>
            <a:spLocks noChangeArrowheads="1"/>
          </p:cNvSpPr>
          <p:nvPr/>
        </p:nvSpPr>
        <p:spPr bwMode="auto">
          <a:xfrm>
            <a:off x="6415608" y="3886200"/>
            <a:ext cx="457200" cy="457200"/>
          </a:xfrm>
          <a:prstGeom prst="ellipse">
            <a:avLst/>
          </a:prstGeom>
          <a:solidFill>
            <a:srgbClr val="00FF00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A</a:t>
            </a:r>
          </a:p>
        </p:txBody>
      </p:sp>
      <p:sp>
        <p:nvSpPr>
          <p:cNvPr id="30726" name="Oval 18"/>
          <p:cNvSpPr>
            <a:spLocks noChangeArrowheads="1"/>
          </p:cNvSpPr>
          <p:nvPr/>
        </p:nvSpPr>
        <p:spPr bwMode="auto">
          <a:xfrm>
            <a:off x="6872808" y="3886200"/>
            <a:ext cx="457200" cy="457200"/>
          </a:xfrm>
          <a:prstGeom prst="ellipse">
            <a:avLst/>
          </a:prstGeom>
          <a:solidFill>
            <a:srgbClr val="00FF00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B</a:t>
            </a:r>
          </a:p>
        </p:txBody>
      </p:sp>
      <p:sp>
        <p:nvSpPr>
          <p:cNvPr id="30727" name="Oval 19"/>
          <p:cNvSpPr>
            <a:spLocks noChangeArrowheads="1"/>
          </p:cNvSpPr>
          <p:nvPr/>
        </p:nvSpPr>
        <p:spPr bwMode="auto">
          <a:xfrm>
            <a:off x="7330008" y="3886200"/>
            <a:ext cx="457200" cy="457200"/>
          </a:xfrm>
          <a:prstGeom prst="ellipse">
            <a:avLst/>
          </a:prstGeom>
          <a:solidFill>
            <a:srgbClr val="00FF00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E</a:t>
            </a:r>
          </a:p>
        </p:txBody>
      </p:sp>
      <p:grpSp>
        <p:nvGrpSpPr>
          <p:cNvPr id="3" name="Group 20"/>
          <p:cNvGrpSpPr>
            <a:grpSpLocks/>
          </p:cNvGrpSpPr>
          <p:nvPr/>
        </p:nvGrpSpPr>
        <p:grpSpPr bwMode="auto">
          <a:xfrm>
            <a:off x="4891608" y="2438400"/>
            <a:ext cx="609600" cy="1981200"/>
            <a:chOff x="2352" y="1536"/>
            <a:chExt cx="384" cy="1248"/>
          </a:xfrm>
        </p:grpSpPr>
        <p:sp>
          <p:nvSpPr>
            <p:cNvPr id="30731" name="Line 21"/>
            <p:cNvSpPr>
              <a:spLocks noChangeShapeType="1"/>
            </p:cNvSpPr>
            <p:nvPr/>
          </p:nvSpPr>
          <p:spPr bwMode="auto">
            <a:xfrm flipV="1">
              <a:off x="2352" y="1536"/>
              <a:ext cx="0" cy="124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30732" name="Line 22"/>
            <p:cNvSpPr>
              <a:spLocks noChangeShapeType="1"/>
            </p:cNvSpPr>
            <p:nvPr/>
          </p:nvSpPr>
          <p:spPr bwMode="auto">
            <a:xfrm flipV="1">
              <a:off x="2736" y="1536"/>
              <a:ext cx="0" cy="124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30733" name="Oval 23"/>
            <p:cNvSpPr>
              <a:spLocks noChangeArrowheads="1"/>
            </p:cNvSpPr>
            <p:nvPr/>
          </p:nvSpPr>
          <p:spPr bwMode="auto">
            <a:xfrm>
              <a:off x="2400" y="2448"/>
              <a:ext cx="288" cy="288"/>
            </a:xfrm>
            <a:prstGeom prst="ellipse">
              <a:avLst/>
            </a:prstGeom>
            <a:solidFill>
              <a:srgbClr val="FFCC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D</a:t>
              </a:r>
            </a:p>
          </p:txBody>
        </p:sp>
        <p:sp>
          <p:nvSpPr>
            <p:cNvPr id="30734" name="Oval 24"/>
            <p:cNvSpPr>
              <a:spLocks noChangeArrowheads="1"/>
            </p:cNvSpPr>
            <p:nvPr/>
          </p:nvSpPr>
          <p:spPr bwMode="auto">
            <a:xfrm>
              <a:off x="2400" y="2160"/>
              <a:ext cx="288" cy="288"/>
            </a:xfrm>
            <a:prstGeom prst="ellipse">
              <a:avLst/>
            </a:prstGeom>
            <a:solidFill>
              <a:srgbClr val="FFCC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F</a:t>
              </a:r>
            </a:p>
          </p:txBody>
        </p:sp>
        <p:sp>
          <p:nvSpPr>
            <p:cNvPr id="30735" name="Oval 25"/>
            <p:cNvSpPr>
              <a:spLocks noChangeArrowheads="1"/>
            </p:cNvSpPr>
            <p:nvPr/>
          </p:nvSpPr>
          <p:spPr bwMode="auto">
            <a:xfrm>
              <a:off x="2400" y="1872"/>
              <a:ext cx="288" cy="288"/>
            </a:xfrm>
            <a:prstGeom prst="ellipse">
              <a:avLst/>
            </a:prstGeom>
            <a:solidFill>
              <a:srgbClr val="FFCC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G</a:t>
              </a:r>
            </a:p>
          </p:txBody>
        </p:sp>
      </p:grpSp>
      <p:sp>
        <p:nvSpPr>
          <p:cNvPr id="30729" name="Oval 26"/>
          <p:cNvSpPr>
            <a:spLocks noChangeArrowheads="1"/>
          </p:cNvSpPr>
          <p:nvPr/>
        </p:nvSpPr>
        <p:spPr bwMode="auto">
          <a:xfrm>
            <a:off x="7787208" y="3886200"/>
            <a:ext cx="457200" cy="457200"/>
          </a:xfrm>
          <a:prstGeom prst="ellipse">
            <a:avLst/>
          </a:prstGeom>
          <a:solidFill>
            <a:srgbClr val="00FF00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C</a:t>
            </a:r>
          </a:p>
        </p:txBody>
      </p:sp>
      <p:sp>
        <p:nvSpPr>
          <p:cNvPr id="30730" name="Text Box 27"/>
          <p:cNvSpPr txBox="1">
            <a:spLocks noChangeArrowheads="1"/>
          </p:cNvSpPr>
          <p:nvPr/>
        </p:nvSpPr>
        <p:spPr bwMode="auto">
          <a:xfrm>
            <a:off x="5577408" y="2438400"/>
            <a:ext cx="86995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/>
              <a:t>Queue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Date Placeholder 2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Interstate"/>
              </a:rPr>
              <a:t>Bina Nusantara</a:t>
            </a:r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xfrm>
            <a:off x="1651000" y="197768"/>
            <a:ext cx="7067128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TREE BFS (10)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314400" y="2057400"/>
            <a:ext cx="2286000" cy="2286000"/>
            <a:chOff x="432" y="1296"/>
            <a:chExt cx="1440" cy="1440"/>
          </a:xfrm>
        </p:grpSpPr>
        <p:sp>
          <p:nvSpPr>
            <p:cNvPr id="31760" name="Line 4"/>
            <p:cNvSpPr>
              <a:spLocks noChangeShapeType="1"/>
            </p:cNvSpPr>
            <p:nvPr/>
          </p:nvSpPr>
          <p:spPr bwMode="auto">
            <a:xfrm flipH="1" flipV="1">
              <a:off x="816" y="2160"/>
              <a:ext cx="144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31761" name="Line 5"/>
            <p:cNvSpPr>
              <a:spLocks noChangeShapeType="1"/>
            </p:cNvSpPr>
            <p:nvPr/>
          </p:nvSpPr>
          <p:spPr bwMode="auto">
            <a:xfrm flipV="1">
              <a:off x="576" y="2160"/>
              <a:ext cx="144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31762" name="Line 6"/>
            <p:cNvSpPr>
              <a:spLocks noChangeShapeType="1"/>
            </p:cNvSpPr>
            <p:nvPr/>
          </p:nvSpPr>
          <p:spPr bwMode="auto">
            <a:xfrm flipH="1" flipV="1">
              <a:off x="1584" y="2160"/>
              <a:ext cx="144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31763" name="Line 7"/>
            <p:cNvSpPr>
              <a:spLocks noChangeShapeType="1"/>
            </p:cNvSpPr>
            <p:nvPr/>
          </p:nvSpPr>
          <p:spPr bwMode="auto">
            <a:xfrm flipV="1">
              <a:off x="1344" y="2160"/>
              <a:ext cx="144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31764" name="Line 8"/>
            <p:cNvSpPr>
              <a:spLocks noChangeShapeType="1"/>
            </p:cNvSpPr>
            <p:nvPr/>
          </p:nvSpPr>
          <p:spPr bwMode="auto">
            <a:xfrm flipH="1" flipV="1">
              <a:off x="1200" y="1536"/>
              <a:ext cx="288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31765" name="Line 9"/>
            <p:cNvSpPr>
              <a:spLocks noChangeShapeType="1"/>
            </p:cNvSpPr>
            <p:nvPr/>
          </p:nvSpPr>
          <p:spPr bwMode="auto">
            <a:xfrm flipV="1">
              <a:off x="768" y="1536"/>
              <a:ext cx="336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31766" name="Oval 10"/>
            <p:cNvSpPr>
              <a:spLocks noChangeArrowheads="1"/>
            </p:cNvSpPr>
            <p:nvPr/>
          </p:nvSpPr>
          <p:spPr bwMode="auto">
            <a:xfrm>
              <a:off x="1008" y="1296"/>
              <a:ext cx="288" cy="288"/>
            </a:xfrm>
            <a:prstGeom prst="ellipse">
              <a:avLst/>
            </a:prstGeom>
            <a:solidFill>
              <a:srgbClr val="00FF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A</a:t>
              </a:r>
            </a:p>
          </p:txBody>
        </p:sp>
        <p:sp>
          <p:nvSpPr>
            <p:cNvPr id="31767" name="Oval 11"/>
            <p:cNvSpPr>
              <a:spLocks noChangeArrowheads="1"/>
            </p:cNvSpPr>
            <p:nvPr/>
          </p:nvSpPr>
          <p:spPr bwMode="auto">
            <a:xfrm>
              <a:off x="816" y="2448"/>
              <a:ext cx="288" cy="288"/>
            </a:xfrm>
            <a:prstGeom prst="ellipse">
              <a:avLst/>
            </a:prstGeom>
            <a:solidFill>
              <a:srgbClr val="00FF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D</a:t>
              </a:r>
            </a:p>
          </p:txBody>
        </p:sp>
        <p:sp>
          <p:nvSpPr>
            <p:cNvPr id="31768" name="Oval 12"/>
            <p:cNvSpPr>
              <a:spLocks noChangeArrowheads="1"/>
            </p:cNvSpPr>
            <p:nvPr/>
          </p:nvSpPr>
          <p:spPr bwMode="auto">
            <a:xfrm>
              <a:off x="1200" y="2448"/>
              <a:ext cx="288" cy="288"/>
            </a:xfrm>
            <a:prstGeom prst="ellipse">
              <a:avLst/>
            </a:prstGeom>
            <a:solidFill>
              <a:srgbClr val="FFCC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F</a:t>
              </a:r>
            </a:p>
          </p:txBody>
        </p:sp>
        <p:sp>
          <p:nvSpPr>
            <p:cNvPr id="31769" name="Oval 13"/>
            <p:cNvSpPr>
              <a:spLocks noChangeArrowheads="1"/>
            </p:cNvSpPr>
            <p:nvPr/>
          </p:nvSpPr>
          <p:spPr bwMode="auto">
            <a:xfrm>
              <a:off x="432" y="2448"/>
              <a:ext cx="288" cy="288"/>
            </a:xfrm>
            <a:prstGeom prst="ellipse">
              <a:avLst/>
            </a:prstGeom>
            <a:solidFill>
              <a:srgbClr val="00FF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C</a:t>
              </a:r>
            </a:p>
          </p:txBody>
        </p:sp>
        <p:sp>
          <p:nvSpPr>
            <p:cNvPr id="31770" name="Oval 14"/>
            <p:cNvSpPr>
              <a:spLocks noChangeArrowheads="1"/>
            </p:cNvSpPr>
            <p:nvPr/>
          </p:nvSpPr>
          <p:spPr bwMode="auto">
            <a:xfrm>
              <a:off x="1584" y="2448"/>
              <a:ext cx="288" cy="288"/>
            </a:xfrm>
            <a:prstGeom prst="ellipse">
              <a:avLst/>
            </a:prstGeom>
            <a:solidFill>
              <a:srgbClr val="FFCC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G</a:t>
              </a:r>
            </a:p>
          </p:txBody>
        </p:sp>
        <p:sp>
          <p:nvSpPr>
            <p:cNvPr id="31771" name="Oval 15"/>
            <p:cNvSpPr>
              <a:spLocks noChangeArrowheads="1"/>
            </p:cNvSpPr>
            <p:nvPr/>
          </p:nvSpPr>
          <p:spPr bwMode="auto">
            <a:xfrm>
              <a:off x="624" y="1872"/>
              <a:ext cx="288" cy="288"/>
            </a:xfrm>
            <a:prstGeom prst="ellipse">
              <a:avLst/>
            </a:prstGeom>
            <a:solidFill>
              <a:srgbClr val="00FF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B</a:t>
              </a:r>
            </a:p>
          </p:txBody>
        </p:sp>
        <p:sp>
          <p:nvSpPr>
            <p:cNvPr id="31772" name="Oval 16"/>
            <p:cNvSpPr>
              <a:spLocks noChangeArrowheads="1"/>
            </p:cNvSpPr>
            <p:nvPr/>
          </p:nvSpPr>
          <p:spPr bwMode="auto">
            <a:xfrm>
              <a:off x="1392" y="1872"/>
              <a:ext cx="288" cy="288"/>
            </a:xfrm>
            <a:prstGeom prst="ellipse">
              <a:avLst/>
            </a:prstGeom>
            <a:solidFill>
              <a:srgbClr val="00FF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E</a:t>
              </a:r>
            </a:p>
          </p:txBody>
        </p:sp>
      </p:grpSp>
      <p:sp>
        <p:nvSpPr>
          <p:cNvPr id="31749" name="Oval 17"/>
          <p:cNvSpPr>
            <a:spLocks noChangeArrowheads="1"/>
          </p:cNvSpPr>
          <p:nvPr/>
        </p:nvSpPr>
        <p:spPr bwMode="auto">
          <a:xfrm>
            <a:off x="5886400" y="3886200"/>
            <a:ext cx="457200" cy="457200"/>
          </a:xfrm>
          <a:prstGeom prst="ellipse">
            <a:avLst/>
          </a:prstGeom>
          <a:solidFill>
            <a:srgbClr val="00FF00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A</a:t>
            </a:r>
          </a:p>
        </p:txBody>
      </p:sp>
      <p:sp>
        <p:nvSpPr>
          <p:cNvPr id="31750" name="Oval 18"/>
          <p:cNvSpPr>
            <a:spLocks noChangeArrowheads="1"/>
          </p:cNvSpPr>
          <p:nvPr/>
        </p:nvSpPr>
        <p:spPr bwMode="auto">
          <a:xfrm>
            <a:off x="6343600" y="3886200"/>
            <a:ext cx="457200" cy="457200"/>
          </a:xfrm>
          <a:prstGeom prst="ellipse">
            <a:avLst/>
          </a:prstGeom>
          <a:solidFill>
            <a:srgbClr val="00FF00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B</a:t>
            </a:r>
          </a:p>
        </p:txBody>
      </p:sp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4362400" y="2438400"/>
            <a:ext cx="609600" cy="1981200"/>
            <a:chOff x="2352" y="1536"/>
            <a:chExt cx="384" cy="1248"/>
          </a:xfrm>
        </p:grpSpPr>
        <p:sp>
          <p:nvSpPr>
            <p:cNvPr id="31756" name="Line 20"/>
            <p:cNvSpPr>
              <a:spLocks noChangeShapeType="1"/>
            </p:cNvSpPr>
            <p:nvPr/>
          </p:nvSpPr>
          <p:spPr bwMode="auto">
            <a:xfrm flipV="1">
              <a:off x="2352" y="1536"/>
              <a:ext cx="0" cy="124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31757" name="Line 21"/>
            <p:cNvSpPr>
              <a:spLocks noChangeShapeType="1"/>
            </p:cNvSpPr>
            <p:nvPr/>
          </p:nvSpPr>
          <p:spPr bwMode="auto">
            <a:xfrm flipV="1">
              <a:off x="2736" y="1536"/>
              <a:ext cx="0" cy="124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31758" name="Oval 22"/>
            <p:cNvSpPr>
              <a:spLocks noChangeArrowheads="1"/>
            </p:cNvSpPr>
            <p:nvPr/>
          </p:nvSpPr>
          <p:spPr bwMode="auto">
            <a:xfrm>
              <a:off x="2400" y="2448"/>
              <a:ext cx="288" cy="288"/>
            </a:xfrm>
            <a:prstGeom prst="ellipse">
              <a:avLst/>
            </a:prstGeom>
            <a:solidFill>
              <a:srgbClr val="FFCC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F</a:t>
              </a:r>
            </a:p>
          </p:txBody>
        </p:sp>
        <p:sp>
          <p:nvSpPr>
            <p:cNvPr id="31759" name="Oval 23"/>
            <p:cNvSpPr>
              <a:spLocks noChangeArrowheads="1"/>
            </p:cNvSpPr>
            <p:nvPr/>
          </p:nvSpPr>
          <p:spPr bwMode="auto">
            <a:xfrm>
              <a:off x="2400" y="2160"/>
              <a:ext cx="288" cy="288"/>
            </a:xfrm>
            <a:prstGeom prst="ellipse">
              <a:avLst/>
            </a:prstGeom>
            <a:solidFill>
              <a:srgbClr val="FFCC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G</a:t>
              </a:r>
            </a:p>
          </p:txBody>
        </p:sp>
      </p:grpSp>
      <p:sp>
        <p:nvSpPr>
          <p:cNvPr id="31752" name="Oval 24"/>
          <p:cNvSpPr>
            <a:spLocks noChangeArrowheads="1"/>
          </p:cNvSpPr>
          <p:nvPr/>
        </p:nvSpPr>
        <p:spPr bwMode="auto">
          <a:xfrm>
            <a:off x="6800800" y="3886200"/>
            <a:ext cx="457200" cy="457200"/>
          </a:xfrm>
          <a:prstGeom prst="ellipse">
            <a:avLst/>
          </a:prstGeom>
          <a:solidFill>
            <a:srgbClr val="00FF00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E</a:t>
            </a:r>
          </a:p>
        </p:txBody>
      </p:sp>
      <p:sp>
        <p:nvSpPr>
          <p:cNvPr id="31753" name="Oval 25"/>
          <p:cNvSpPr>
            <a:spLocks noChangeArrowheads="1"/>
          </p:cNvSpPr>
          <p:nvPr/>
        </p:nvSpPr>
        <p:spPr bwMode="auto">
          <a:xfrm>
            <a:off x="7715200" y="3886200"/>
            <a:ext cx="457200" cy="457200"/>
          </a:xfrm>
          <a:prstGeom prst="ellipse">
            <a:avLst/>
          </a:prstGeom>
          <a:solidFill>
            <a:srgbClr val="00FF00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D</a:t>
            </a:r>
          </a:p>
        </p:txBody>
      </p:sp>
      <p:sp>
        <p:nvSpPr>
          <p:cNvPr id="31754" name="Oval 26"/>
          <p:cNvSpPr>
            <a:spLocks noChangeArrowheads="1"/>
          </p:cNvSpPr>
          <p:nvPr/>
        </p:nvSpPr>
        <p:spPr bwMode="auto">
          <a:xfrm>
            <a:off x="7258000" y="3886200"/>
            <a:ext cx="457200" cy="457200"/>
          </a:xfrm>
          <a:prstGeom prst="ellipse">
            <a:avLst/>
          </a:prstGeom>
          <a:solidFill>
            <a:srgbClr val="00FF00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C</a:t>
            </a:r>
          </a:p>
        </p:txBody>
      </p:sp>
      <p:sp>
        <p:nvSpPr>
          <p:cNvPr id="31755" name="Text Box 27"/>
          <p:cNvSpPr txBox="1">
            <a:spLocks noChangeArrowheads="1"/>
          </p:cNvSpPr>
          <p:nvPr/>
        </p:nvSpPr>
        <p:spPr bwMode="auto">
          <a:xfrm>
            <a:off x="5048200" y="2438400"/>
            <a:ext cx="86995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/>
              <a:t>Queue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Date Placeholder 2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Interstate"/>
              </a:rPr>
              <a:t>Bina Nusantara</a:t>
            </a:r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188640"/>
            <a:ext cx="7067128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TREE BFS (11)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217240" y="2057400"/>
            <a:ext cx="2286000" cy="2286000"/>
            <a:chOff x="432" y="1296"/>
            <a:chExt cx="1440" cy="1440"/>
          </a:xfrm>
        </p:grpSpPr>
        <p:sp>
          <p:nvSpPr>
            <p:cNvPr id="32784" name="Line 4"/>
            <p:cNvSpPr>
              <a:spLocks noChangeShapeType="1"/>
            </p:cNvSpPr>
            <p:nvPr/>
          </p:nvSpPr>
          <p:spPr bwMode="auto">
            <a:xfrm flipH="1" flipV="1">
              <a:off x="816" y="2160"/>
              <a:ext cx="144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32785" name="Line 5"/>
            <p:cNvSpPr>
              <a:spLocks noChangeShapeType="1"/>
            </p:cNvSpPr>
            <p:nvPr/>
          </p:nvSpPr>
          <p:spPr bwMode="auto">
            <a:xfrm flipV="1">
              <a:off x="576" y="2160"/>
              <a:ext cx="144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32786" name="Line 6"/>
            <p:cNvSpPr>
              <a:spLocks noChangeShapeType="1"/>
            </p:cNvSpPr>
            <p:nvPr/>
          </p:nvSpPr>
          <p:spPr bwMode="auto">
            <a:xfrm flipH="1" flipV="1">
              <a:off x="1584" y="2160"/>
              <a:ext cx="144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32787" name="Line 7"/>
            <p:cNvSpPr>
              <a:spLocks noChangeShapeType="1"/>
            </p:cNvSpPr>
            <p:nvPr/>
          </p:nvSpPr>
          <p:spPr bwMode="auto">
            <a:xfrm flipV="1">
              <a:off x="1344" y="2160"/>
              <a:ext cx="144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32788" name="Line 8"/>
            <p:cNvSpPr>
              <a:spLocks noChangeShapeType="1"/>
            </p:cNvSpPr>
            <p:nvPr/>
          </p:nvSpPr>
          <p:spPr bwMode="auto">
            <a:xfrm flipH="1" flipV="1">
              <a:off x="1200" y="1536"/>
              <a:ext cx="288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32789" name="Line 9"/>
            <p:cNvSpPr>
              <a:spLocks noChangeShapeType="1"/>
            </p:cNvSpPr>
            <p:nvPr/>
          </p:nvSpPr>
          <p:spPr bwMode="auto">
            <a:xfrm flipV="1">
              <a:off x="768" y="1536"/>
              <a:ext cx="336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32790" name="Oval 10"/>
            <p:cNvSpPr>
              <a:spLocks noChangeArrowheads="1"/>
            </p:cNvSpPr>
            <p:nvPr/>
          </p:nvSpPr>
          <p:spPr bwMode="auto">
            <a:xfrm>
              <a:off x="1008" y="1296"/>
              <a:ext cx="288" cy="288"/>
            </a:xfrm>
            <a:prstGeom prst="ellipse">
              <a:avLst/>
            </a:prstGeom>
            <a:solidFill>
              <a:srgbClr val="00FF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A</a:t>
              </a:r>
            </a:p>
          </p:txBody>
        </p:sp>
        <p:sp>
          <p:nvSpPr>
            <p:cNvPr id="32791" name="Oval 11"/>
            <p:cNvSpPr>
              <a:spLocks noChangeArrowheads="1"/>
            </p:cNvSpPr>
            <p:nvPr/>
          </p:nvSpPr>
          <p:spPr bwMode="auto">
            <a:xfrm>
              <a:off x="816" y="2448"/>
              <a:ext cx="288" cy="288"/>
            </a:xfrm>
            <a:prstGeom prst="ellipse">
              <a:avLst/>
            </a:prstGeom>
            <a:solidFill>
              <a:srgbClr val="00FF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D</a:t>
              </a:r>
            </a:p>
          </p:txBody>
        </p:sp>
        <p:sp>
          <p:nvSpPr>
            <p:cNvPr id="32792" name="Oval 12"/>
            <p:cNvSpPr>
              <a:spLocks noChangeArrowheads="1"/>
            </p:cNvSpPr>
            <p:nvPr/>
          </p:nvSpPr>
          <p:spPr bwMode="auto">
            <a:xfrm>
              <a:off x="1200" y="2448"/>
              <a:ext cx="288" cy="288"/>
            </a:xfrm>
            <a:prstGeom prst="ellipse">
              <a:avLst/>
            </a:prstGeom>
            <a:solidFill>
              <a:srgbClr val="00FF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F</a:t>
              </a:r>
            </a:p>
          </p:txBody>
        </p:sp>
        <p:sp>
          <p:nvSpPr>
            <p:cNvPr id="32793" name="Oval 13"/>
            <p:cNvSpPr>
              <a:spLocks noChangeArrowheads="1"/>
            </p:cNvSpPr>
            <p:nvPr/>
          </p:nvSpPr>
          <p:spPr bwMode="auto">
            <a:xfrm>
              <a:off x="432" y="2448"/>
              <a:ext cx="288" cy="288"/>
            </a:xfrm>
            <a:prstGeom prst="ellipse">
              <a:avLst/>
            </a:prstGeom>
            <a:solidFill>
              <a:srgbClr val="00FF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C</a:t>
              </a:r>
            </a:p>
          </p:txBody>
        </p:sp>
        <p:sp>
          <p:nvSpPr>
            <p:cNvPr id="32794" name="Oval 14"/>
            <p:cNvSpPr>
              <a:spLocks noChangeArrowheads="1"/>
            </p:cNvSpPr>
            <p:nvPr/>
          </p:nvSpPr>
          <p:spPr bwMode="auto">
            <a:xfrm>
              <a:off x="1584" y="2448"/>
              <a:ext cx="288" cy="288"/>
            </a:xfrm>
            <a:prstGeom prst="ellipse">
              <a:avLst/>
            </a:prstGeom>
            <a:solidFill>
              <a:srgbClr val="FFCC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G</a:t>
              </a:r>
            </a:p>
          </p:txBody>
        </p:sp>
        <p:sp>
          <p:nvSpPr>
            <p:cNvPr id="32795" name="Oval 15"/>
            <p:cNvSpPr>
              <a:spLocks noChangeArrowheads="1"/>
            </p:cNvSpPr>
            <p:nvPr/>
          </p:nvSpPr>
          <p:spPr bwMode="auto">
            <a:xfrm>
              <a:off x="624" y="1872"/>
              <a:ext cx="288" cy="288"/>
            </a:xfrm>
            <a:prstGeom prst="ellipse">
              <a:avLst/>
            </a:prstGeom>
            <a:solidFill>
              <a:srgbClr val="00FF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B</a:t>
              </a:r>
            </a:p>
          </p:txBody>
        </p:sp>
        <p:sp>
          <p:nvSpPr>
            <p:cNvPr id="32796" name="Oval 16"/>
            <p:cNvSpPr>
              <a:spLocks noChangeArrowheads="1"/>
            </p:cNvSpPr>
            <p:nvPr/>
          </p:nvSpPr>
          <p:spPr bwMode="auto">
            <a:xfrm>
              <a:off x="1392" y="1872"/>
              <a:ext cx="288" cy="288"/>
            </a:xfrm>
            <a:prstGeom prst="ellipse">
              <a:avLst/>
            </a:prstGeom>
            <a:solidFill>
              <a:srgbClr val="00FF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E</a:t>
              </a:r>
            </a:p>
          </p:txBody>
        </p:sp>
      </p:grpSp>
      <p:sp>
        <p:nvSpPr>
          <p:cNvPr id="32773" name="Oval 17"/>
          <p:cNvSpPr>
            <a:spLocks noChangeArrowheads="1"/>
          </p:cNvSpPr>
          <p:nvPr/>
        </p:nvSpPr>
        <p:spPr bwMode="auto">
          <a:xfrm>
            <a:off x="5789240" y="3886200"/>
            <a:ext cx="457200" cy="457200"/>
          </a:xfrm>
          <a:prstGeom prst="ellipse">
            <a:avLst/>
          </a:prstGeom>
          <a:solidFill>
            <a:srgbClr val="00FF00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A</a:t>
            </a:r>
          </a:p>
        </p:txBody>
      </p: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4265240" y="2438400"/>
            <a:ext cx="609600" cy="1981200"/>
            <a:chOff x="2352" y="1536"/>
            <a:chExt cx="384" cy="1248"/>
          </a:xfrm>
        </p:grpSpPr>
        <p:sp>
          <p:nvSpPr>
            <p:cNvPr id="32781" name="Line 19"/>
            <p:cNvSpPr>
              <a:spLocks noChangeShapeType="1"/>
            </p:cNvSpPr>
            <p:nvPr/>
          </p:nvSpPr>
          <p:spPr bwMode="auto">
            <a:xfrm flipV="1">
              <a:off x="2352" y="1536"/>
              <a:ext cx="0" cy="124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32782" name="Line 20"/>
            <p:cNvSpPr>
              <a:spLocks noChangeShapeType="1"/>
            </p:cNvSpPr>
            <p:nvPr/>
          </p:nvSpPr>
          <p:spPr bwMode="auto">
            <a:xfrm flipV="1">
              <a:off x="2736" y="1536"/>
              <a:ext cx="0" cy="124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32783" name="Oval 21"/>
            <p:cNvSpPr>
              <a:spLocks noChangeArrowheads="1"/>
            </p:cNvSpPr>
            <p:nvPr/>
          </p:nvSpPr>
          <p:spPr bwMode="auto">
            <a:xfrm>
              <a:off x="2400" y="2448"/>
              <a:ext cx="288" cy="288"/>
            </a:xfrm>
            <a:prstGeom prst="ellipse">
              <a:avLst/>
            </a:prstGeom>
            <a:solidFill>
              <a:srgbClr val="FFCC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G</a:t>
              </a:r>
            </a:p>
          </p:txBody>
        </p:sp>
      </p:grpSp>
      <p:sp>
        <p:nvSpPr>
          <p:cNvPr id="32775" name="Oval 22"/>
          <p:cNvSpPr>
            <a:spLocks noChangeArrowheads="1"/>
          </p:cNvSpPr>
          <p:nvPr/>
        </p:nvSpPr>
        <p:spPr bwMode="auto">
          <a:xfrm>
            <a:off x="6246440" y="3886200"/>
            <a:ext cx="457200" cy="457200"/>
          </a:xfrm>
          <a:prstGeom prst="ellipse">
            <a:avLst/>
          </a:prstGeom>
          <a:solidFill>
            <a:srgbClr val="00FF00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B</a:t>
            </a:r>
          </a:p>
        </p:txBody>
      </p:sp>
      <p:sp>
        <p:nvSpPr>
          <p:cNvPr id="32776" name="Oval 23"/>
          <p:cNvSpPr>
            <a:spLocks noChangeArrowheads="1"/>
          </p:cNvSpPr>
          <p:nvPr/>
        </p:nvSpPr>
        <p:spPr bwMode="auto">
          <a:xfrm>
            <a:off x="8075240" y="3886200"/>
            <a:ext cx="457200" cy="457200"/>
          </a:xfrm>
          <a:prstGeom prst="ellipse">
            <a:avLst/>
          </a:prstGeom>
          <a:solidFill>
            <a:srgbClr val="00FF00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F</a:t>
            </a:r>
          </a:p>
        </p:txBody>
      </p:sp>
      <p:sp>
        <p:nvSpPr>
          <p:cNvPr id="32777" name="Oval 24"/>
          <p:cNvSpPr>
            <a:spLocks noChangeArrowheads="1"/>
          </p:cNvSpPr>
          <p:nvPr/>
        </p:nvSpPr>
        <p:spPr bwMode="auto">
          <a:xfrm>
            <a:off x="6703640" y="3886200"/>
            <a:ext cx="457200" cy="457200"/>
          </a:xfrm>
          <a:prstGeom prst="ellipse">
            <a:avLst/>
          </a:prstGeom>
          <a:solidFill>
            <a:srgbClr val="00FF00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E</a:t>
            </a:r>
          </a:p>
        </p:txBody>
      </p:sp>
      <p:sp>
        <p:nvSpPr>
          <p:cNvPr id="32778" name="Oval 25"/>
          <p:cNvSpPr>
            <a:spLocks noChangeArrowheads="1"/>
          </p:cNvSpPr>
          <p:nvPr/>
        </p:nvSpPr>
        <p:spPr bwMode="auto">
          <a:xfrm>
            <a:off x="7618040" y="3886200"/>
            <a:ext cx="457200" cy="457200"/>
          </a:xfrm>
          <a:prstGeom prst="ellipse">
            <a:avLst/>
          </a:prstGeom>
          <a:solidFill>
            <a:srgbClr val="00FF00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D</a:t>
            </a:r>
          </a:p>
        </p:txBody>
      </p:sp>
      <p:sp>
        <p:nvSpPr>
          <p:cNvPr id="32779" name="Oval 26"/>
          <p:cNvSpPr>
            <a:spLocks noChangeArrowheads="1"/>
          </p:cNvSpPr>
          <p:nvPr/>
        </p:nvSpPr>
        <p:spPr bwMode="auto">
          <a:xfrm>
            <a:off x="7160840" y="3886200"/>
            <a:ext cx="457200" cy="457200"/>
          </a:xfrm>
          <a:prstGeom prst="ellipse">
            <a:avLst/>
          </a:prstGeom>
          <a:solidFill>
            <a:srgbClr val="00FF00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C</a:t>
            </a:r>
          </a:p>
        </p:txBody>
      </p:sp>
      <p:sp>
        <p:nvSpPr>
          <p:cNvPr id="32780" name="Text Box 27"/>
          <p:cNvSpPr txBox="1">
            <a:spLocks noChangeArrowheads="1"/>
          </p:cNvSpPr>
          <p:nvPr/>
        </p:nvSpPr>
        <p:spPr bwMode="auto">
          <a:xfrm>
            <a:off x="4951040" y="2438400"/>
            <a:ext cx="86995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/>
              <a:t>Queue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Date Placeholder 2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Interstate"/>
              </a:rPr>
              <a:t>Bina Nusantara</a:t>
            </a:r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>
          <a:xfrm>
            <a:off x="1619672" y="188640"/>
            <a:ext cx="7067128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TREE BFS (12)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192088" y="2057400"/>
            <a:ext cx="2286000" cy="2286000"/>
            <a:chOff x="432" y="1296"/>
            <a:chExt cx="1440" cy="1440"/>
          </a:xfrm>
        </p:grpSpPr>
        <p:sp>
          <p:nvSpPr>
            <p:cNvPr id="33808" name="Line 4"/>
            <p:cNvSpPr>
              <a:spLocks noChangeShapeType="1"/>
            </p:cNvSpPr>
            <p:nvPr/>
          </p:nvSpPr>
          <p:spPr bwMode="auto">
            <a:xfrm flipH="1" flipV="1">
              <a:off x="816" y="2160"/>
              <a:ext cx="144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33809" name="Line 5"/>
            <p:cNvSpPr>
              <a:spLocks noChangeShapeType="1"/>
            </p:cNvSpPr>
            <p:nvPr/>
          </p:nvSpPr>
          <p:spPr bwMode="auto">
            <a:xfrm flipV="1">
              <a:off x="576" y="2160"/>
              <a:ext cx="144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33810" name="Line 6"/>
            <p:cNvSpPr>
              <a:spLocks noChangeShapeType="1"/>
            </p:cNvSpPr>
            <p:nvPr/>
          </p:nvSpPr>
          <p:spPr bwMode="auto">
            <a:xfrm flipH="1" flipV="1">
              <a:off x="1584" y="2160"/>
              <a:ext cx="144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33811" name="Line 7"/>
            <p:cNvSpPr>
              <a:spLocks noChangeShapeType="1"/>
            </p:cNvSpPr>
            <p:nvPr/>
          </p:nvSpPr>
          <p:spPr bwMode="auto">
            <a:xfrm flipV="1">
              <a:off x="1344" y="2160"/>
              <a:ext cx="144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33812" name="Line 8"/>
            <p:cNvSpPr>
              <a:spLocks noChangeShapeType="1"/>
            </p:cNvSpPr>
            <p:nvPr/>
          </p:nvSpPr>
          <p:spPr bwMode="auto">
            <a:xfrm flipH="1" flipV="1">
              <a:off x="1200" y="1536"/>
              <a:ext cx="288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33813" name="Line 9"/>
            <p:cNvSpPr>
              <a:spLocks noChangeShapeType="1"/>
            </p:cNvSpPr>
            <p:nvPr/>
          </p:nvSpPr>
          <p:spPr bwMode="auto">
            <a:xfrm flipV="1">
              <a:off x="768" y="1536"/>
              <a:ext cx="336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33814" name="Oval 10"/>
            <p:cNvSpPr>
              <a:spLocks noChangeArrowheads="1"/>
            </p:cNvSpPr>
            <p:nvPr/>
          </p:nvSpPr>
          <p:spPr bwMode="auto">
            <a:xfrm>
              <a:off x="1008" y="1296"/>
              <a:ext cx="288" cy="288"/>
            </a:xfrm>
            <a:prstGeom prst="ellipse">
              <a:avLst/>
            </a:prstGeom>
            <a:solidFill>
              <a:srgbClr val="00FF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A</a:t>
              </a:r>
            </a:p>
          </p:txBody>
        </p:sp>
        <p:sp>
          <p:nvSpPr>
            <p:cNvPr id="33815" name="Oval 11"/>
            <p:cNvSpPr>
              <a:spLocks noChangeArrowheads="1"/>
            </p:cNvSpPr>
            <p:nvPr/>
          </p:nvSpPr>
          <p:spPr bwMode="auto">
            <a:xfrm>
              <a:off x="816" y="2448"/>
              <a:ext cx="288" cy="288"/>
            </a:xfrm>
            <a:prstGeom prst="ellipse">
              <a:avLst/>
            </a:prstGeom>
            <a:solidFill>
              <a:srgbClr val="00FF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D</a:t>
              </a:r>
            </a:p>
          </p:txBody>
        </p:sp>
        <p:sp>
          <p:nvSpPr>
            <p:cNvPr id="33816" name="Oval 12"/>
            <p:cNvSpPr>
              <a:spLocks noChangeArrowheads="1"/>
            </p:cNvSpPr>
            <p:nvPr/>
          </p:nvSpPr>
          <p:spPr bwMode="auto">
            <a:xfrm>
              <a:off x="1200" y="2448"/>
              <a:ext cx="288" cy="288"/>
            </a:xfrm>
            <a:prstGeom prst="ellipse">
              <a:avLst/>
            </a:prstGeom>
            <a:solidFill>
              <a:srgbClr val="00FF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F</a:t>
              </a:r>
            </a:p>
          </p:txBody>
        </p:sp>
        <p:sp>
          <p:nvSpPr>
            <p:cNvPr id="33817" name="Oval 13"/>
            <p:cNvSpPr>
              <a:spLocks noChangeArrowheads="1"/>
            </p:cNvSpPr>
            <p:nvPr/>
          </p:nvSpPr>
          <p:spPr bwMode="auto">
            <a:xfrm>
              <a:off x="432" y="2448"/>
              <a:ext cx="288" cy="288"/>
            </a:xfrm>
            <a:prstGeom prst="ellipse">
              <a:avLst/>
            </a:prstGeom>
            <a:solidFill>
              <a:srgbClr val="00FF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C</a:t>
              </a:r>
            </a:p>
          </p:txBody>
        </p:sp>
        <p:sp>
          <p:nvSpPr>
            <p:cNvPr id="33818" name="Oval 14"/>
            <p:cNvSpPr>
              <a:spLocks noChangeArrowheads="1"/>
            </p:cNvSpPr>
            <p:nvPr/>
          </p:nvSpPr>
          <p:spPr bwMode="auto">
            <a:xfrm>
              <a:off x="1584" y="2448"/>
              <a:ext cx="288" cy="288"/>
            </a:xfrm>
            <a:prstGeom prst="ellipse">
              <a:avLst/>
            </a:prstGeom>
            <a:solidFill>
              <a:srgbClr val="00FF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G</a:t>
              </a:r>
            </a:p>
          </p:txBody>
        </p:sp>
        <p:sp>
          <p:nvSpPr>
            <p:cNvPr id="33819" name="Oval 15"/>
            <p:cNvSpPr>
              <a:spLocks noChangeArrowheads="1"/>
            </p:cNvSpPr>
            <p:nvPr/>
          </p:nvSpPr>
          <p:spPr bwMode="auto">
            <a:xfrm>
              <a:off x="624" y="1872"/>
              <a:ext cx="288" cy="288"/>
            </a:xfrm>
            <a:prstGeom prst="ellipse">
              <a:avLst/>
            </a:prstGeom>
            <a:solidFill>
              <a:srgbClr val="00FF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B</a:t>
              </a:r>
            </a:p>
          </p:txBody>
        </p:sp>
        <p:sp>
          <p:nvSpPr>
            <p:cNvPr id="33820" name="Oval 16"/>
            <p:cNvSpPr>
              <a:spLocks noChangeArrowheads="1"/>
            </p:cNvSpPr>
            <p:nvPr/>
          </p:nvSpPr>
          <p:spPr bwMode="auto">
            <a:xfrm>
              <a:off x="1392" y="1872"/>
              <a:ext cx="288" cy="288"/>
            </a:xfrm>
            <a:prstGeom prst="ellipse">
              <a:avLst/>
            </a:prstGeom>
            <a:solidFill>
              <a:srgbClr val="00FF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E</a:t>
              </a:r>
            </a:p>
          </p:txBody>
        </p:sp>
      </p:grp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4240088" y="2438400"/>
            <a:ext cx="609600" cy="1981200"/>
            <a:chOff x="2352" y="1536"/>
            <a:chExt cx="384" cy="1248"/>
          </a:xfrm>
        </p:grpSpPr>
        <p:sp>
          <p:nvSpPr>
            <p:cNvPr id="33806" name="Line 18"/>
            <p:cNvSpPr>
              <a:spLocks noChangeShapeType="1"/>
            </p:cNvSpPr>
            <p:nvPr/>
          </p:nvSpPr>
          <p:spPr bwMode="auto">
            <a:xfrm flipV="1">
              <a:off x="2352" y="1536"/>
              <a:ext cx="0" cy="124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33807" name="Line 19"/>
            <p:cNvSpPr>
              <a:spLocks noChangeShapeType="1"/>
            </p:cNvSpPr>
            <p:nvPr/>
          </p:nvSpPr>
          <p:spPr bwMode="auto">
            <a:xfrm flipV="1">
              <a:off x="2736" y="1536"/>
              <a:ext cx="0" cy="124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</p:grpSp>
      <p:sp>
        <p:nvSpPr>
          <p:cNvPr id="33798" name="Oval 20"/>
          <p:cNvSpPr>
            <a:spLocks noChangeArrowheads="1"/>
          </p:cNvSpPr>
          <p:nvPr/>
        </p:nvSpPr>
        <p:spPr bwMode="auto">
          <a:xfrm>
            <a:off x="5764088" y="3886200"/>
            <a:ext cx="457200" cy="457200"/>
          </a:xfrm>
          <a:prstGeom prst="ellipse">
            <a:avLst/>
          </a:prstGeom>
          <a:solidFill>
            <a:srgbClr val="00FF00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A</a:t>
            </a:r>
          </a:p>
        </p:txBody>
      </p:sp>
      <p:sp>
        <p:nvSpPr>
          <p:cNvPr id="33799" name="Oval 21"/>
          <p:cNvSpPr>
            <a:spLocks noChangeArrowheads="1"/>
          </p:cNvSpPr>
          <p:nvPr/>
        </p:nvSpPr>
        <p:spPr bwMode="auto">
          <a:xfrm>
            <a:off x="8507288" y="3886200"/>
            <a:ext cx="457200" cy="457200"/>
          </a:xfrm>
          <a:prstGeom prst="ellipse">
            <a:avLst/>
          </a:prstGeom>
          <a:solidFill>
            <a:srgbClr val="00FF00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G</a:t>
            </a:r>
          </a:p>
        </p:txBody>
      </p:sp>
      <p:sp>
        <p:nvSpPr>
          <p:cNvPr id="33800" name="Oval 22"/>
          <p:cNvSpPr>
            <a:spLocks noChangeArrowheads="1"/>
          </p:cNvSpPr>
          <p:nvPr/>
        </p:nvSpPr>
        <p:spPr bwMode="auto">
          <a:xfrm>
            <a:off x="6221288" y="3886200"/>
            <a:ext cx="457200" cy="457200"/>
          </a:xfrm>
          <a:prstGeom prst="ellipse">
            <a:avLst/>
          </a:prstGeom>
          <a:solidFill>
            <a:srgbClr val="00FF00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B</a:t>
            </a:r>
          </a:p>
        </p:txBody>
      </p:sp>
      <p:sp>
        <p:nvSpPr>
          <p:cNvPr id="33801" name="Oval 23"/>
          <p:cNvSpPr>
            <a:spLocks noChangeArrowheads="1"/>
          </p:cNvSpPr>
          <p:nvPr/>
        </p:nvSpPr>
        <p:spPr bwMode="auto">
          <a:xfrm>
            <a:off x="8050088" y="3886200"/>
            <a:ext cx="457200" cy="457200"/>
          </a:xfrm>
          <a:prstGeom prst="ellipse">
            <a:avLst/>
          </a:prstGeom>
          <a:solidFill>
            <a:srgbClr val="00FF00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F</a:t>
            </a:r>
          </a:p>
        </p:txBody>
      </p:sp>
      <p:sp>
        <p:nvSpPr>
          <p:cNvPr id="33802" name="Oval 24"/>
          <p:cNvSpPr>
            <a:spLocks noChangeArrowheads="1"/>
          </p:cNvSpPr>
          <p:nvPr/>
        </p:nvSpPr>
        <p:spPr bwMode="auto">
          <a:xfrm>
            <a:off x="6678488" y="3886200"/>
            <a:ext cx="457200" cy="457200"/>
          </a:xfrm>
          <a:prstGeom prst="ellipse">
            <a:avLst/>
          </a:prstGeom>
          <a:solidFill>
            <a:srgbClr val="00FF00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E</a:t>
            </a:r>
          </a:p>
        </p:txBody>
      </p:sp>
      <p:sp>
        <p:nvSpPr>
          <p:cNvPr id="33803" name="Oval 25"/>
          <p:cNvSpPr>
            <a:spLocks noChangeArrowheads="1"/>
          </p:cNvSpPr>
          <p:nvPr/>
        </p:nvSpPr>
        <p:spPr bwMode="auto">
          <a:xfrm>
            <a:off x="7592888" y="3886200"/>
            <a:ext cx="457200" cy="457200"/>
          </a:xfrm>
          <a:prstGeom prst="ellipse">
            <a:avLst/>
          </a:prstGeom>
          <a:solidFill>
            <a:srgbClr val="00FF00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D</a:t>
            </a:r>
          </a:p>
        </p:txBody>
      </p:sp>
      <p:sp>
        <p:nvSpPr>
          <p:cNvPr id="33804" name="Oval 26"/>
          <p:cNvSpPr>
            <a:spLocks noChangeArrowheads="1"/>
          </p:cNvSpPr>
          <p:nvPr/>
        </p:nvSpPr>
        <p:spPr bwMode="auto">
          <a:xfrm>
            <a:off x="7135688" y="3886200"/>
            <a:ext cx="457200" cy="457200"/>
          </a:xfrm>
          <a:prstGeom prst="ellipse">
            <a:avLst/>
          </a:prstGeom>
          <a:solidFill>
            <a:srgbClr val="00FF00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C</a:t>
            </a:r>
          </a:p>
        </p:txBody>
      </p:sp>
      <p:sp>
        <p:nvSpPr>
          <p:cNvPr id="33805" name="Text Box 27"/>
          <p:cNvSpPr txBox="1">
            <a:spLocks noChangeArrowheads="1"/>
          </p:cNvSpPr>
          <p:nvPr/>
        </p:nvSpPr>
        <p:spPr bwMode="auto">
          <a:xfrm>
            <a:off x="4925888" y="2438400"/>
            <a:ext cx="86995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/>
              <a:t>Queue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Date Placeholder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Interstate"/>
              </a:rPr>
              <a:t>Bina Nusantara</a:t>
            </a:r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>
          <a:xfrm>
            <a:off x="3059832" y="332656"/>
            <a:ext cx="59150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IMPLEMENTATION OF GRAPH DFS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19672" y="2132856"/>
            <a:ext cx="7067128" cy="3993307"/>
          </a:xfrm>
        </p:spPr>
        <p:txBody>
          <a:bodyPr/>
          <a:lstStyle/>
          <a:p>
            <a:pPr marL="227013" indent="-227013" eaLnBrk="1" hangingPunct="1"/>
            <a:r>
              <a:rPr lang="sv-SE" dirty="0" smtClean="0"/>
              <a:t>Steps:</a:t>
            </a:r>
            <a:endParaRPr lang="en-US" dirty="0" smtClean="0"/>
          </a:p>
          <a:p>
            <a:pPr marL="687388" lvl="1" indent="-346075" eaLnBrk="1" hangingPunct="1">
              <a:buFontTx/>
              <a:buAutoNum type="arabicPeriod"/>
            </a:pPr>
            <a:r>
              <a:rPr lang="en-US" dirty="0" smtClean="0"/>
              <a:t>Represent graph in Adjacency List</a:t>
            </a:r>
          </a:p>
          <a:p>
            <a:pPr marL="687388" lvl="1" indent="-346075" eaLnBrk="1" hangingPunct="1">
              <a:buFontTx/>
              <a:buAutoNum type="arabicPeriod"/>
            </a:pPr>
            <a:r>
              <a:rPr lang="en-US" dirty="0" smtClean="0"/>
              <a:t>Set all nodes status to 1</a:t>
            </a:r>
          </a:p>
          <a:p>
            <a:pPr marL="687388" lvl="1" indent="-346075" eaLnBrk="1" hangingPunct="1">
              <a:buFontTx/>
              <a:buAutoNum type="arabicPeriod"/>
            </a:pPr>
            <a:r>
              <a:rPr lang="en-US" dirty="0" smtClean="0"/>
              <a:t>Enter the beginning node to stack, set status to 2</a:t>
            </a:r>
          </a:p>
          <a:p>
            <a:pPr marL="687388" lvl="1" indent="-346075" eaLnBrk="1" hangingPunct="1">
              <a:buFontTx/>
              <a:buAutoNum type="arabicPeriod"/>
            </a:pPr>
            <a:r>
              <a:rPr lang="en-US" dirty="0" smtClean="0"/>
              <a:t>Take top of the stack, set status to 3</a:t>
            </a:r>
          </a:p>
          <a:p>
            <a:pPr marL="687388" lvl="1" indent="-346075" eaLnBrk="1" hangingPunct="1">
              <a:buFontTx/>
              <a:buAutoNum type="arabicPeriod"/>
            </a:pPr>
            <a:r>
              <a:rPr lang="sv-SE" dirty="0" smtClean="0"/>
              <a:t>Enter node yang adjacent dengan yang baru diambil yang status 1 ke stack, set status to 2</a:t>
            </a:r>
          </a:p>
          <a:p>
            <a:pPr marL="687388" lvl="1" indent="-346075" eaLnBrk="1" hangingPunct="1">
              <a:buFontTx/>
              <a:buAutoNum type="arabicPeriod"/>
            </a:pPr>
            <a:r>
              <a:rPr lang="sv-SE" dirty="0" smtClean="0"/>
              <a:t>Repeat steps above until the stack is empty or searched data is found</a:t>
            </a:r>
            <a:r>
              <a:rPr lang="en-US" dirty="0" smtClean="0"/>
              <a:t>.</a:t>
            </a:r>
          </a:p>
          <a:p>
            <a:pPr marL="227013" indent="-227013" eaLnBrk="1" hangingPunct="1"/>
            <a:endParaRPr lang="en-US" dirty="0" smtClean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Date Placeholder 2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Interstate"/>
              </a:rPr>
              <a:t>Bina Nusantara</a:t>
            </a:r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>
          <a:xfrm>
            <a:off x="1619672" y="260648"/>
            <a:ext cx="7067128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RESULTS OF DFS</a:t>
            </a:r>
          </a:p>
        </p:txBody>
      </p:sp>
      <p:pic>
        <p:nvPicPr>
          <p:cNvPr id="35844" name="Picture 4" descr="ilustrasi 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2434" y="1916832"/>
            <a:ext cx="7620000" cy="260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Date Placeholder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Interstate"/>
              </a:rPr>
              <a:t>Bina Nusantara</a:t>
            </a:r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>
          <a:xfrm>
            <a:off x="2771800" y="260648"/>
            <a:ext cx="6059016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IMPLEMENTATION OF GRAPH BFS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19672" y="2060848"/>
            <a:ext cx="7067128" cy="4065315"/>
          </a:xfrm>
        </p:spPr>
        <p:txBody>
          <a:bodyPr/>
          <a:lstStyle/>
          <a:p>
            <a:pPr marL="233363" indent="-233363" eaLnBrk="1" hangingPunct="1"/>
            <a:r>
              <a:rPr lang="sv-SE" dirty="0" smtClean="0"/>
              <a:t>Steps:</a:t>
            </a:r>
            <a:endParaRPr lang="en-US" dirty="0" smtClean="0"/>
          </a:p>
          <a:p>
            <a:pPr marL="914400" lvl="1" indent="-514350">
              <a:buFont typeface="Arial Black" pitchFamily="34" charset="0"/>
              <a:buAutoNum type="arabicPeriod"/>
            </a:pPr>
            <a:r>
              <a:rPr lang="en-US" dirty="0" smtClean="0"/>
              <a:t>Represent graph with the adjacency list</a:t>
            </a:r>
          </a:p>
          <a:p>
            <a:pPr marL="914400" lvl="1" indent="-514350">
              <a:buFont typeface="Arial Black" pitchFamily="34" charset="0"/>
              <a:buAutoNum type="arabicPeriod"/>
            </a:pPr>
            <a:r>
              <a:rPr lang="en-US" dirty="0" smtClean="0"/>
              <a:t>Set all nodes status 1</a:t>
            </a:r>
          </a:p>
          <a:p>
            <a:pPr marL="914400" lvl="1" indent="-514350">
              <a:buFont typeface="Arial Black" pitchFamily="34" charset="0"/>
              <a:buAutoNum type="arabicPeriod"/>
            </a:pPr>
            <a:r>
              <a:rPr lang="en-US" dirty="0" smtClean="0"/>
              <a:t>Enter the initial node to the queue, set the status to 2</a:t>
            </a:r>
          </a:p>
          <a:p>
            <a:pPr marL="914400" lvl="1" indent="-514350">
              <a:buFont typeface="Arial Black" pitchFamily="34" charset="0"/>
              <a:buAutoNum type="arabicPeriod"/>
            </a:pPr>
            <a:r>
              <a:rPr lang="en-US" dirty="0" smtClean="0"/>
              <a:t>Take a leading queue, set the status to 3 </a:t>
            </a:r>
          </a:p>
          <a:p>
            <a:pPr marL="914400" lvl="1" indent="-514350">
              <a:buFont typeface="Arial Black" pitchFamily="34" charset="0"/>
              <a:buAutoNum type="arabicPeriod"/>
            </a:pPr>
            <a:r>
              <a:rPr lang="en-US" dirty="0" smtClean="0"/>
              <a:t>Enter the node adjacent to the newly drawn to the status of a queue, set the status to 2 </a:t>
            </a:r>
          </a:p>
          <a:p>
            <a:pPr marL="914400" lvl="1" indent="-514350">
              <a:buFont typeface="Arial Black" pitchFamily="34" charset="0"/>
              <a:buAutoNum type="arabicPeriod"/>
            </a:pPr>
            <a:r>
              <a:rPr lang="en-US" dirty="0" smtClean="0"/>
              <a:t>Repeat the steps above until the queue is empty or the data sought is found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Date Placeholder 2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Interstate"/>
              </a:rPr>
              <a:t>Bina Nusantara</a:t>
            </a:r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>
          <a:xfrm>
            <a:off x="1835696" y="395041"/>
            <a:ext cx="7067128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RESULTS OF BFS</a:t>
            </a:r>
          </a:p>
        </p:txBody>
      </p:sp>
      <p:pic>
        <p:nvPicPr>
          <p:cNvPr id="37892" name="Picture 5" descr="ilustrasi 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87624" y="2132856"/>
            <a:ext cx="7534275" cy="260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Date Placeholder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Interstate"/>
              </a:rPr>
              <a:t>Bina Nusantara</a:t>
            </a:r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>
          <a:xfrm>
            <a:off x="1763688" y="287264"/>
            <a:ext cx="7067128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EXERCISE</a:t>
            </a:r>
          </a:p>
        </p:txBody>
      </p:sp>
      <p:sp>
        <p:nvSpPr>
          <p:cNvPr id="38916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1554021" y="2060848"/>
            <a:ext cx="7067128" cy="3489251"/>
          </a:xfrm>
        </p:spPr>
        <p:txBody>
          <a:bodyPr/>
          <a:lstStyle/>
          <a:p>
            <a:pPr eaLnBrk="1" hangingPunct="1"/>
            <a:r>
              <a:rPr lang="en-US" dirty="0" smtClean="0"/>
              <a:t>Do implementation of DFS and BFS for the following graph:</a:t>
            </a:r>
          </a:p>
        </p:txBody>
      </p:sp>
      <p:sp>
        <p:nvSpPr>
          <p:cNvPr id="38917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id-ID"/>
          </a:p>
        </p:txBody>
      </p:sp>
      <p:pic>
        <p:nvPicPr>
          <p:cNvPr id="38918" name="Picture 17" descr="soal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1999" y="2924175"/>
            <a:ext cx="3894137" cy="327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Date Placeholder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Interstate"/>
              </a:rPr>
              <a:t>Bina Nusantara</a:t>
            </a:r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>
          <a:xfrm>
            <a:off x="1619672" y="332656"/>
            <a:ext cx="7067128" cy="1143000"/>
          </a:xfrm>
        </p:spPr>
        <p:txBody>
          <a:bodyPr/>
          <a:lstStyle/>
          <a:p>
            <a:pPr eaLnBrk="1" hangingPunct="1"/>
            <a:r>
              <a:rPr lang="id-ID" dirty="0" smtClean="0"/>
              <a:t>REVIEW</a:t>
            </a:r>
            <a:endParaRPr lang="en-US" dirty="0" smtClean="0"/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19672" y="2132856"/>
            <a:ext cx="7067128" cy="3993307"/>
          </a:xfrm>
        </p:spPr>
        <p:txBody>
          <a:bodyPr/>
          <a:lstStyle/>
          <a:p>
            <a:r>
              <a:rPr lang="en-US" dirty="0" smtClean="0"/>
              <a:t>Review tree traversal</a:t>
            </a:r>
          </a:p>
          <a:p>
            <a:r>
              <a:rPr lang="en-US" dirty="0" smtClean="0"/>
              <a:t>Implementation of tree DFS</a:t>
            </a:r>
          </a:p>
          <a:p>
            <a:r>
              <a:rPr lang="en-US" dirty="0" smtClean="0"/>
              <a:t>Implementation of tree BFS</a:t>
            </a:r>
          </a:p>
          <a:p>
            <a:r>
              <a:rPr lang="en-US" dirty="0" smtClean="0"/>
              <a:t>Implementation of graph DFS</a:t>
            </a:r>
          </a:p>
          <a:p>
            <a:r>
              <a:rPr lang="en-US" dirty="0" smtClean="0"/>
              <a:t>Implementation of graph BFS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Date Placeholder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Interstate"/>
              </a:rPr>
              <a:t>Bina Nusantara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2174950" y="341784"/>
            <a:ext cx="7067128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PRE-ORDER TRAVERSAL</a:t>
            </a:r>
          </a:p>
        </p:txBody>
      </p:sp>
      <p:pic>
        <p:nvPicPr>
          <p:cNvPr id="4100" name="Picture 3" descr="ilustrasi 9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888144" y="1700809"/>
            <a:ext cx="8255856" cy="4104456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 &amp; A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5811579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3848" y="188640"/>
            <a:ext cx="6768752" cy="802010"/>
          </a:xfrm>
        </p:spPr>
        <p:txBody>
          <a:bodyPr/>
          <a:lstStyle/>
          <a:p>
            <a:r>
              <a:rPr lang="en-US" dirty="0" smtClean="0"/>
              <a:t>References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7704" y="2564904"/>
            <a:ext cx="6779096" cy="3672408"/>
          </a:xfrm>
        </p:spPr>
        <p:txBody>
          <a:bodyPr>
            <a:normAutofit/>
          </a:bodyPr>
          <a:lstStyle/>
          <a:p>
            <a:r>
              <a:rPr lang="en-US" sz="1800" dirty="0" smtClean="0"/>
              <a:t>Thomas </a:t>
            </a:r>
            <a:r>
              <a:rPr lang="en-US" sz="1800" dirty="0"/>
              <a:t>H. </a:t>
            </a:r>
            <a:r>
              <a:rPr lang="en-US" sz="1800" dirty="0" err="1"/>
              <a:t>Cormen</a:t>
            </a:r>
            <a:r>
              <a:rPr lang="en-US" sz="1800" dirty="0"/>
              <a:t>. 2009. Introduction to algorithms. </a:t>
            </a:r>
            <a:r>
              <a:rPr lang="en-US" sz="1800" dirty="0" err="1"/>
              <a:t>TMP</a:t>
            </a:r>
            <a:r>
              <a:rPr lang="en-US" sz="1800" dirty="0"/>
              <a:t>. London. </a:t>
            </a:r>
            <a:r>
              <a:rPr lang="en-US" sz="1800" dirty="0" err="1"/>
              <a:t>ISBN:9780262033848</a:t>
            </a:r>
            <a:r>
              <a:rPr lang="id-ID" sz="1800" dirty="0" smtClean="0"/>
              <a:t>. </a:t>
            </a:r>
            <a:r>
              <a:rPr lang="id-ID" sz="1800" err="1" smtClean="0"/>
              <a:t>Chapter</a:t>
            </a:r>
            <a:r>
              <a:rPr lang="id-ID" sz="1800" smtClean="0"/>
              <a:t> </a:t>
            </a:r>
            <a:r>
              <a:rPr lang="id-ID" sz="1800" smtClean="0"/>
              <a:t>22</a:t>
            </a:r>
            <a:endParaRPr lang="id-ID" sz="1800" dirty="0" smtClean="0"/>
          </a:p>
          <a:p>
            <a:r>
              <a:rPr lang="en-US" sz="1800" dirty="0"/>
              <a:t>Breadth first search and depth first search</a:t>
            </a:r>
            <a:r>
              <a:rPr lang="id-ID" sz="1800" dirty="0" smtClean="0"/>
              <a:t> </a:t>
            </a:r>
            <a:r>
              <a:rPr lang="en-US" sz="1800" dirty="0" smtClean="0"/>
              <a:t> </a:t>
            </a:r>
          </a:p>
          <a:p>
            <a:pPr>
              <a:buNone/>
            </a:pPr>
            <a:r>
              <a:rPr lang="id-ID" sz="1800" dirty="0" smtClean="0"/>
              <a:t>	</a:t>
            </a:r>
            <a:r>
              <a:rPr lang="en-US" sz="1800" dirty="0">
                <a:hlinkClick r:id="rId2"/>
              </a:rPr>
              <a:t>https://www.ics.uci.edu/~</a:t>
            </a:r>
            <a:r>
              <a:rPr lang="en-US" sz="1800" dirty="0" err="1" smtClean="0">
                <a:hlinkClick r:id="rId2"/>
              </a:rPr>
              <a:t>eppstein</a:t>
            </a:r>
            <a:r>
              <a:rPr lang="en-US" sz="1800" dirty="0" smtClean="0">
                <a:hlinkClick r:id="rId2"/>
              </a:rPr>
              <a:t>/161/</a:t>
            </a:r>
            <a:r>
              <a:rPr lang="en-US" sz="1800" dirty="0" err="1" smtClean="0">
                <a:hlinkClick r:id="rId2"/>
              </a:rPr>
              <a:t>960215.html</a:t>
            </a:r>
            <a:endParaRPr lang="en-US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58115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Date Placeholder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Interstate"/>
              </a:rPr>
              <a:t>Bina Nusantara</a:t>
            </a: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2076872" y="233772"/>
            <a:ext cx="7067128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LEVEL-ORDER TRAVERSAL</a:t>
            </a:r>
          </a:p>
        </p:txBody>
      </p:sp>
      <p:pic>
        <p:nvPicPr>
          <p:cNvPr id="5124" name="Picture 3" descr="ilustrasi 9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015790" y="1851304"/>
            <a:ext cx="8128210" cy="3881952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Date Placeholder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Interstate"/>
              </a:rPr>
              <a:t>Bina Nusantara</a:t>
            </a: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2076872" y="258102"/>
            <a:ext cx="7067128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IN-ORDER TRAVERSAL</a:t>
            </a:r>
          </a:p>
        </p:txBody>
      </p:sp>
      <p:pic>
        <p:nvPicPr>
          <p:cNvPr id="6148" name="Picture 3" descr="ilustrasi 9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971600" y="2060849"/>
            <a:ext cx="8109492" cy="3904294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Date Placeholder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Interstate"/>
              </a:rPr>
              <a:t>Bina Nusantara</a:t>
            </a: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2076872" y="260648"/>
            <a:ext cx="7067128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POST-ORDER TRAVERSAL</a:t>
            </a:r>
          </a:p>
        </p:txBody>
      </p:sp>
      <p:pic>
        <p:nvPicPr>
          <p:cNvPr id="7172" name="Picture 3" descr="ilustrasi 9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961120" y="1700808"/>
            <a:ext cx="8103203" cy="3816424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Date Placeholder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Interstate"/>
              </a:rPr>
              <a:t>Bina Nusantara</a:t>
            </a: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2843808" y="332656"/>
            <a:ext cx="6300192" cy="1080120"/>
          </a:xfrm>
        </p:spPr>
        <p:txBody>
          <a:bodyPr/>
          <a:lstStyle/>
          <a:p>
            <a:pPr eaLnBrk="1" hangingPunct="1"/>
            <a:r>
              <a:rPr lang="en-US" dirty="0" smtClean="0"/>
              <a:t>IMPLEMENTATION OF TREE DFS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19672" y="1988840"/>
            <a:ext cx="7067128" cy="4137323"/>
          </a:xfrm>
        </p:spPr>
        <p:txBody>
          <a:bodyPr>
            <a:normAutofit fontScale="62500" lnSpcReduction="20000"/>
          </a:bodyPr>
          <a:lstStyle/>
          <a:p>
            <a:pPr marL="233363" indent="-233363" eaLnBrk="1" hangingPunct="1">
              <a:lnSpc>
                <a:spcPct val="160000"/>
              </a:lnSpc>
            </a:pPr>
            <a:r>
              <a:rPr lang="sv-SE" sz="2400" dirty="0" smtClean="0"/>
              <a:t>Steps:</a:t>
            </a:r>
            <a:endParaRPr lang="en-US" sz="2400" dirty="0" smtClean="0"/>
          </a:p>
          <a:p>
            <a:pPr marL="690563" lvl="1" indent="-342900" eaLnBrk="1" hangingPunct="1">
              <a:lnSpc>
                <a:spcPct val="160000"/>
              </a:lnSpc>
              <a:buFontTx/>
              <a:buAutoNum type="arabicPeriod"/>
            </a:pPr>
            <a:r>
              <a:rPr lang="sv-SE" sz="2000" dirty="0" smtClean="0"/>
              <a:t>Set status to 1 (white color) to all nodes</a:t>
            </a:r>
            <a:endParaRPr lang="en-US" sz="2000" dirty="0" smtClean="0"/>
          </a:p>
          <a:p>
            <a:pPr marL="690563" lvl="1" indent="-342900" eaLnBrk="1" hangingPunct="1">
              <a:lnSpc>
                <a:spcPct val="160000"/>
              </a:lnSpc>
              <a:buFontTx/>
              <a:buAutoNum type="arabicPeriod"/>
            </a:pPr>
            <a:r>
              <a:rPr lang="sv-SE" sz="2000" dirty="0" smtClean="0"/>
              <a:t>Enter root node to a stack, set status to 2 (orange color)</a:t>
            </a:r>
            <a:endParaRPr lang="en-US" sz="2000" dirty="0" smtClean="0"/>
          </a:p>
          <a:p>
            <a:pPr marL="690563" lvl="1" indent="-342900" eaLnBrk="1" hangingPunct="1">
              <a:lnSpc>
                <a:spcPct val="160000"/>
              </a:lnSpc>
              <a:buFontTx/>
              <a:buAutoNum type="arabicPeriod"/>
            </a:pPr>
            <a:r>
              <a:rPr lang="en-US" sz="2000" dirty="0" smtClean="0"/>
              <a:t>Take top of the stack, set status to 3 (green color)</a:t>
            </a:r>
          </a:p>
          <a:p>
            <a:pPr marL="690563" lvl="1" indent="-342900" eaLnBrk="1" hangingPunct="1">
              <a:lnSpc>
                <a:spcPct val="160000"/>
              </a:lnSpc>
              <a:buFontTx/>
              <a:buAutoNum type="arabicPeriod"/>
            </a:pPr>
            <a:r>
              <a:rPr lang="en-US" sz="2000" dirty="0" smtClean="0"/>
              <a:t>Enter left child and right child to the stack</a:t>
            </a:r>
            <a:r>
              <a:rPr lang="sv-SE" sz="2000" dirty="0" smtClean="0"/>
              <a:t>, set status to 2 (orange color)</a:t>
            </a:r>
            <a:endParaRPr lang="en-US" sz="2000" dirty="0" smtClean="0"/>
          </a:p>
          <a:p>
            <a:pPr marL="690563" lvl="1" indent="-342900" eaLnBrk="1" hangingPunct="1">
              <a:lnSpc>
                <a:spcPct val="160000"/>
              </a:lnSpc>
              <a:buFontTx/>
              <a:buAutoNum type="arabicPeriod"/>
            </a:pPr>
            <a:r>
              <a:rPr lang="en-US" sz="2000" dirty="0" smtClean="0"/>
              <a:t>Repeat step 3 until the stack is empty or searched data is found</a:t>
            </a:r>
          </a:p>
          <a:p>
            <a:pPr marL="233363" indent="-233363" eaLnBrk="1" hangingPunct="1">
              <a:lnSpc>
                <a:spcPct val="160000"/>
              </a:lnSpc>
            </a:pPr>
            <a:endParaRPr lang="sv-SE" sz="2400" dirty="0" smtClean="0"/>
          </a:p>
          <a:p>
            <a:pPr marL="233363" indent="-233363" eaLnBrk="1" hangingPunct="1">
              <a:lnSpc>
                <a:spcPct val="160000"/>
              </a:lnSpc>
            </a:pPr>
            <a:r>
              <a:rPr lang="en-US" sz="2400" dirty="0" smtClean="0"/>
              <a:t>Steps in the more "technical" term:</a:t>
            </a:r>
          </a:p>
          <a:p>
            <a:pPr marL="690563" lvl="1" indent="-342900" eaLnBrk="1" hangingPunct="1">
              <a:lnSpc>
                <a:spcPct val="160000"/>
              </a:lnSpc>
              <a:buFont typeface="Arial Black" pitchFamily="34" charset="0"/>
              <a:buAutoNum type="arabicPeriod"/>
            </a:pPr>
            <a:r>
              <a:rPr lang="sv-SE" sz="2000" dirty="0" smtClean="0"/>
              <a:t>PUSH root node</a:t>
            </a:r>
            <a:endParaRPr lang="en-US" sz="2000" dirty="0" smtClean="0"/>
          </a:p>
          <a:p>
            <a:pPr marL="690563" lvl="1" indent="-342900" eaLnBrk="1" hangingPunct="1">
              <a:lnSpc>
                <a:spcPct val="160000"/>
              </a:lnSpc>
              <a:buFont typeface="Arial Black" pitchFamily="34" charset="0"/>
              <a:buAutoNum type="arabicPeriod"/>
            </a:pPr>
            <a:r>
              <a:rPr lang="sv-SE" sz="2000" dirty="0" smtClean="0"/>
              <a:t>POP node X dari stack</a:t>
            </a:r>
            <a:endParaRPr lang="en-US" sz="2000" dirty="0" smtClean="0"/>
          </a:p>
          <a:p>
            <a:pPr marL="690563" lvl="1" indent="-342900" eaLnBrk="1" hangingPunct="1">
              <a:lnSpc>
                <a:spcPct val="160000"/>
              </a:lnSpc>
              <a:buFont typeface="Arial Black" pitchFamily="34" charset="0"/>
              <a:buAutoNum type="arabicPeriod"/>
            </a:pPr>
            <a:r>
              <a:rPr lang="sv-SE" sz="2000" dirty="0" smtClean="0"/>
              <a:t>PUSH all children of node X to the stack</a:t>
            </a:r>
            <a:endParaRPr lang="en-US" sz="2000" dirty="0" smtClean="0"/>
          </a:p>
          <a:p>
            <a:pPr marL="690563" lvl="1" indent="-342900" eaLnBrk="1" hangingPunct="1">
              <a:lnSpc>
                <a:spcPct val="160000"/>
              </a:lnSpc>
              <a:buFont typeface="Arial Black" pitchFamily="34" charset="0"/>
              <a:buAutoNum type="arabicPeriod"/>
            </a:pPr>
            <a:r>
              <a:rPr lang="sv-SE" sz="2000" dirty="0" smtClean="0"/>
              <a:t>Repeat step 2</a:t>
            </a:r>
            <a:endParaRPr lang="en-US" sz="2000" dirty="0" smtClean="0"/>
          </a:p>
          <a:p>
            <a:pPr marL="233363" indent="-233363" eaLnBrk="1" hangingPunct="1">
              <a:lnSpc>
                <a:spcPct val="160000"/>
              </a:lnSpc>
            </a:pPr>
            <a:endParaRPr lang="en-US" sz="2400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Date Placeholder 2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Interstate"/>
              </a:rPr>
              <a:t>Bina Nusantara</a:t>
            </a: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1737951" y="176064"/>
            <a:ext cx="7067128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TREE DFS (1)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737951" y="2060848"/>
            <a:ext cx="2286000" cy="2286000"/>
            <a:chOff x="432" y="1296"/>
            <a:chExt cx="1440" cy="1440"/>
          </a:xfrm>
        </p:grpSpPr>
        <p:sp>
          <p:nvSpPr>
            <p:cNvPr id="9221" name="Line 4"/>
            <p:cNvSpPr>
              <a:spLocks noChangeShapeType="1"/>
            </p:cNvSpPr>
            <p:nvPr/>
          </p:nvSpPr>
          <p:spPr bwMode="auto">
            <a:xfrm flipH="1" flipV="1">
              <a:off x="816" y="2160"/>
              <a:ext cx="144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9222" name="Line 5"/>
            <p:cNvSpPr>
              <a:spLocks noChangeShapeType="1"/>
            </p:cNvSpPr>
            <p:nvPr/>
          </p:nvSpPr>
          <p:spPr bwMode="auto">
            <a:xfrm flipV="1">
              <a:off x="576" y="2160"/>
              <a:ext cx="144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9223" name="Line 6"/>
            <p:cNvSpPr>
              <a:spLocks noChangeShapeType="1"/>
            </p:cNvSpPr>
            <p:nvPr/>
          </p:nvSpPr>
          <p:spPr bwMode="auto">
            <a:xfrm flipH="1" flipV="1">
              <a:off x="1584" y="2160"/>
              <a:ext cx="144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9224" name="Line 7"/>
            <p:cNvSpPr>
              <a:spLocks noChangeShapeType="1"/>
            </p:cNvSpPr>
            <p:nvPr/>
          </p:nvSpPr>
          <p:spPr bwMode="auto">
            <a:xfrm flipV="1">
              <a:off x="1344" y="2160"/>
              <a:ext cx="144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9225" name="Line 8"/>
            <p:cNvSpPr>
              <a:spLocks noChangeShapeType="1"/>
            </p:cNvSpPr>
            <p:nvPr/>
          </p:nvSpPr>
          <p:spPr bwMode="auto">
            <a:xfrm flipH="1" flipV="1">
              <a:off x="1200" y="1536"/>
              <a:ext cx="288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9226" name="Line 9"/>
            <p:cNvSpPr>
              <a:spLocks noChangeShapeType="1"/>
            </p:cNvSpPr>
            <p:nvPr/>
          </p:nvSpPr>
          <p:spPr bwMode="auto">
            <a:xfrm flipV="1">
              <a:off x="768" y="1536"/>
              <a:ext cx="336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9227" name="Oval 10"/>
            <p:cNvSpPr>
              <a:spLocks noChangeArrowheads="1"/>
            </p:cNvSpPr>
            <p:nvPr/>
          </p:nvSpPr>
          <p:spPr bwMode="auto">
            <a:xfrm>
              <a:off x="1008" y="1296"/>
              <a:ext cx="288" cy="288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A</a:t>
              </a:r>
            </a:p>
          </p:txBody>
        </p:sp>
        <p:sp>
          <p:nvSpPr>
            <p:cNvPr id="9228" name="Oval 11"/>
            <p:cNvSpPr>
              <a:spLocks noChangeArrowheads="1"/>
            </p:cNvSpPr>
            <p:nvPr/>
          </p:nvSpPr>
          <p:spPr bwMode="auto">
            <a:xfrm>
              <a:off x="816" y="2448"/>
              <a:ext cx="288" cy="288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D</a:t>
              </a:r>
            </a:p>
          </p:txBody>
        </p:sp>
        <p:sp>
          <p:nvSpPr>
            <p:cNvPr id="9229" name="Oval 12"/>
            <p:cNvSpPr>
              <a:spLocks noChangeArrowheads="1"/>
            </p:cNvSpPr>
            <p:nvPr/>
          </p:nvSpPr>
          <p:spPr bwMode="auto">
            <a:xfrm>
              <a:off x="1200" y="2448"/>
              <a:ext cx="288" cy="288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F</a:t>
              </a:r>
            </a:p>
          </p:txBody>
        </p:sp>
        <p:sp>
          <p:nvSpPr>
            <p:cNvPr id="9230" name="Oval 13"/>
            <p:cNvSpPr>
              <a:spLocks noChangeArrowheads="1"/>
            </p:cNvSpPr>
            <p:nvPr/>
          </p:nvSpPr>
          <p:spPr bwMode="auto">
            <a:xfrm>
              <a:off x="432" y="2448"/>
              <a:ext cx="288" cy="288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 dirty="0"/>
                <a:t>C</a:t>
              </a:r>
            </a:p>
          </p:txBody>
        </p:sp>
        <p:sp>
          <p:nvSpPr>
            <p:cNvPr id="9231" name="Oval 14"/>
            <p:cNvSpPr>
              <a:spLocks noChangeArrowheads="1"/>
            </p:cNvSpPr>
            <p:nvPr/>
          </p:nvSpPr>
          <p:spPr bwMode="auto">
            <a:xfrm>
              <a:off x="1584" y="2448"/>
              <a:ext cx="288" cy="288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G</a:t>
              </a:r>
            </a:p>
          </p:txBody>
        </p:sp>
        <p:sp>
          <p:nvSpPr>
            <p:cNvPr id="9232" name="Oval 15"/>
            <p:cNvSpPr>
              <a:spLocks noChangeArrowheads="1"/>
            </p:cNvSpPr>
            <p:nvPr/>
          </p:nvSpPr>
          <p:spPr bwMode="auto">
            <a:xfrm>
              <a:off x="624" y="1872"/>
              <a:ext cx="288" cy="288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B</a:t>
              </a:r>
            </a:p>
          </p:txBody>
        </p:sp>
        <p:sp>
          <p:nvSpPr>
            <p:cNvPr id="9233" name="Oval 16"/>
            <p:cNvSpPr>
              <a:spLocks noChangeArrowheads="1"/>
            </p:cNvSpPr>
            <p:nvPr/>
          </p:nvSpPr>
          <p:spPr bwMode="auto">
            <a:xfrm>
              <a:off x="1392" y="1872"/>
              <a:ext cx="288" cy="288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E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TemplateBM_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TemplateBM_2</Template>
  <TotalTime>529</TotalTime>
  <Words>998</Words>
  <Application>Microsoft Office PowerPoint</Application>
  <PresentationFormat>On-screen Show (4:3)</PresentationFormat>
  <Paragraphs>437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9" baseType="lpstr">
      <vt:lpstr>MS PGothic</vt:lpstr>
      <vt:lpstr>Arial</vt:lpstr>
      <vt:lpstr>Arial Black</vt:lpstr>
      <vt:lpstr>Calibri</vt:lpstr>
      <vt:lpstr>Interstate</vt:lpstr>
      <vt:lpstr>Open Sans</vt:lpstr>
      <vt:lpstr>TemplateBM_2</vt:lpstr>
      <vt:lpstr>COMP6049 – Algorithm Design and Analysis</vt:lpstr>
      <vt:lpstr>Outline Materials</vt:lpstr>
      <vt:lpstr>REVIEW TREE TRAVERSAL</vt:lpstr>
      <vt:lpstr>PRE-ORDER TRAVERSAL</vt:lpstr>
      <vt:lpstr>LEVEL-ORDER TRAVERSAL</vt:lpstr>
      <vt:lpstr>IN-ORDER TRAVERSAL</vt:lpstr>
      <vt:lpstr>POST-ORDER TRAVERSAL</vt:lpstr>
      <vt:lpstr>IMPLEMENTATION OF TREE DFS</vt:lpstr>
      <vt:lpstr>TREE DFS (1)</vt:lpstr>
      <vt:lpstr>TREE DFS (2)</vt:lpstr>
      <vt:lpstr>TREE DFS (3)</vt:lpstr>
      <vt:lpstr>TREE DFS (4)</vt:lpstr>
      <vt:lpstr>TREE DFS (5)</vt:lpstr>
      <vt:lpstr>TREE DFS (6)</vt:lpstr>
      <vt:lpstr>TREE DFS (7)</vt:lpstr>
      <vt:lpstr>TREE DFS (8)</vt:lpstr>
      <vt:lpstr>TREE DFS (9)</vt:lpstr>
      <vt:lpstr>TREE DFS (10)</vt:lpstr>
      <vt:lpstr>TREE DFS (11)</vt:lpstr>
      <vt:lpstr>TREE DFS (12)</vt:lpstr>
      <vt:lpstr>IMPLEMENTATION OF TREE BFS</vt:lpstr>
      <vt:lpstr>TREE BFS (1)</vt:lpstr>
      <vt:lpstr>TREE BFS (2)</vt:lpstr>
      <vt:lpstr>TREE BFS (3)</vt:lpstr>
      <vt:lpstr>TREE BFS (4)</vt:lpstr>
      <vt:lpstr>TREE BFS (5)</vt:lpstr>
      <vt:lpstr>TREE BFS (6)</vt:lpstr>
      <vt:lpstr>TREE BFS (7)</vt:lpstr>
      <vt:lpstr>TREE BFS (8)</vt:lpstr>
      <vt:lpstr>TREE BFS (9)</vt:lpstr>
      <vt:lpstr>TREE BFS (10)</vt:lpstr>
      <vt:lpstr>TREE BFS (11)</vt:lpstr>
      <vt:lpstr>TREE BFS (12)</vt:lpstr>
      <vt:lpstr>IMPLEMENTATION OF GRAPH DFS</vt:lpstr>
      <vt:lpstr>RESULTS OF DFS</vt:lpstr>
      <vt:lpstr>IMPLEMENTATION OF GRAPH BFS</vt:lpstr>
      <vt:lpstr>RESULTS OF BFS</vt:lpstr>
      <vt:lpstr>EXERCISE</vt:lpstr>
      <vt:lpstr>REVIEW</vt:lpstr>
      <vt:lpstr>Q &amp; A</vt:lpstr>
      <vt:lpstr>References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COMP6175 – Object Oriented Programming</dc:title>
  <dc:creator>Administrator</dc:creator>
  <cp:lastModifiedBy>BINUS</cp:lastModifiedBy>
  <cp:revision>73</cp:revision>
  <dcterms:created xsi:type="dcterms:W3CDTF">2014-12-12T10:33:59Z</dcterms:created>
  <dcterms:modified xsi:type="dcterms:W3CDTF">2017-07-20T02:41:52Z</dcterms:modified>
</cp:coreProperties>
</file>