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8" r:id="rId24"/>
    <p:sldId id="305" r:id="rId25"/>
    <p:sldId id="306" r:id="rId26"/>
    <p:sldId id="307" r:id="rId27"/>
    <p:sldId id="262" r:id="rId28"/>
    <p:sldId id="282" r:id="rId29"/>
    <p:sldId id="283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6820-2A84-4329-AC7E-C1237BEB1C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22</a:t>
            </a:r>
            <a:r>
              <a:rPr lang="en-US" dirty="0" smtClean="0"/>
              <a:t> – </a:t>
            </a:r>
            <a:r>
              <a:rPr lang="id-ID" dirty="0" smtClean="0"/>
              <a:t>Branch and Bound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42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CASE</a:t>
            </a:r>
          </a:p>
        </p:txBody>
      </p:sp>
      <p:pic>
        <p:nvPicPr>
          <p:cNvPr id="11268" name="Picture 3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35696" y="1931070"/>
            <a:ext cx="5689600" cy="2665413"/>
          </a:xfrm>
          <a:noFill/>
        </p:spPr>
      </p:pic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619250" y="5141913"/>
            <a:ext cx="66246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Same case at the meeting of 16 re-used to be solved by Branch and Bound</a:t>
            </a: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60648"/>
            <a:ext cx="597666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TSP USING BRANCH </a:t>
            </a:r>
            <a:br>
              <a:rPr lang="en-US" dirty="0" smtClean="0"/>
            </a:br>
            <a:r>
              <a:rPr lang="en-US" dirty="0" smtClean="0"/>
              <a:t>AND BOUND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Steps:</a:t>
            </a:r>
          </a:p>
          <a:p>
            <a:pPr lvl="1" eaLnBrk="1" hangingPunct="1"/>
            <a:r>
              <a:rPr lang="en-US" dirty="0" smtClean="0"/>
              <a:t>Describe the problem with weighted graph G = {V, E}</a:t>
            </a:r>
          </a:p>
          <a:p>
            <a:pPr lvl="1" eaLnBrk="1" hangingPunct="1"/>
            <a:r>
              <a:rPr lang="en-US" dirty="0" smtClean="0"/>
              <a:t>C (</a:t>
            </a:r>
            <a:r>
              <a:rPr lang="en-US" dirty="0" err="1" smtClean="0"/>
              <a:t>i</a:t>
            </a:r>
            <a:r>
              <a:rPr lang="en-US" dirty="0" smtClean="0"/>
              <a:t>, j) = value (cost) on the edge &lt;</a:t>
            </a:r>
            <a:r>
              <a:rPr lang="en-US" dirty="0" err="1" smtClean="0"/>
              <a:t>i,j</a:t>
            </a:r>
            <a:r>
              <a:rPr lang="en-US" dirty="0" smtClean="0"/>
              <a:t>&gt;, where C (</a:t>
            </a:r>
            <a:r>
              <a:rPr lang="en-US" dirty="0" err="1" smtClean="0"/>
              <a:t>i</a:t>
            </a:r>
            <a:r>
              <a:rPr lang="en-US" dirty="0" smtClean="0"/>
              <a:t>, j) = ∞, if there is no edge between </a:t>
            </a:r>
            <a:r>
              <a:rPr lang="en-US" dirty="0" err="1" smtClean="0"/>
              <a:t>i</a:t>
            </a:r>
            <a:r>
              <a:rPr lang="en-US" dirty="0" smtClean="0"/>
              <a:t> and j.</a:t>
            </a:r>
          </a:p>
          <a:p>
            <a:pPr lvl="1" eaLnBrk="1" hangingPunct="1"/>
            <a:r>
              <a:rPr lang="en-US" dirty="0" smtClean="0"/>
              <a:t>By the definition of value (cost) above, build Cost Matrix of the TSP.</a:t>
            </a:r>
          </a:p>
          <a:p>
            <a:pPr lvl="1" eaLnBrk="1" hangingPunct="1"/>
            <a:r>
              <a:rPr lang="en-US" dirty="0" smtClean="0"/>
              <a:t>Perform the reduction of the Cost Matrix, obtained Reduced Cost Matrix.</a:t>
            </a:r>
          </a:p>
          <a:p>
            <a:pPr lvl="1" eaLnBrk="1" hangingPunct="1"/>
            <a:r>
              <a:rPr lang="en-US" dirty="0" smtClean="0"/>
              <a:t>Use the barrier function (bound), to build the Search Tree from the Reduced Cost Matrix.</a:t>
            </a:r>
          </a:p>
          <a:p>
            <a:pPr lvl="1" eaLnBrk="1" hangingPunct="1"/>
            <a:r>
              <a:rPr lang="en-US" dirty="0" smtClean="0"/>
              <a:t>And so on to obtain a desired set of solutions.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488" y="28561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CASE</a:t>
            </a:r>
          </a:p>
        </p:txBody>
      </p:sp>
      <p:pic>
        <p:nvPicPr>
          <p:cNvPr id="13316" name="Picture 3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63713" y="2060575"/>
            <a:ext cx="5689600" cy="2665413"/>
          </a:xfrm>
          <a:noFill/>
        </p:spPr>
      </p:pic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619250" y="5141913"/>
            <a:ext cx="61928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Same case at the meeting of 16 re-used to be solved by Branch and Bound</a:t>
            </a: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REDUCED COST MATRIX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each row, find the smallest value, indicate with c (i). Reduce all values ​​in that row with c (i).</a:t>
            </a:r>
          </a:p>
          <a:p>
            <a:pPr eaLnBrk="1" hangingPunct="1"/>
            <a:r>
              <a:rPr lang="en-US" smtClean="0"/>
              <a:t>For each column, find the smallest value, indicate with c (j). Reduce all values ​​in that column with c (j).</a:t>
            </a:r>
          </a:p>
          <a:p>
            <a:pPr eaLnBrk="1" hangingPunct="1"/>
            <a:r>
              <a:rPr lang="en-US" smtClean="0"/>
              <a:t>Add up the total of all values ​​c (i) and c (j) to be the value of R (total reduction). This value is the total value of successfully reduced.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696" y="9541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RCM CALCULATION</a:t>
            </a:r>
          </a:p>
        </p:txBody>
      </p:sp>
      <p:pic>
        <p:nvPicPr>
          <p:cNvPr id="15364" name="Picture 6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20924" y="1597890"/>
            <a:ext cx="7581900" cy="48244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404664"/>
            <a:ext cx="644420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SEARCH TREE TSP USING BRANCH AND BOUND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Characteristics of Search Tree:</a:t>
            </a:r>
          </a:p>
          <a:p>
            <a:pPr lvl="1" eaLnBrk="1" hangingPunct="1"/>
            <a:r>
              <a:rPr lang="en-US" dirty="0" smtClean="0"/>
              <a:t>At a node x applicable b ≤ c (x) ≤ u</a:t>
            </a:r>
          </a:p>
          <a:p>
            <a:pPr lvl="1" eaLnBrk="1" hangingPunct="1"/>
            <a:r>
              <a:rPr lang="en-US" dirty="0" smtClean="0"/>
              <a:t>b is the lower limit</a:t>
            </a:r>
          </a:p>
          <a:p>
            <a:pPr lvl="1" eaLnBrk="1" hangingPunct="1"/>
            <a:r>
              <a:rPr lang="en-US" dirty="0" smtClean="0"/>
              <a:t>c(x) is the cost of the node x</a:t>
            </a:r>
          </a:p>
          <a:p>
            <a:pPr lvl="1" eaLnBrk="1" hangingPunct="1"/>
            <a:r>
              <a:rPr lang="en-US" dirty="0" smtClean="0"/>
              <a:t>u is the upper limit</a:t>
            </a:r>
          </a:p>
          <a:p>
            <a:pPr lvl="1" eaLnBrk="1" hangingPunct="1"/>
            <a:r>
              <a:rPr lang="en-US" dirty="0" smtClean="0"/>
              <a:t>In case b&gt;u then the node x can be turned off (expressed as D-node)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6430922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STEPS TO BUILD SEARCH TREE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608512"/>
          </a:xfrm>
        </p:spPr>
        <p:txBody>
          <a:bodyPr>
            <a:normAutofit fontScale="92500" lnSpcReduction="20000"/>
          </a:bodyPr>
          <a:lstStyle/>
          <a:p>
            <a:pPr marL="227013" indent="-227013" eaLnBrk="1" hangingPunct="1">
              <a:lnSpc>
                <a:spcPct val="150000"/>
              </a:lnSpc>
              <a:buFontTx/>
              <a:buAutoNum type="arabicPeriod"/>
            </a:pPr>
            <a:r>
              <a:rPr lang="en-US" sz="1800" dirty="0" smtClean="0"/>
              <a:t>At the Space Tree begins, the value of b for the root node is the R value for RCM root node. The value u is ∞. </a:t>
            </a:r>
          </a:p>
          <a:p>
            <a:pPr marL="227013" indent="-227013" eaLnBrk="1" hangingPunct="1">
              <a:lnSpc>
                <a:spcPct val="150000"/>
              </a:lnSpc>
              <a:buFontTx/>
              <a:buAutoNum type="arabicPeriod"/>
            </a:pPr>
            <a:r>
              <a:rPr lang="en-US" sz="1800" dirty="0" smtClean="0"/>
              <a:t>Every time a new E-node is opened, the RCM will be calculated for these nodes.</a:t>
            </a:r>
          </a:p>
          <a:p>
            <a:pPr marL="227013" indent="-227013" eaLnBrk="1" hangingPunct="1">
              <a:lnSpc>
                <a:spcPct val="150000"/>
              </a:lnSpc>
              <a:buFontTx/>
              <a:buAutoNum type="arabicPeriod"/>
            </a:pPr>
            <a:r>
              <a:rPr lang="en-US" sz="1800" dirty="0" smtClean="0"/>
              <a:t>How to create a new RCM for the node (</a:t>
            </a:r>
            <a:r>
              <a:rPr lang="en-US" sz="1800" dirty="0" err="1" smtClean="0"/>
              <a:t>i,j</a:t>
            </a:r>
            <a:r>
              <a:rPr lang="en-US" sz="1800" dirty="0" smtClean="0"/>
              <a:t>):</a:t>
            </a:r>
          </a:p>
          <a:p>
            <a:pPr marL="574675" lvl="1" indent="-233363" eaLnBrk="1" hangingPunct="1">
              <a:lnSpc>
                <a:spcPct val="150000"/>
              </a:lnSpc>
            </a:pPr>
            <a:r>
              <a:rPr lang="en-US" sz="1800" dirty="0" smtClean="0"/>
              <a:t>The new RCM is created by RCM of the parent node</a:t>
            </a:r>
          </a:p>
          <a:p>
            <a:pPr marL="574675" lvl="1" indent="-233363" eaLnBrk="1" hangingPunct="1">
              <a:lnSpc>
                <a:spcPct val="150000"/>
              </a:lnSpc>
            </a:pPr>
            <a:r>
              <a:rPr lang="en-US" sz="1800" dirty="0" smtClean="0"/>
              <a:t>Give the red color on the element at position (</a:t>
            </a:r>
            <a:r>
              <a:rPr lang="en-US" sz="1800" dirty="0" err="1" smtClean="0"/>
              <a:t>i,j</a:t>
            </a:r>
            <a:r>
              <a:rPr lang="en-US" sz="1800" dirty="0" smtClean="0"/>
              <a:t>)</a:t>
            </a:r>
          </a:p>
          <a:p>
            <a:pPr marL="574675" lvl="1" indent="-233363" eaLnBrk="1" hangingPunct="1">
              <a:lnSpc>
                <a:spcPct val="150000"/>
              </a:lnSpc>
            </a:pPr>
            <a:r>
              <a:rPr lang="en-US" sz="1800" dirty="0" smtClean="0"/>
              <a:t>Change all values in row </a:t>
            </a:r>
            <a:r>
              <a:rPr lang="en-US" sz="1800" dirty="0" err="1" smtClean="0"/>
              <a:t>i</a:t>
            </a:r>
            <a:r>
              <a:rPr lang="en-US" sz="1800" dirty="0" smtClean="0"/>
              <a:t> to ∞, give the blue color</a:t>
            </a:r>
          </a:p>
          <a:p>
            <a:pPr marL="574675" lvl="1" indent="-233363" eaLnBrk="1" hangingPunct="1">
              <a:lnSpc>
                <a:spcPct val="150000"/>
              </a:lnSpc>
            </a:pPr>
            <a:r>
              <a:rPr lang="en-US" sz="1800" dirty="0" smtClean="0"/>
              <a:t>Change all values in column j to ∞, give the blue color</a:t>
            </a:r>
          </a:p>
          <a:p>
            <a:pPr marL="574675" lvl="1" indent="-233363" eaLnBrk="1" hangingPunct="1">
              <a:lnSpc>
                <a:spcPct val="150000"/>
              </a:lnSpc>
            </a:pPr>
            <a:r>
              <a:rPr lang="en-US" sz="1800" dirty="0" smtClean="0"/>
              <a:t>Change the element in position (j, 1) to be ∞, give the color purple </a:t>
            </a:r>
          </a:p>
          <a:p>
            <a:pPr marL="574675" lvl="1" indent="-233363" eaLnBrk="1" hangingPunct="1">
              <a:lnSpc>
                <a:spcPct val="150000"/>
              </a:lnSpc>
            </a:pPr>
            <a:r>
              <a:rPr lang="en-US" sz="1800" dirty="0" smtClean="0"/>
              <a:t>Perform matrix reduction, add entire the reduced values to the R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699792" y="332656"/>
            <a:ext cx="6444208" cy="1143000"/>
          </a:xfrm>
        </p:spPr>
        <p:txBody>
          <a:bodyPr/>
          <a:lstStyle/>
          <a:p>
            <a:r>
              <a:rPr lang="en-US" dirty="0" smtClean="0"/>
              <a:t>STEPS TO BUILD SEARCH TREE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 fontScale="92500" lnSpcReduction="10000"/>
          </a:bodyPr>
          <a:lstStyle/>
          <a:p>
            <a:pPr marL="227013" indent="-227013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4. With the calculated RCM, then it can be calculated b value for the root using the formula:</a:t>
            </a:r>
          </a:p>
          <a:p>
            <a:pPr marL="574675" lvl="1" indent="-233363" eaLnBrk="1" hangingPunct="1">
              <a:lnSpc>
                <a:spcPct val="80000"/>
              </a:lnSpc>
            </a:pPr>
            <a:r>
              <a:rPr lang="en-US" sz="1800" dirty="0" smtClean="0"/>
              <a:t>b(</a:t>
            </a:r>
            <a:r>
              <a:rPr lang="en-US" sz="1800" dirty="0" err="1" smtClean="0"/>
              <a:t>i,j</a:t>
            </a:r>
            <a:r>
              <a:rPr lang="en-US" sz="1800" dirty="0" smtClean="0"/>
              <a:t>) = b(parent) + c(</a:t>
            </a:r>
            <a:r>
              <a:rPr lang="en-US" sz="1800" dirty="0" err="1" smtClean="0"/>
              <a:t>i,j</a:t>
            </a:r>
            <a:r>
              <a:rPr lang="en-US" sz="1800" dirty="0" smtClean="0"/>
              <a:t>) of parent RCM + R(new RCM)</a:t>
            </a:r>
          </a:p>
          <a:p>
            <a:pPr marL="574675" lvl="1" indent="-233363" eaLnBrk="1" hangingPunct="1">
              <a:lnSpc>
                <a:spcPct val="80000"/>
              </a:lnSpc>
            </a:pPr>
            <a:r>
              <a:rPr lang="en-US" sz="1800" dirty="0" smtClean="0"/>
              <a:t>c(</a:t>
            </a:r>
            <a:r>
              <a:rPr lang="en-US" sz="1800" dirty="0" err="1" smtClean="0"/>
              <a:t>i,j</a:t>
            </a:r>
            <a:r>
              <a:rPr lang="en-US" sz="1800" dirty="0" smtClean="0"/>
              <a:t>) is value of (</a:t>
            </a:r>
            <a:r>
              <a:rPr lang="en-US" sz="1800" dirty="0" err="1" smtClean="0"/>
              <a:t>i,j</a:t>
            </a:r>
            <a:r>
              <a:rPr lang="en-US" sz="1800" dirty="0" smtClean="0"/>
              <a:t>) element of RCM parent (its location is marked with green color in the new RCM)</a:t>
            </a:r>
          </a:p>
          <a:p>
            <a:pPr marL="227013" indent="-227013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227013" indent="-227013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5. Based on all E-nodes that it has been calculated its RCM, choose one that has the smallest cost b (Least Cost B &amp; B). The selected node will be opened and generate new E-node. This process is the process of Branch.</a:t>
            </a:r>
          </a:p>
          <a:p>
            <a:pPr marL="227013" indent="-227013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227013" indent="-227013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6. When the most bottom of E-node opened (found candidate solution), then the u value is set to the b value of the bottom node. Then checked whether the next smallest b value of the entire tree is less than u value. All the E-node has a value of b &gt; u is expressed as D-node. Process of making Space Tee is continued from the remaining E-node. This is process of bound.</a:t>
            </a:r>
          </a:p>
          <a:p>
            <a:pPr marL="227013" indent="-227013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227013" indent="-227013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7. If do not exist, then the path from the root to the E-last node is the solution being sought. B of the lowest cost node is the path length TSP sought.</a:t>
            </a:r>
          </a:p>
          <a:p>
            <a:pPr marL="227013" indent="-227013">
              <a:buFontTx/>
              <a:buNone/>
            </a:pPr>
            <a:endParaRPr lang="en-US" sz="1800" dirty="0" smtClean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047" y="25598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TSP USING B&amp;B (1)</a:t>
            </a:r>
          </a:p>
        </p:txBody>
      </p:sp>
      <p:pic>
        <p:nvPicPr>
          <p:cNvPr id="19460" name="Picture 5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3608" y="1812403"/>
            <a:ext cx="7849567" cy="4227512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TSP USING B&amp;B (2)</a:t>
            </a:r>
          </a:p>
        </p:txBody>
      </p:sp>
      <p:pic>
        <p:nvPicPr>
          <p:cNvPr id="20484" name="Picture 5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11760" y="1455886"/>
            <a:ext cx="4699000" cy="5362575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49468"/>
              </p:ext>
            </p:extLst>
          </p:nvPr>
        </p:nvGraphicFramePr>
        <p:xfrm>
          <a:off x="1331640" y="1700808"/>
          <a:ext cx="7067550" cy="198120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Definition of branch and bound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FIFO branch and bound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LIFO branch and bound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LC branch and bound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Solving traveling salesman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TSP USING B&amp;B (3)</a:t>
            </a:r>
          </a:p>
        </p:txBody>
      </p:sp>
      <p:pic>
        <p:nvPicPr>
          <p:cNvPr id="21508" name="Picture 5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11760" y="1844824"/>
            <a:ext cx="5459413" cy="36703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5627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TSP USING B&amp;B (4)</a:t>
            </a:r>
          </a:p>
        </p:txBody>
      </p:sp>
      <p:pic>
        <p:nvPicPr>
          <p:cNvPr id="22532" name="Picture 5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02484" y="1450323"/>
            <a:ext cx="5218113" cy="4824412"/>
          </a:xfrm>
          <a:noFill/>
        </p:spPr>
      </p:pic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7216775" y="6261100"/>
            <a:ext cx="1744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3399FF"/>
                </a:solidFill>
                <a:latin typeface="Tahoma" pitchFamily="34" charset="0"/>
              </a:rPr>
              <a:t>[buku utama, ilustrasi 9.29]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2717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Explain advantages and disadvantages of Branch and Bound technique!</a:t>
            </a:r>
          </a:p>
        </p:txBody>
      </p:sp>
      <p:sp>
        <p:nvSpPr>
          <p:cNvPr id="2355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2717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 salesman plans to travel to several places where the distance between two places are </a:t>
            </a:r>
            <a:r>
              <a:rPr lang="en-US" dirty="0" smtClean="0"/>
              <a:t>given </a:t>
            </a:r>
            <a:r>
              <a:rPr lang="en-US" dirty="0"/>
              <a:t>as </a:t>
            </a:r>
            <a:r>
              <a:rPr lang="en-US" dirty="0" smtClean="0"/>
              <a:t>follows: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If the salesman departs from A, and he wants to pass each place only once and return to A, please determine the shortest path for his travel using </a:t>
            </a:r>
            <a:r>
              <a:rPr lang="en-US" b="1" dirty="0"/>
              <a:t>Branch and Bound method</a:t>
            </a:r>
            <a:endParaRPr lang="en-US" dirty="0"/>
          </a:p>
        </p:txBody>
      </p:sp>
      <p:sp>
        <p:nvSpPr>
          <p:cNvPr id="2355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19071"/>
              </p:ext>
            </p:extLst>
          </p:nvPr>
        </p:nvGraphicFramePr>
        <p:xfrm>
          <a:off x="3131840" y="2636912"/>
          <a:ext cx="2736304" cy="18288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808355"/>
                <a:gridCol w="808355"/>
                <a:gridCol w="1119594"/>
              </a:tblGrid>
              <a:tr h="1663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From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To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Distance (km)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7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A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6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A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C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C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A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C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C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D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D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A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C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383" y="3262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/>
          <a:lstStyle/>
          <a:p>
            <a:pPr eaLnBrk="1" hangingPunct="1"/>
            <a:r>
              <a:rPr lang="en-US" dirty="0" smtClean="0"/>
              <a:t>Given a Cost Matrix Graph TSP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Draw the graph of the TSP!</a:t>
            </a:r>
          </a:p>
          <a:p>
            <a:pPr eaLnBrk="1" hangingPunct="1"/>
            <a:r>
              <a:rPr lang="en-US" dirty="0" smtClean="0"/>
              <a:t>Find the shortest path TSP using Branch and Bound!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71089022"/>
              </p:ext>
            </p:extLst>
          </p:nvPr>
        </p:nvGraphicFramePr>
        <p:xfrm>
          <a:off x="2051720" y="2503190"/>
          <a:ext cx="237648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422400" imgH="1143000" progId="Equation.3">
                  <p:embed/>
                </p:oleObj>
              </mc:Choice>
              <mc:Fallback>
                <p:oleObj name="Equation" r:id="rId3" imgW="14224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503190"/>
                        <a:ext cx="2376488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REVIEW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Branch and bound technique </a:t>
            </a:r>
          </a:p>
          <a:p>
            <a:r>
              <a:rPr lang="en-US" smtClean="0"/>
              <a:t>FIFO branch and bound</a:t>
            </a:r>
          </a:p>
          <a:p>
            <a:r>
              <a:rPr lang="en-US" smtClean="0"/>
              <a:t>LIFO branch and bound</a:t>
            </a:r>
          </a:p>
          <a:p>
            <a:r>
              <a:rPr lang="en-US" smtClean="0"/>
              <a:t>Least cost branch and bound</a:t>
            </a:r>
          </a:p>
          <a:p>
            <a:r>
              <a:rPr lang="en-US" smtClean="0"/>
              <a:t>Solving problem using branch and bound</a:t>
            </a:r>
          </a:p>
          <a:p>
            <a:r>
              <a:rPr lang="en-US" smtClean="0"/>
              <a:t>TSP as an example of least cost branch and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383" y="188640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TSP using branch and bound</a:t>
            </a:r>
          </a:p>
          <a:p>
            <a:pPr eaLnBrk="1" hangingPunct="1"/>
            <a:r>
              <a:rPr lang="en-US" smtClean="0"/>
              <a:t>Reduced cost matrix</a:t>
            </a:r>
          </a:p>
          <a:p>
            <a:pPr eaLnBrk="1" hangingPunct="1"/>
            <a:r>
              <a:rPr lang="en-US" smtClean="0"/>
              <a:t>RCM calculation</a:t>
            </a:r>
          </a:p>
          <a:p>
            <a:pPr eaLnBrk="1" hangingPunct="1"/>
            <a:r>
              <a:rPr lang="en-US" smtClean="0"/>
              <a:t>Search tree TSP using branch and bound</a:t>
            </a:r>
          </a:p>
          <a:p>
            <a:pPr eaLnBrk="1" hangingPunct="1"/>
            <a:r>
              <a:rPr lang="en-US" smtClean="0"/>
              <a:t>Steps to build search tree</a:t>
            </a:r>
          </a:p>
          <a:p>
            <a:pPr eaLnBrk="1" hangingPunct="1"/>
            <a:r>
              <a:rPr lang="en-US" smtClean="0"/>
              <a:t>TSP using branch and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15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/>
              <a:t>8.1 &amp; </a:t>
            </a:r>
            <a:r>
              <a:rPr lang="en-US" sz="1800" dirty="0" smtClean="0"/>
              <a:t>8.3</a:t>
            </a:r>
          </a:p>
          <a:p>
            <a:r>
              <a:rPr lang="en-US" sz="1800" dirty="0"/>
              <a:t>Branch and </a:t>
            </a:r>
            <a:r>
              <a:rPr lang="en-US" sz="1800" dirty="0" smtClean="0"/>
              <a:t>Bound</a:t>
            </a:r>
            <a:r>
              <a:rPr lang="en-US" sz="1800" dirty="0"/>
              <a:t> </a:t>
            </a:r>
            <a:r>
              <a:rPr lang="id-ID" sz="1800" dirty="0" smtClean="0"/>
              <a:t>http://</a:t>
            </a:r>
            <a:r>
              <a:rPr lang="en-US" sz="1800" dirty="0"/>
              <a:t>www.devarticles.com/c/a/Development-Cycles/Branch-and-Bound-Algorithm-Technique/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BRANCH AND BOUND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Branch and Bound method is an algorithm technique especially studies how to reduce Search Tree as small as possible.</a:t>
            </a:r>
          </a:p>
          <a:p>
            <a:pPr eaLnBrk="1" hangingPunct="1"/>
            <a:r>
              <a:rPr lang="en-US" dirty="0" smtClean="0"/>
              <a:t>Steps:</a:t>
            </a:r>
          </a:p>
          <a:p>
            <a:pPr lvl="1" eaLnBrk="1" hangingPunct="1"/>
            <a:r>
              <a:rPr lang="en-US" dirty="0" smtClean="0"/>
              <a:t>Branch builds all branches of a tree that are possible to be the solution.</a:t>
            </a:r>
          </a:p>
          <a:p>
            <a:pPr lvl="1" eaLnBrk="1" hangingPunct="1"/>
            <a:r>
              <a:rPr lang="en-US" dirty="0" smtClean="0"/>
              <a:t>Bound calculates which node is an active node (E-node) and which </a:t>
            </a:r>
            <a:r>
              <a:rPr lang="en-US" dirty="0" err="1" smtClean="0"/>
              <a:t>nodeis</a:t>
            </a:r>
            <a:r>
              <a:rPr lang="en-US" dirty="0" smtClean="0"/>
              <a:t> a dead node (D-node) using constraints.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620909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BRANCH AND BOUND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TECHNIQUE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FIFO Branch and Bound</a:t>
            </a:r>
          </a:p>
          <a:p>
            <a:pPr lvl="1" eaLnBrk="1" hangingPunct="1"/>
            <a:r>
              <a:rPr lang="en-US" smtClean="0"/>
              <a:t>Branch and Bound technique that uses queue for calculating Branch and Bound by First In First Out.</a:t>
            </a:r>
          </a:p>
          <a:p>
            <a:pPr eaLnBrk="1" hangingPunct="1"/>
            <a:r>
              <a:rPr lang="en-US" smtClean="0"/>
              <a:t>LIFO Branch and Bound</a:t>
            </a:r>
          </a:p>
          <a:p>
            <a:pPr lvl="1" eaLnBrk="1" hangingPunct="1"/>
            <a:r>
              <a:rPr lang="en-US" smtClean="0"/>
              <a:t>Branch and Bound technique that uses stack for calculating Branch and Bound by Last In First Out.</a:t>
            </a:r>
          </a:p>
          <a:p>
            <a:pPr eaLnBrk="1" hangingPunct="1"/>
            <a:r>
              <a:rPr lang="en-US" smtClean="0"/>
              <a:t>Least Cost Branch and Bound</a:t>
            </a:r>
          </a:p>
          <a:p>
            <a:pPr lvl="1" eaLnBrk="1" hangingPunct="1"/>
            <a:r>
              <a:rPr lang="en-US" smtClean="0"/>
              <a:t>This technique calculates cost for each node. Node that has the smallest cost supposed as having the biggest probability to be the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56" y="476672"/>
            <a:ext cx="5868144" cy="115210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accent1"/>
                </a:solidFill>
              </a:rPr>
              <a:t>SOLVING PROBLEM USING BRANCH AND BOUND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Branch and Bound can be used to solve some problems using Search Tree</a:t>
            </a:r>
          </a:p>
          <a:p>
            <a:pPr lvl="1" eaLnBrk="1" hangingPunct="1"/>
            <a:r>
              <a:rPr lang="en-US" dirty="0" smtClean="0"/>
              <a:t>Traveling Salesman Problem</a:t>
            </a:r>
          </a:p>
          <a:p>
            <a:pPr lvl="1" eaLnBrk="1" hangingPunct="1"/>
            <a:r>
              <a:rPr lang="en-US" dirty="0" smtClean="0"/>
              <a:t>N-Queen Problem</a:t>
            </a:r>
          </a:p>
          <a:p>
            <a:pPr lvl="1" eaLnBrk="1" hangingPunct="1"/>
            <a:r>
              <a:rPr lang="en-US" dirty="0" smtClean="0"/>
              <a:t>15 Puzzle Problem</a:t>
            </a:r>
          </a:p>
          <a:p>
            <a:pPr lvl="1" eaLnBrk="1" hangingPunct="1"/>
            <a:r>
              <a:rPr lang="en-US" dirty="0" smtClean="0"/>
              <a:t>0/1 Knapsack Problem</a:t>
            </a:r>
          </a:p>
          <a:p>
            <a:pPr lvl="1" eaLnBrk="1" hangingPunct="1"/>
            <a:r>
              <a:rPr lang="en-US" dirty="0" smtClean="0"/>
              <a:t>Shortest Path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FIFO BRANCH AND BOUND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queue</a:t>
            </a:r>
          </a:p>
          <a:p>
            <a:pPr eaLnBrk="1" hangingPunct="1"/>
            <a:r>
              <a:rPr lang="en-US" smtClean="0"/>
              <a:t>Enter E-node into a queue, then build the next branch.</a:t>
            </a:r>
          </a:p>
          <a:p>
            <a:pPr eaLnBrk="1" hangingPunct="1"/>
            <a:r>
              <a:rPr lang="en-US" smtClean="0"/>
              <a:t>D-node is not used to build the next branch.</a:t>
            </a:r>
          </a:p>
          <a:p>
            <a:pPr eaLnBrk="1" hangingPunct="1"/>
            <a:r>
              <a:rPr lang="en-US" smtClean="0"/>
              <a:t>Get Partial Space Tree that is searched.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LIFO BRANCH AND BOUND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stack.</a:t>
            </a:r>
          </a:p>
          <a:p>
            <a:pPr eaLnBrk="1" hangingPunct="1"/>
            <a:r>
              <a:rPr lang="en-US" smtClean="0"/>
              <a:t>Enter E-node into a stack, then build the next branch.</a:t>
            </a:r>
          </a:p>
          <a:p>
            <a:pPr eaLnBrk="1" hangingPunct="1"/>
            <a:r>
              <a:rPr lang="en-US" smtClean="0"/>
              <a:t>D-node is not used to build the next branch.</a:t>
            </a:r>
          </a:p>
          <a:p>
            <a:pPr eaLnBrk="1" hangingPunct="1"/>
            <a:r>
              <a:rPr lang="en-US" smtClean="0"/>
              <a:t>Get Partial Space Tree that is searched.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332656"/>
            <a:ext cx="5220072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LEAST COST BRANCH AND BOUND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the FIFO and LIFO technique, the node is opened in this order</a:t>
            </a:r>
          </a:p>
          <a:p>
            <a:r>
              <a:rPr lang="en-US" dirty="0" smtClean="0"/>
              <a:t>In Least Cost Branch and Bound, nodes having the lowest cost first opened (the next E-node)</a:t>
            </a:r>
          </a:p>
          <a:p>
            <a:r>
              <a:rPr lang="en-US" dirty="0" smtClean="0"/>
              <a:t>At a node x is applicable b ≤ c(x) ≤ u</a:t>
            </a:r>
          </a:p>
          <a:p>
            <a:pPr lvl="1"/>
            <a:r>
              <a:rPr lang="en-US" dirty="0" smtClean="0"/>
              <a:t>b is the lower limit</a:t>
            </a:r>
          </a:p>
          <a:p>
            <a:pPr lvl="1"/>
            <a:r>
              <a:rPr lang="en-US" dirty="0" smtClean="0"/>
              <a:t>c(x) is the cost of the node x</a:t>
            </a:r>
          </a:p>
          <a:p>
            <a:pPr lvl="1"/>
            <a:r>
              <a:rPr lang="en-US" dirty="0" smtClean="0"/>
              <a:t>u is the upper limit</a:t>
            </a:r>
          </a:p>
          <a:p>
            <a:r>
              <a:rPr lang="en-US" dirty="0" smtClean="0"/>
              <a:t>If b&gt;u then the node x can be turned off (expressed as D-node).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40466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LC BRANCH AND BOUND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72816"/>
            <a:ext cx="7067128" cy="435334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Traveling Salesman Problem can be solved using the Least Cost Branch and Bound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Steps:</a:t>
            </a:r>
          </a:p>
          <a:p>
            <a:pPr lvl="1" eaLnBrk="1" hangingPunct="1"/>
            <a:r>
              <a:rPr lang="en-US" sz="1800" dirty="0" smtClean="0"/>
              <a:t>Describe the problem with weighted graph G = {V, E}</a:t>
            </a:r>
          </a:p>
          <a:p>
            <a:pPr lvl="1" eaLnBrk="1" hangingPunct="1"/>
            <a:r>
              <a:rPr lang="en-US" sz="1800" dirty="0" smtClean="0"/>
              <a:t>C (</a:t>
            </a:r>
            <a:r>
              <a:rPr lang="en-US" sz="1800" dirty="0" err="1" smtClean="0"/>
              <a:t>i</a:t>
            </a:r>
            <a:r>
              <a:rPr lang="en-US" sz="1800" dirty="0" smtClean="0"/>
              <a:t>, j) = value (cost) on the edge &lt;</a:t>
            </a:r>
            <a:r>
              <a:rPr lang="en-US" sz="1800" dirty="0" err="1" smtClean="0"/>
              <a:t>i,j</a:t>
            </a:r>
            <a:r>
              <a:rPr lang="en-US" sz="1800" dirty="0" smtClean="0"/>
              <a:t>&gt;, where C (</a:t>
            </a:r>
            <a:r>
              <a:rPr lang="en-US" sz="1800" dirty="0" err="1" smtClean="0"/>
              <a:t>i</a:t>
            </a:r>
            <a:r>
              <a:rPr lang="en-US" sz="1800" dirty="0" smtClean="0"/>
              <a:t>, j) = ∞, if there is no edge between </a:t>
            </a:r>
            <a:r>
              <a:rPr lang="en-US" sz="1800" dirty="0" err="1" smtClean="0"/>
              <a:t>i</a:t>
            </a:r>
            <a:r>
              <a:rPr lang="en-US" sz="1800" dirty="0" smtClean="0"/>
              <a:t> and j.</a:t>
            </a:r>
          </a:p>
          <a:p>
            <a:pPr lvl="1" eaLnBrk="1" hangingPunct="1"/>
            <a:r>
              <a:rPr lang="en-US" sz="1800" dirty="0" smtClean="0"/>
              <a:t>By the definition of value (cost) above, up Cost Matrix of the TSP.</a:t>
            </a:r>
          </a:p>
          <a:p>
            <a:pPr lvl="1" eaLnBrk="1" hangingPunct="1"/>
            <a:r>
              <a:rPr lang="en-US" sz="1800" dirty="0" smtClean="0"/>
              <a:t>Perform the reduction of the Cost Matrix, obtained Reduced Cost Matrix.</a:t>
            </a:r>
          </a:p>
          <a:p>
            <a:pPr lvl="1" eaLnBrk="1" hangingPunct="1"/>
            <a:r>
              <a:rPr lang="en-US" sz="1800" dirty="0" smtClean="0"/>
              <a:t>Use the barrier function (bound), to build the Search Tree from the Reduced Cost Matrix.</a:t>
            </a:r>
          </a:p>
          <a:p>
            <a:pPr lvl="1" eaLnBrk="1" hangingPunct="1"/>
            <a:r>
              <a:rPr lang="en-US" sz="1800" dirty="0" smtClean="0"/>
              <a:t>And so on to obtain a desired set of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525</TotalTime>
  <Words>1486</Words>
  <Application>Microsoft Office PowerPoint</Application>
  <PresentationFormat>On-screen Show (4:3)</PresentationFormat>
  <Paragraphs>199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TemplateBM_2</vt:lpstr>
      <vt:lpstr>Equation</vt:lpstr>
      <vt:lpstr>COMP6049 – Algorithm Design and Analysis</vt:lpstr>
      <vt:lpstr>Outline Materials</vt:lpstr>
      <vt:lpstr>BRANCH AND BOUND</vt:lpstr>
      <vt:lpstr>BRANCH AND BOUND TECHNIQUE </vt:lpstr>
      <vt:lpstr>SOLVING PROBLEM USING BRANCH AND BOUND</vt:lpstr>
      <vt:lpstr>FIFO BRANCH AND BOUND</vt:lpstr>
      <vt:lpstr>LIFO BRANCH AND BOUND</vt:lpstr>
      <vt:lpstr>LEAST COST BRANCH AND BOUND</vt:lpstr>
      <vt:lpstr>EXAMPLE OF LC BRANCH AND BOUND</vt:lpstr>
      <vt:lpstr>EXAMPLE CASE</vt:lpstr>
      <vt:lpstr>TSP USING BRANCH  AND BOUND</vt:lpstr>
      <vt:lpstr>EXAMPLE CASE</vt:lpstr>
      <vt:lpstr>REDUCED COST MATRIX</vt:lpstr>
      <vt:lpstr>RCM CALCULATION</vt:lpstr>
      <vt:lpstr>SEARCH TREE TSP USING BRANCH AND BOUND</vt:lpstr>
      <vt:lpstr>STEPS TO BUILD SEARCH TREE</vt:lpstr>
      <vt:lpstr>STEPS TO BUILD SEARCH TREE (Cont.)</vt:lpstr>
      <vt:lpstr>TSP USING B&amp;B (1)</vt:lpstr>
      <vt:lpstr>TSP USING B&amp;B (2)</vt:lpstr>
      <vt:lpstr>TSP USING B&amp;B (3)</vt:lpstr>
      <vt:lpstr>TSP USING B&amp;B (4)</vt:lpstr>
      <vt:lpstr>EXERCISE</vt:lpstr>
      <vt:lpstr>EXERCISE</vt:lpstr>
      <vt:lpstr>EXERCISE</vt:lpstr>
      <vt:lpstr>REVIEW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LS</cp:lastModifiedBy>
  <cp:revision>75</cp:revision>
  <dcterms:created xsi:type="dcterms:W3CDTF">2014-12-12T10:33:59Z</dcterms:created>
  <dcterms:modified xsi:type="dcterms:W3CDTF">2018-07-25T10:33:25Z</dcterms:modified>
</cp:coreProperties>
</file>