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2" r:id="rId14"/>
    <p:sldId id="282" r:id="rId15"/>
    <p:sldId id="283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D8855-9FFA-4E8E-9E25-1143B074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234CE-F7B7-4B41-BDB7-2A3391D77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14</a:t>
            </a:r>
            <a:r>
              <a:rPr lang="en-US" dirty="0" smtClean="0"/>
              <a:t> – </a:t>
            </a:r>
            <a:r>
              <a:rPr lang="id-ID" dirty="0" smtClean="0"/>
              <a:t>Dynamic Programming: Multistage Graph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1" y="329407"/>
            <a:ext cx="608698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SHORTEST PATH IN MULTISTAGE GRAPH</a:t>
            </a:r>
          </a:p>
        </p:txBody>
      </p:sp>
      <p:pic>
        <p:nvPicPr>
          <p:cNvPr id="10244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772816"/>
            <a:ext cx="6264275" cy="324167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Find shortest path from node A to node L using Dynamic Programming (forward method and backward method) !</a:t>
            </a:r>
          </a:p>
        </p:txBody>
      </p:sp>
      <p:pic>
        <p:nvPicPr>
          <p:cNvPr id="11269" name="Picture 13" descr="Soal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6862" y="1730821"/>
            <a:ext cx="5795962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/>
          <a:lstStyle/>
          <a:p>
            <a:pPr eaLnBrk="1" hangingPunct="1"/>
            <a:r>
              <a:rPr lang="en-US" dirty="0" smtClean="0"/>
              <a:t>MULTISTAGE GRAPH</a:t>
            </a:r>
          </a:p>
          <a:p>
            <a:pPr eaLnBrk="1" hangingPunct="1"/>
            <a:r>
              <a:rPr lang="en-US" dirty="0" smtClean="0"/>
              <a:t>MULTISTAGE GRAPH PROBLEM</a:t>
            </a:r>
          </a:p>
          <a:p>
            <a:pPr eaLnBrk="1" hangingPunct="1"/>
            <a:r>
              <a:rPr lang="en-US" dirty="0" smtClean="0"/>
              <a:t>DINAMIC PROGRAMMING IN MULTISTAGE GRAPH</a:t>
            </a:r>
          </a:p>
          <a:p>
            <a:pPr eaLnBrk="1" hangingPunct="1"/>
            <a:r>
              <a:rPr lang="en-US" dirty="0" smtClean="0"/>
              <a:t>FORWARD METHOD AND BACKWARD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13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5</a:t>
            </a:r>
            <a:r>
              <a:rPr lang="id-ID" sz="1800" dirty="0" smtClean="0"/>
              <a:t>.2</a:t>
            </a:r>
            <a:endParaRPr lang="id-ID" sz="1800" dirty="0" smtClean="0"/>
          </a:p>
          <a:p>
            <a:r>
              <a:rPr lang="en-US" sz="1800" dirty="0"/>
              <a:t>Multistage </a:t>
            </a:r>
            <a:r>
              <a:rPr lang="en-US" sz="1800" dirty="0" smtClean="0"/>
              <a:t>Graphs</a:t>
            </a:r>
            <a:r>
              <a:rPr lang="en-US" sz="1800" dirty="0"/>
              <a:t> </a:t>
            </a:r>
            <a:r>
              <a:rPr lang="id-ID" sz="1800" dirty="0" smtClean="0"/>
              <a:t>http://</a:t>
            </a:r>
            <a:r>
              <a:rPr lang="en-US" sz="1800" dirty="0"/>
              <a:t>www.cs.oswego.edu/~odendahl/coursework/csc465/notes/09-c-multistage.html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4530"/>
              </p:ext>
            </p:extLst>
          </p:nvPr>
        </p:nvGraphicFramePr>
        <p:xfrm>
          <a:off x="1524000" y="2143120"/>
          <a:ext cx="7067550" cy="137160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Multistage Graph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Forward technique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Backward technique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MULTISTAGE GRAPH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fontScale="92500" lnSpcReduction="20000"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/>
              <a:t>Multistage Graph is a graph with special characteristics: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Directed Graph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Each edge has weight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Has only 1 source (called as s) and 1 sink (called as t)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Path from source to sink consists some stages V</a:t>
            </a:r>
            <a:r>
              <a:rPr lang="en-US" sz="2800" baseline="-25000" dirty="0" smtClean="0"/>
              <a:t>1</a:t>
            </a:r>
            <a:r>
              <a:rPr lang="en-US" sz="2000" dirty="0" smtClean="0"/>
              <a:t> to </a:t>
            </a:r>
            <a:r>
              <a:rPr lang="en-US" sz="2000" dirty="0" err="1" smtClean="0"/>
              <a:t>V</a:t>
            </a:r>
            <a:r>
              <a:rPr lang="en-US" sz="2800" baseline="-25000" dirty="0" err="1" smtClean="0"/>
              <a:t>k</a:t>
            </a:r>
            <a:endParaRPr lang="en-US" sz="2800" baseline="-25000" dirty="0" smtClean="0"/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All stages connect node in V</a:t>
            </a:r>
            <a:r>
              <a:rPr lang="en-US" sz="2800" baseline="-25000" dirty="0" smtClean="0"/>
              <a:t>i</a:t>
            </a:r>
            <a:r>
              <a:rPr lang="en-US" sz="2000" dirty="0" smtClean="0"/>
              <a:t> to node V</a:t>
            </a:r>
            <a:r>
              <a:rPr lang="en-US" sz="2800" baseline="-25000" dirty="0" smtClean="0"/>
              <a:t>i+1 </a:t>
            </a:r>
            <a:r>
              <a:rPr lang="en-US" sz="2000" dirty="0" smtClean="0"/>
              <a:t>where 1 ≤ </a:t>
            </a:r>
            <a:r>
              <a:rPr lang="en-US" sz="2000" dirty="0" err="1" smtClean="0"/>
              <a:t>i</a:t>
            </a:r>
            <a:r>
              <a:rPr lang="en-US" sz="2000" dirty="0" smtClean="0"/>
              <a:t> ≤ k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There are k stages, where k ≥ 2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Each path from s to t is consequence of choice k-2.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sz="2400" dirty="0" smtClean="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/>
              <a:t>Multistage Graph is a modeling that can be used to solve some real problems.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sz="2000" dirty="0" smtClean="0"/>
              <a:t>Example: choosing project to get maximum profit; including selecting steps to perform each task.</a:t>
            </a:r>
            <a:endParaRPr lang="en-US" sz="1000" dirty="0" smtClean="0">
              <a:solidFill>
                <a:srgbClr val="3399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8642350" cy="576262"/>
          </a:xfrm>
        </p:spPr>
        <p:txBody>
          <a:bodyPr/>
          <a:lstStyle/>
          <a:p>
            <a:pPr eaLnBrk="1" hangingPunct="1"/>
            <a:r>
              <a:rPr lang="en-US" smtClean="0"/>
              <a:t>MULTISTAGE GRAPH PROBLEM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7" y="1773238"/>
            <a:ext cx="7850187" cy="13684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sv-SE" sz="2000" dirty="0" smtClean="0"/>
              <a:t>Multistage Graph Problem :</a:t>
            </a:r>
          </a:p>
          <a:p>
            <a:pPr lvl="1" eaLnBrk="1" hangingPunct="1"/>
            <a:r>
              <a:rPr lang="sv-SE" sz="1800" dirty="0" smtClean="0"/>
              <a:t>Sortest path finding problem from source to sink in Multistage Graph.</a:t>
            </a:r>
          </a:p>
          <a:p>
            <a:pPr lvl="1" eaLnBrk="1" hangingPunct="1"/>
            <a:r>
              <a:rPr lang="sv-SE" sz="1800" dirty="0" smtClean="0"/>
              <a:t>The problem is one of good implementation of Dynamic Programming.</a:t>
            </a:r>
            <a:endParaRPr lang="en-US" sz="1800" dirty="0" smtClean="0"/>
          </a:p>
        </p:txBody>
      </p:sp>
      <p:pic>
        <p:nvPicPr>
          <p:cNvPr id="4101" name="Picture 6" descr="ilustrasi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676602" y="3141663"/>
            <a:ext cx="5761037" cy="2890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DP IN MULTISTAGE GRAPH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521" y="2060848"/>
            <a:ext cx="7067128" cy="406531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Solving of </a:t>
            </a:r>
            <a:r>
              <a:rPr lang="sv-SE" dirty="0" smtClean="0"/>
              <a:t>Multistage Graph problem using </a:t>
            </a:r>
            <a:r>
              <a:rPr lang="en-US" dirty="0" smtClean="0"/>
              <a:t>Dynamic Programming in shortest path from a node to another is a shortest path of previous stage added by distance of one of an edge connects to a stage. </a:t>
            </a:r>
          </a:p>
          <a:p>
            <a:pPr eaLnBrk="1" hangingPunct="1">
              <a:lnSpc>
                <a:spcPct val="150000"/>
              </a:lnSpc>
            </a:pP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Forward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Calculate distance to front (to sink)</a:t>
            </a:r>
          </a:p>
          <a:p>
            <a:pPr eaLnBrk="1" hangingPunct="1">
              <a:lnSpc>
                <a:spcPct val="150000"/>
              </a:lnSpc>
            </a:pP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Backward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Calculate distance to back (from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FORWARD METHOD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sv-SE" dirty="0" smtClean="0"/>
              <a:t>Analysis by calculating </a:t>
            </a:r>
            <a:r>
              <a:rPr lang="sv-SE" i="1" dirty="0" smtClean="0"/>
              <a:t>path</a:t>
            </a:r>
            <a:r>
              <a:rPr lang="sv-SE" dirty="0" smtClean="0"/>
              <a:t> from a </a:t>
            </a:r>
            <a:r>
              <a:rPr lang="sv-SE" i="1" dirty="0" smtClean="0"/>
              <a:t>node</a:t>
            </a:r>
            <a:r>
              <a:rPr lang="sv-SE" dirty="0" smtClean="0"/>
              <a:t> to </a:t>
            </a:r>
            <a:r>
              <a:rPr lang="sv-SE" i="1" dirty="0" smtClean="0"/>
              <a:t>sink</a:t>
            </a:r>
            <a:endParaRPr lang="en-US" dirty="0" smtClean="0"/>
          </a:p>
          <a:p>
            <a:pPr marL="533400" indent="-533400" eaLnBrk="1" hangingPunct="1">
              <a:lnSpc>
                <a:spcPct val="150000"/>
              </a:lnSpc>
            </a:pPr>
            <a:r>
              <a:rPr lang="en-US" dirty="0" smtClean="0"/>
              <a:t>Formula: </a:t>
            </a:r>
            <a:r>
              <a:rPr lang="en-US" b="1" dirty="0" smtClean="0"/>
              <a:t>cost(</a:t>
            </a:r>
            <a:r>
              <a:rPr lang="en-US" b="1" dirty="0" err="1" smtClean="0"/>
              <a:t>i,j</a:t>
            </a:r>
            <a:r>
              <a:rPr lang="en-US" b="1" dirty="0" smtClean="0"/>
              <a:t>) = min{c(</a:t>
            </a:r>
            <a:r>
              <a:rPr lang="en-US" b="1" dirty="0" err="1" smtClean="0"/>
              <a:t>j,k</a:t>
            </a:r>
            <a:r>
              <a:rPr lang="en-US" b="1" dirty="0" smtClean="0"/>
              <a:t>) + cost(i+1,k)}</a:t>
            </a:r>
            <a:endParaRPr lang="en-US" dirty="0" smtClean="0"/>
          </a:p>
          <a:p>
            <a:pPr marL="533400" indent="-533400" eaLnBrk="1" hangingPunct="1">
              <a:lnSpc>
                <a:spcPct val="150000"/>
              </a:lnSpc>
            </a:pPr>
            <a:r>
              <a:rPr lang="sv-SE" dirty="0" smtClean="0"/>
              <a:t>Calculation starts from nodes in stage k-2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sv-SE" dirty="0" smtClean="0"/>
              <a:t>cost(i,j) is distance of path from </a:t>
            </a:r>
            <a:r>
              <a:rPr lang="sv-SE" i="1" dirty="0" smtClean="0"/>
              <a:t>node </a:t>
            </a:r>
            <a:r>
              <a:rPr lang="sv-SE" dirty="0" smtClean="0"/>
              <a:t>j in stage i to sink(t)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sv-SE" dirty="0" smtClean="0"/>
              <a:t>c(j,l) is distance of path from </a:t>
            </a:r>
            <a:r>
              <a:rPr lang="sv-SE" i="1" dirty="0" smtClean="0"/>
              <a:t>node </a:t>
            </a:r>
            <a:r>
              <a:rPr lang="sv-SE" dirty="0" smtClean="0"/>
              <a:t>j to </a:t>
            </a:r>
            <a:r>
              <a:rPr lang="sv-SE" i="1" dirty="0" smtClean="0"/>
              <a:t>node </a:t>
            </a:r>
            <a:r>
              <a:rPr lang="sv-SE" dirty="0" smtClean="0"/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pic>
        <p:nvPicPr>
          <p:cNvPr id="7171" name="Picture 4" descr="ilustrasi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484314"/>
            <a:ext cx="3672854" cy="184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615" y="17852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FORWARD METHOD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1" y="1672953"/>
            <a:ext cx="8893175" cy="518504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cost(4,I)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</a:t>
            </a:r>
            <a:r>
              <a:rPr lang="en-US" sz="11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c(I,L)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cost(4,J) =  c(J,L) = 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cost(4,K) =  c(K,L) = 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cost(3,F) =  min { c(F,I) + cost(4,I) | c(F,J) + cost(4,J)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cost(3,F) =  min { 12 + 7  |  9 + 8 } = 17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 =  min { </a:t>
            </a:r>
            <a:r>
              <a:rPr lang="en-US" sz="11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c(G,I)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cost(4,I)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c(G,J) + cost(4,J) }</a:t>
            </a:r>
            <a:endParaRPr lang="en-US" sz="1100" b="1" dirty="0" smtClean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min { </a:t>
            </a:r>
            <a:r>
              <a:rPr lang="en-US" sz="11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5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7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 |  7 + 8 } = 12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cost(3,H) =  min { c(H,J) + cost(4,J) | c(H,K) + cost(4,K)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cost(3,H) =  min { 10 + 8  |  8 + 11 } = 18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cost(2,B) =  min { c(B,F) + cost(3,F) | c(B,G) + cost(3,G) | c(B,H)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cost(2,B) =  min { 4 + 17  |  8 + 12  |  11 + 18 }   =   20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 =  min { c(C,F) + cost(3,F) | </a:t>
            </a:r>
            <a:r>
              <a:rPr lang="en-US" sz="11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c(C,G)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</a:t>
            </a:r>
            <a:endParaRPr lang="en-US" sz="1100" b="1" dirty="0" smtClean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min { 10 + 17  |  </a:t>
            </a:r>
            <a:r>
              <a:rPr lang="en-US" sz="11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3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12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 = 15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cost(2,D) =  min { c(D,H)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cost(2,D) =  min { 9 + 18 }   =   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cost(2,E) =  min { c(E,G) + cost(3,G) | c(E,H)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cost(2,E) =  min { 6 + 12  |  12 + 18 } = 18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cost(1,A) =  min { c(A,B) + cost(2,B) | </a:t>
            </a:r>
            <a:r>
              <a:rPr lang="en-US" sz="11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c(A,C)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c(A,D) + cost(2,D) | c(A,E) + cost(2,E)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cost(1,A) =  min { 7 + 20  |  </a:t>
            </a:r>
            <a:r>
              <a:rPr lang="en-US" sz="11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6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15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 |  5 + 27  |  9 + 18 } = 21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 smtClean="0">
                <a:latin typeface="Courier New" pitchFamily="49" charset="0"/>
                <a:ea typeface="Times New Roman" pitchFamily="18" charset="0"/>
                <a:cs typeface="Tahoma" pitchFamily="34" charset="0"/>
              </a:rPr>
              <a:t>Shortest path is A-C-G-I-L with distance 21</a:t>
            </a:r>
            <a:endParaRPr lang="en-US" sz="1100" dirty="0" smtClean="0">
              <a:ea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BACKWARD METHOD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07733"/>
            <a:ext cx="7067128" cy="3489251"/>
          </a:xfrm>
        </p:spPr>
        <p:txBody>
          <a:bodyPr/>
          <a:lstStyle/>
          <a:p>
            <a:pPr marL="533400" indent="-533400" eaLnBrk="1" hangingPunct="1"/>
            <a:r>
              <a:rPr lang="sv-SE" dirty="0" smtClean="0"/>
              <a:t>Analysis by calculating </a:t>
            </a:r>
            <a:r>
              <a:rPr lang="sv-SE" i="1" dirty="0" smtClean="0"/>
              <a:t>path</a:t>
            </a:r>
            <a:r>
              <a:rPr lang="sv-SE" dirty="0" smtClean="0"/>
              <a:t> from source to a </a:t>
            </a:r>
            <a:r>
              <a:rPr lang="sv-SE" i="1" dirty="0" smtClean="0"/>
              <a:t>node</a:t>
            </a:r>
            <a:endParaRPr lang="sv-SE" dirty="0" smtClean="0"/>
          </a:p>
          <a:p>
            <a:pPr marL="533400" indent="-533400" eaLnBrk="1" hangingPunct="1"/>
            <a:r>
              <a:rPr lang="sv-SE" dirty="0" smtClean="0"/>
              <a:t>Formula: </a:t>
            </a:r>
            <a:r>
              <a:rPr lang="sv-SE" b="1" dirty="0" smtClean="0"/>
              <a:t>bcost(i,j) = min{bcost(i–1,l) + c(l,j)}</a:t>
            </a:r>
            <a:endParaRPr lang="en-US" dirty="0" smtClean="0"/>
          </a:p>
          <a:p>
            <a:pPr marL="533400" indent="-533400" eaLnBrk="1" hangingPunct="1"/>
            <a:r>
              <a:rPr lang="sv-SE" dirty="0" smtClean="0"/>
              <a:t>Calculation starts from nodes in </a:t>
            </a:r>
            <a:r>
              <a:rPr lang="sv-SE" i="1" dirty="0" smtClean="0"/>
              <a:t>stage</a:t>
            </a:r>
            <a:r>
              <a:rPr lang="sv-SE" dirty="0" smtClean="0"/>
              <a:t> 3</a:t>
            </a:r>
            <a:endParaRPr lang="en-US" dirty="0" smtClean="0"/>
          </a:p>
          <a:p>
            <a:pPr marL="533400" indent="-533400" eaLnBrk="1" hangingPunct="1"/>
            <a:r>
              <a:rPr lang="en-US" dirty="0" err="1" smtClean="0"/>
              <a:t>bcost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is distance of path </a:t>
            </a:r>
            <a:r>
              <a:rPr lang="en-US" i="1" dirty="0" smtClean="0"/>
              <a:t>backward</a:t>
            </a:r>
            <a:r>
              <a:rPr lang="en-US" dirty="0" smtClean="0"/>
              <a:t> from </a:t>
            </a:r>
            <a:r>
              <a:rPr lang="en-US" i="1" dirty="0" smtClean="0"/>
              <a:t>source</a:t>
            </a:r>
            <a:r>
              <a:rPr lang="en-US" dirty="0" smtClean="0"/>
              <a:t> (s) to  </a:t>
            </a:r>
            <a:r>
              <a:rPr lang="en-US" i="1" dirty="0" smtClean="0"/>
              <a:t>node</a:t>
            </a:r>
            <a:r>
              <a:rPr lang="en-US" dirty="0" smtClean="0"/>
              <a:t> j in </a:t>
            </a:r>
            <a:r>
              <a:rPr lang="en-US" i="1" dirty="0" smtClean="0"/>
              <a:t>stage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533400" indent="-533400" eaLnBrk="1" hangingPunct="1"/>
            <a:r>
              <a:rPr lang="sv-SE" dirty="0" smtClean="0"/>
              <a:t>c(j,l) is </a:t>
            </a:r>
            <a:r>
              <a:rPr lang="en-US" dirty="0" smtClean="0"/>
              <a:t>distance of path from </a:t>
            </a:r>
            <a:r>
              <a:rPr lang="sv-SE" i="1" dirty="0" smtClean="0"/>
              <a:t>node</a:t>
            </a:r>
            <a:r>
              <a:rPr lang="sv-SE" dirty="0" smtClean="0"/>
              <a:t> j to </a:t>
            </a:r>
            <a:r>
              <a:rPr lang="sv-SE" i="1" dirty="0" smtClean="0"/>
              <a:t>node</a:t>
            </a:r>
            <a:r>
              <a:rPr lang="sv-SE" dirty="0" smtClean="0"/>
              <a:t> l</a:t>
            </a:r>
            <a:endParaRPr lang="en-US" dirty="0" smtClean="0"/>
          </a:p>
          <a:p>
            <a:pPr marL="533400" indent="-533400" eaLnBrk="1" hangingPunct="1"/>
            <a:endParaRPr lang="sv-SE" dirty="0" smtClean="0"/>
          </a:p>
          <a:p>
            <a:pPr marL="533400" indent="-53340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6349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METODE BACKWARD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2348880"/>
            <a:ext cx="7355160" cy="4104456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= c(A,B) = 7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(2,C)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c(A,C)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(2,D) = c(A,D) = 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= c(A,E) = 9.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(3,F) = min { c(B,F) +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c(C,F) +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(2,C)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(3,F) = min { 4 + 7 | 10 + 6 }  =  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(3,G) = min { c(B,G) +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c(C,G)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(2,C)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c(E,G) +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}</a:t>
            </a:r>
            <a:endParaRPr lang="en-US" sz="1200" b="1" dirty="0" smtClean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(3,G)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min { 8 + 7 |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3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6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6 + 9 }  =  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(3,H) = min { c(B,H) +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c(D,H) +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(2,D) | c(E,H) +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}</a:t>
            </a:r>
            <a:endParaRPr lang="sv-SE" sz="12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bcost(3,H) = min { 11 + 7 | 9 + 5 | 12 + 9 }  =  14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 = min { c(F,I) + bcost(3,F) | </a:t>
            </a:r>
            <a:r>
              <a:rPr lang="sv-SE" sz="12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c(G,I)</a:t>
            </a: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bcost(3,G)</a:t>
            </a: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</a:t>
            </a:r>
            <a:endParaRPr lang="sv-SE" sz="1200" b="1" dirty="0" smtClean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</a:t>
            </a: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min { 12 + 11 | </a:t>
            </a:r>
            <a:r>
              <a:rPr lang="sv-SE" sz="12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5</a:t>
            </a: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9</a:t>
            </a: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  =  14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bcost(4,J) = min { c(F,J) + bcost(3,F) | c(G,J) + bcost(3,G) | c(H,J) + bcost(3,H)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bcost(4,J) = min { 9 + 11 | 7 + 9 | 10 + 14 }  =  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bcost(4,K) = min { c(H,K)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bcost(4,K) = min { 8 + 14 }  =  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bcost(5,L) = min { </a:t>
            </a:r>
            <a:r>
              <a:rPr lang="sv-SE" sz="12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c(I,L)</a:t>
            </a: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</a:t>
            </a:r>
            <a:r>
              <a:rPr lang="sv-SE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c(J,L) + bcost(4,J) | c(K,L) + bcost(4,K) }</a:t>
            </a:r>
            <a:endParaRPr lang="en-US" sz="12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(5,L) = min {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7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14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8 + 16 | 11 + 22 }  =  21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Tahoma" pitchFamily="34" charset="0"/>
              </a:rPr>
              <a:t>Shortest path is A-C-G-I-L with distance 21</a:t>
            </a:r>
          </a:p>
        </p:txBody>
      </p:sp>
      <p:pic>
        <p:nvPicPr>
          <p:cNvPr id="9221" name="Picture 4" descr="ilustrasi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628775"/>
            <a:ext cx="4360862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518</TotalTime>
  <Words>1059</Words>
  <Application>Microsoft Office PowerPoint</Application>
  <PresentationFormat>Tampilan Layar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TemplateBM_2</vt:lpstr>
      <vt:lpstr>COMP6049 – Algorithm Design and Analysis</vt:lpstr>
      <vt:lpstr>Outline Materials</vt:lpstr>
      <vt:lpstr>MULTISTAGE GRAPH</vt:lpstr>
      <vt:lpstr>MULTISTAGE GRAPH PROBLEM</vt:lpstr>
      <vt:lpstr>DP IN MULTISTAGE GRAPH PROBLEM</vt:lpstr>
      <vt:lpstr>FORWARD METHOD</vt:lpstr>
      <vt:lpstr>FORWARD METHOD</vt:lpstr>
      <vt:lpstr>BACKWARD METHOD</vt:lpstr>
      <vt:lpstr>METODE BACKWARD</vt:lpstr>
      <vt:lpstr>SHORTEST PATH IN MULTISTAGE GRAPH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Ferdinand Ariandy Luwinda, S.Kom., M.T.I</cp:lastModifiedBy>
  <cp:revision>60</cp:revision>
  <dcterms:created xsi:type="dcterms:W3CDTF">2014-12-12T10:33:59Z</dcterms:created>
  <dcterms:modified xsi:type="dcterms:W3CDTF">2016-06-25T12:26:49Z</dcterms:modified>
</cp:coreProperties>
</file>