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62" r:id="rId14"/>
    <p:sldId id="282" r:id="rId15"/>
    <p:sldId id="283" r:id="rId1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COURSE CONTENT" id="{F4927CBE-FA17-46D1-BAAE-887D0AF2CCBF}">
          <p14:sldIdLst>
            <p14:sldId id="262"/>
            <p14:sldId id="282"/>
            <p14:sldId id="283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E91A7-7D36-48F8-8968-B2E8F6265043}" type="datetimeFigureOut">
              <a:rPr lang="en-US" smtClean="0"/>
              <a:pPr/>
              <a:t>6/25/2016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2BBB-0FF0-450E-B148-00E4A7417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66B84-1F85-4BD4-B936-0ADD08DF6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052513"/>
            <a:ext cx="8642350" cy="5762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50825" y="1773238"/>
            <a:ext cx="8642350" cy="482441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4BA8F-D1A0-4471-93C4-0D0C914D89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052513"/>
            <a:ext cx="8642350" cy="5762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773238"/>
            <a:ext cx="8642350" cy="233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825" y="4260850"/>
            <a:ext cx="8642350" cy="233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2D475-BDC4-4B64-BA3D-4D1C1CE536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25/06/2016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COMP6</a:t>
            </a:r>
            <a:r>
              <a:rPr lang="id-ID" sz="3200" dirty="0" smtClean="0"/>
              <a:t>049 </a:t>
            </a:r>
            <a:r>
              <a:rPr lang="en-US" sz="3200" dirty="0" smtClean="0"/>
              <a:t>– </a:t>
            </a:r>
            <a:r>
              <a:rPr lang="id-ID" sz="3200" dirty="0" smtClean="0"/>
              <a:t>Algorithm Design and Analysis</a:t>
            </a:r>
            <a:endParaRPr lang="id-ID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 </a:t>
            </a:r>
            <a:r>
              <a:rPr lang="id-ID" dirty="0" smtClean="0"/>
              <a:t>18</a:t>
            </a:r>
            <a:r>
              <a:rPr lang="en-US" dirty="0" smtClean="0"/>
              <a:t> – </a:t>
            </a:r>
            <a:r>
              <a:rPr lang="id-ID" dirty="0" smtClean="0"/>
              <a:t>Huffman Code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369020"/>
            <a:ext cx="8642350" cy="576262"/>
          </a:xfrm>
        </p:spPr>
        <p:txBody>
          <a:bodyPr/>
          <a:lstStyle/>
          <a:p>
            <a:pPr eaLnBrk="1" hangingPunct="1"/>
            <a:r>
              <a:rPr lang="en-US" dirty="0" smtClean="0"/>
              <a:t>HUFFMAN CODE TABLE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162991" y="2810781"/>
            <a:ext cx="8642350" cy="3816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v-SE" sz="1400" dirty="0" smtClean="0"/>
              <a:t>L	011		3 bit</a:t>
            </a: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sv-SE" sz="1400" dirty="0" smtClean="0"/>
              <a:t>O	100		3 bit</a:t>
            </a: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sv-SE" sz="1400" dirty="0" smtClean="0"/>
              <a:t>G	101		3 bit</a:t>
            </a: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sv-SE" sz="1400" dirty="0" smtClean="0"/>
              <a:t>I	110		3 bit</a:t>
            </a: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sv-SE" sz="1400" dirty="0" smtClean="0"/>
              <a:t>K	11110		5 bit</a:t>
            </a: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sv-SE" sz="1400" dirty="0" smtClean="0"/>
              <a:t>A	00		2 bit</a:t>
            </a: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sv-SE" sz="1400" dirty="0" smtClean="0"/>
              <a:t>sp	1110		4 bit</a:t>
            </a: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sv-SE" sz="1400" dirty="0" smtClean="0"/>
              <a:t>A	00		2 bit</a:t>
            </a: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sv-SE" sz="1400" dirty="0" smtClean="0"/>
              <a:t>L	011		3 bit</a:t>
            </a: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sv-SE" sz="1400" dirty="0" smtClean="0"/>
              <a:t>G	101		3 bit</a:t>
            </a: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sv-SE" sz="1400" dirty="0" smtClean="0"/>
              <a:t>O	100		3 bit</a:t>
            </a: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sv-SE" sz="1400" dirty="0" smtClean="0"/>
              <a:t>R	11111		5 bit</a:t>
            </a: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sv-SE" sz="1400" dirty="0" smtClean="0"/>
              <a:t>I	110		3 bit</a:t>
            </a: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sv-SE" sz="1400" dirty="0" smtClean="0"/>
              <a:t>T	0100		4 bit</a:t>
            </a: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sv-SE" sz="1400" dirty="0" smtClean="0"/>
              <a:t>M	0101		4 bit</a:t>
            </a: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sv-SE" sz="1400" dirty="0" smtClean="0"/>
              <a:t>A	00		2 bit</a:t>
            </a:r>
            <a:endParaRPr lang="en-US" sz="1400" dirty="0" smtClean="0"/>
          </a:p>
        </p:txBody>
      </p:sp>
      <p:graphicFrame>
        <p:nvGraphicFramePr>
          <p:cNvPr id="390276" name="Group 13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40533734"/>
              </p:ext>
            </p:extLst>
          </p:nvPr>
        </p:nvGraphicFramePr>
        <p:xfrm>
          <a:off x="1186679" y="1773238"/>
          <a:ext cx="7489777" cy="670560"/>
        </p:xfrm>
        <a:graphic>
          <a:graphicData uri="http://schemas.openxmlformats.org/drawingml/2006/table">
            <a:tbl>
              <a:tblPr/>
              <a:tblGrid>
                <a:gridCol w="747356"/>
                <a:gridCol w="750305"/>
                <a:gridCol w="747356"/>
                <a:gridCol w="751778"/>
                <a:gridCol w="747357"/>
                <a:gridCol w="747356"/>
                <a:gridCol w="747357"/>
                <a:gridCol w="750304"/>
                <a:gridCol w="751778"/>
                <a:gridCol w="74883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K</a:t>
                      </a:r>
                      <a:endParaRPr kumimoji="0" lang="sv-S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R</a:t>
                      </a:r>
                      <a:endParaRPr kumimoji="0" lang="sv-S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T</a:t>
                      </a:r>
                      <a:endParaRPr kumimoji="0" lang="sv-S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</a:t>
                      </a:r>
                      <a:endParaRPr kumimoji="0" lang="sv-S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sp</a:t>
                      </a:r>
                      <a:endParaRPr kumimoji="0" lang="sv-S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L</a:t>
                      </a:r>
                      <a:endParaRPr kumimoji="0" lang="sv-S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O</a:t>
                      </a:r>
                      <a:endParaRPr kumimoji="0" lang="sv-S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G</a:t>
                      </a:r>
                      <a:endParaRPr kumimoji="0" lang="sv-S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</a:t>
                      </a:r>
                      <a:endParaRPr kumimoji="0" lang="sv-S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</a:t>
                      </a:r>
                      <a:endParaRPr kumimoji="0" lang="sv-S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11110</a:t>
                      </a:r>
                      <a:endParaRPr kumimoji="0" lang="sv-S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11111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0100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0101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1110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011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100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101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110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sv-S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175456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EXERCISE</a:t>
            </a:r>
          </a:p>
        </p:txBody>
      </p:sp>
      <p:sp>
        <p:nvSpPr>
          <p:cNvPr id="11268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Create frequency table, Huffman Tree, and Huffman Code to compress:</a:t>
            </a:r>
          </a:p>
          <a:p>
            <a:pPr eaLnBrk="1" hangingPunct="1"/>
            <a:endParaRPr lang="en-US" sz="1000" dirty="0" smtClean="0"/>
          </a:p>
          <a:p>
            <a:pPr lvl="1" eaLnBrk="1" hangingPunct="1">
              <a:buFontTx/>
              <a:buNone/>
            </a:pPr>
            <a:r>
              <a:rPr lang="en-US" dirty="0" smtClean="0">
                <a:solidFill>
                  <a:srgbClr val="0066FF"/>
                </a:solidFill>
              </a:rPr>
              <a:t>DESIGN AND ANALYSIS OF ALGORITHMS</a:t>
            </a:r>
            <a:endParaRPr lang="en-US" dirty="0" smtClean="0"/>
          </a:p>
        </p:txBody>
      </p:sp>
      <p:sp>
        <p:nvSpPr>
          <p:cNvPr id="1126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0648"/>
            <a:ext cx="7067128" cy="1143000"/>
          </a:xfrm>
        </p:spPr>
        <p:txBody>
          <a:bodyPr/>
          <a:lstStyle/>
          <a:p>
            <a:pPr eaLnBrk="1" hangingPunct="1"/>
            <a:r>
              <a:rPr lang="id-ID" dirty="0" smtClean="0"/>
              <a:t>REVIEW</a:t>
            </a:r>
            <a:endParaRPr lang="en-US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COMPRESSION</a:t>
            </a:r>
          </a:p>
          <a:p>
            <a:pPr eaLnBrk="1" hangingPunct="1"/>
            <a:r>
              <a:rPr lang="en-US" smtClean="0"/>
              <a:t>ENCODING CHARACTER</a:t>
            </a:r>
          </a:p>
          <a:p>
            <a:pPr eaLnBrk="1" hangingPunct="1"/>
            <a:r>
              <a:rPr lang="en-US" smtClean="0"/>
              <a:t>CHARACTER TABLE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188640"/>
            <a:ext cx="6768752" cy="80201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564904"/>
            <a:ext cx="6779096" cy="367240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S. Sridhar. 2014. Design and Analysis of Algorithms, 1/e. Oxford University Press. India. </a:t>
            </a:r>
            <a:r>
              <a:rPr lang="fr-FR" sz="1800" dirty="0" err="1" smtClean="0"/>
              <a:t>Chapter</a:t>
            </a:r>
            <a:r>
              <a:rPr lang="fr-FR" sz="1800" dirty="0" smtClean="0"/>
              <a:t> </a:t>
            </a:r>
            <a:r>
              <a:rPr lang="en-US" sz="1800" dirty="0" smtClean="0"/>
              <a:t>11</a:t>
            </a:r>
            <a:endParaRPr lang="id-ID" sz="1800" dirty="0" smtClean="0"/>
          </a:p>
          <a:p>
            <a:r>
              <a:rPr lang="id-ID" sz="1800" dirty="0" smtClean="0"/>
              <a:t>Ellis Horowitz,Sanguthevar Rajasekaran,Sartaj Sahni. 1998. Computer algorithms/C++. 1STBL. New York. </a:t>
            </a:r>
            <a:r>
              <a:rPr lang="id-ID" sz="1800" dirty="0" err="1" smtClean="0"/>
              <a:t>Chapter</a:t>
            </a:r>
            <a:r>
              <a:rPr lang="id-ID" sz="1800" dirty="0" smtClean="0"/>
              <a:t> </a:t>
            </a:r>
            <a:r>
              <a:rPr lang="en-US" sz="1800" dirty="0" smtClean="0"/>
              <a:t>4.7</a:t>
            </a:r>
            <a:endParaRPr lang="id-ID" sz="1800" dirty="0" smtClean="0"/>
          </a:p>
          <a:p>
            <a:r>
              <a:rPr lang="en-US" sz="1800" dirty="0"/>
              <a:t>Huffman Coding</a:t>
            </a:r>
            <a:r>
              <a:rPr lang="id-ID" sz="1800" dirty="0" smtClean="0"/>
              <a:t>	</a:t>
            </a:r>
            <a:r>
              <a:rPr lang="en-US" sz="1800" dirty="0" smtClean="0"/>
              <a:t>     </a:t>
            </a:r>
            <a:r>
              <a:rPr lang="id-ID" sz="1800" dirty="0" smtClean="0"/>
              <a:t>http://</a:t>
            </a:r>
            <a:r>
              <a:rPr lang="en-US" sz="1800" dirty="0"/>
              <a:t>www.huffmancoding.com/my-family/my-uncle/huffman-algorithm</a:t>
            </a:r>
            <a:endParaRPr lang="id-ID" sz="18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927748" y="332656"/>
            <a:ext cx="4184104" cy="792088"/>
          </a:xfrm>
        </p:spPr>
        <p:txBody>
          <a:bodyPr/>
          <a:lstStyle/>
          <a:p>
            <a:r>
              <a:rPr lang="en-US" dirty="0" smtClean="0">
                <a:latin typeface="Open Sans" pitchFamily="-84" charset="0"/>
              </a:rPr>
              <a:t>Outline</a:t>
            </a:r>
            <a:r>
              <a:rPr lang="id-ID" dirty="0" smtClean="0">
                <a:latin typeface="Open Sans" pitchFamily="-84" charset="0"/>
              </a:rPr>
              <a:t> Materials</a:t>
            </a:r>
            <a:endParaRPr lang="en-US" dirty="0" smtClean="0">
              <a:latin typeface="Open Sans" pitchFamily="-8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1DAF22-B401-4A2C-8EC1-A5BB2AA7DEF7}" type="slidenum">
              <a:rPr lang="id-ID" smtClean="0"/>
              <a:pPr>
                <a:defRPr/>
              </a:pPr>
              <a:t>2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ISYS6197</a:t>
            </a:r>
            <a:endParaRPr lang="id-ID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id-ID"/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862230"/>
              </p:ext>
            </p:extLst>
          </p:nvPr>
        </p:nvGraphicFramePr>
        <p:xfrm>
          <a:off x="1187624" y="1916832"/>
          <a:ext cx="7067550" cy="1584960"/>
        </p:xfrm>
        <a:graphic>
          <a:graphicData uri="http://schemas.openxmlformats.org/drawingml/2006/table">
            <a:tbl>
              <a:tblPr/>
              <a:tblGrid>
                <a:gridCol w="7067550"/>
              </a:tblGrid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Concept of compression technique language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Introduction to Huffman code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Building Huffman tree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Creating Huffman Code table based on Huffman tree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065603" y="332656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DATA COMPRESSION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060848"/>
            <a:ext cx="7067128" cy="406531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sv-SE" sz="2400" dirty="0" smtClean="0"/>
              <a:t>How does a compression program really work?</a:t>
            </a:r>
          </a:p>
          <a:p>
            <a:pPr eaLnBrk="1" hangingPunct="1"/>
            <a:r>
              <a:rPr lang="sv-SE" sz="2400" dirty="0" smtClean="0"/>
              <a:t>Why can size of file be reduced without reducing its contain?</a:t>
            </a:r>
          </a:p>
          <a:p>
            <a:pPr eaLnBrk="1" hangingPunct="1"/>
            <a:endParaRPr lang="sv-SE" sz="2400" dirty="0" smtClean="0"/>
          </a:p>
          <a:p>
            <a:pPr eaLnBrk="1" hangingPunct="1"/>
            <a:r>
              <a:rPr lang="sv-SE" sz="2400" dirty="0" smtClean="0"/>
              <a:t>Supposed we will store letter A. Computer recognizes the letter as a character with sequence 65, then the letter is stored in harddisk as 1000001 (binary number of 65 decimal). It needs 7 binary digit to store letter A.</a:t>
            </a:r>
          </a:p>
          <a:p>
            <a:pPr eaLnBrk="1" hangingPunct="1"/>
            <a:endParaRPr lang="sv-SE" sz="2400" dirty="0" smtClean="0"/>
          </a:p>
          <a:p>
            <a:pPr eaLnBrk="1" hangingPunct="1"/>
            <a:r>
              <a:rPr lang="sv-SE" sz="2400" dirty="0" smtClean="0"/>
              <a:t>Data compression tries to store as minimum as possible number of binary digits.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080681" y="332656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ENCODING CHARACTER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844824"/>
            <a:ext cx="7067128" cy="4281339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sv-SE" sz="2000" b="1" dirty="0" smtClean="0"/>
              <a:t>ASCII</a:t>
            </a:r>
            <a:r>
              <a:rPr lang="sv-SE" sz="2000" dirty="0" smtClean="0"/>
              <a:t> (</a:t>
            </a:r>
            <a:r>
              <a:rPr lang="sv-SE" sz="2000" i="1" dirty="0" smtClean="0"/>
              <a:t>American Standard Code for Information Interchange</a:t>
            </a:r>
            <a:r>
              <a:rPr lang="sv-SE" sz="20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sv-SE" sz="1800" dirty="0" smtClean="0"/>
              <a:t>ASCII character encoding consists 128 characters; 7 bit binary numbers; printed 95 characters and 33 command character. </a:t>
            </a:r>
          </a:p>
          <a:p>
            <a:pPr eaLnBrk="1" hangingPunct="1">
              <a:lnSpc>
                <a:spcPct val="90000"/>
              </a:lnSpc>
            </a:pPr>
            <a:r>
              <a:rPr lang="sv-SE" sz="2000" b="1" dirty="0" smtClean="0"/>
              <a:t>ISO 8859-1</a:t>
            </a:r>
            <a:r>
              <a:rPr lang="sv-SE" sz="2000" dirty="0" smtClean="0"/>
              <a:t> is a standard character with 8 bit, can store 256 characters.</a:t>
            </a:r>
          </a:p>
          <a:p>
            <a:pPr lvl="1" eaLnBrk="1" hangingPunct="1">
              <a:lnSpc>
                <a:spcPct val="90000"/>
              </a:lnSpc>
            </a:pPr>
            <a:r>
              <a:rPr lang="sv-SE" sz="1800" dirty="0" smtClean="0"/>
              <a:t>This standar is called as </a:t>
            </a:r>
            <a:r>
              <a:rPr lang="sv-SE" sz="1800" i="1" dirty="0" smtClean="0"/>
              <a:t>character encoding</a:t>
            </a:r>
            <a:r>
              <a:rPr lang="sv-SE" sz="1800" dirty="0" smtClean="0"/>
              <a:t> </a:t>
            </a:r>
            <a:r>
              <a:rPr lang="sv-SE" sz="1800" b="1" dirty="0" smtClean="0"/>
              <a:t>Latin-1</a:t>
            </a:r>
            <a:r>
              <a:rPr lang="sv-SE" sz="1800" dirty="0" smtClean="0"/>
              <a:t>. </a:t>
            </a: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sv-SE" sz="2000" b="1" dirty="0" smtClean="0"/>
              <a:t>UTF-8</a:t>
            </a:r>
            <a:r>
              <a:rPr lang="sv-SE" sz="2000" dirty="0" smtClean="0"/>
              <a:t> (</a:t>
            </a:r>
            <a:r>
              <a:rPr lang="sv-SE" sz="2000" i="1" dirty="0" smtClean="0"/>
              <a:t>Unicode Transformation Format</a:t>
            </a:r>
            <a:r>
              <a:rPr lang="sv-SE" sz="2000" dirty="0" smtClean="0"/>
              <a:t>) is a standard </a:t>
            </a:r>
            <a:r>
              <a:rPr lang="sv-SE" sz="2000" i="1" dirty="0" smtClean="0"/>
              <a:t>encoding</a:t>
            </a:r>
            <a:r>
              <a:rPr lang="sv-SE" sz="2000" dirty="0" smtClean="0"/>
              <a:t> </a:t>
            </a:r>
            <a:r>
              <a:rPr lang="sv-SE" sz="2000" i="1" dirty="0" smtClean="0"/>
              <a:t>character </a:t>
            </a:r>
            <a:r>
              <a:rPr lang="sv-SE" sz="2000" dirty="0" smtClean="0"/>
              <a:t>that enable many languages as shown in the same time. Number of bit to store a character is different.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sv-SE" sz="1800" dirty="0" smtClean="0"/>
              <a:t>ASCII character is stored in 1 byte (8 bit).</a:t>
            </a: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sv-SE" sz="1800" dirty="0" smtClean="0"/>
              <a:t>Latin, Greek, Cyrillic, Armenian, Hebrew, Arabic, Syriac dan Thaana character is stored in 2 byte (16 bit).</a:t>
            </a: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sv-SE" sz="1800" dirty="0" smtClean="0"/>
              <a:t>Other laguages character is stored in 3 byte (24 bit). Character of Jawa/Bali (hanacaraka alphabetic) dan Bugis from Indonesia exist in this standard.</a:t>
            </a: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sv-SE" sz="1800" dirty="0" smtClean="0"/>
              <a:t>In the future it is possible to store character in 4 byte.</a:t>
            </a: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04664"/>
            <a:ext cx="8642350" cy="576262"/>
          </a:xfrm>
        </p:spPr>
        <p:txBody>
          <a:bodyPr/>
          <a:lstStyle/>
          <a:p>
            <a:pPr eaLnBrk="1" hangingPunct="1"/>
            <a:r>
              <a:rPr lang="en-US" dirty="0" smtClean="0"/>
              <a:t>CHARACTER TABLE</a:t>
            </a:r>
          </a:p>
        </p:txBody>
      </p:sp>
      <p:graphicFrame>
        <p:nvGraphicFramePr>
          <p:cNvPr id="382044" name="Group 214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16004"/>
              </p:ext>
            </p:extLst>
          </p:nvPr>
        </p:nvGraphicFramePr>
        <p:xfrm>
          <a:off x="1259631" y="1773238"/>
          <a:ext cx="7633544" cy="4521200"/>
        </p:xfrm>
        <a:graphic>
          <a:graphicData uri="http://schemas.openxmlformats.org/drawingml/2006/table">
            <a:tbl>
              <a:tblPr/>
              <a:tblGrid>
                <a:gridCol w="1109136"/>
                <a:gridCol w="647814"/>
                <a:gridCol w="590323"/>
                <a:gridCol w="340734"/>
                <a:gridCol w="1053047"/>
                <a:gridCol w="659031"/>
                <a:gridCol w="590324"/>
                <a:gridCol w="340733"/>
                <a:gridCol w="1053048"/>
                <a:gridCol w="659031"/>
                <a:gridCol w="590323"/>
              </a:tblGrid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Binary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#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Binary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#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Binary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#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0010 0000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sp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0100 0000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64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@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0110 0000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96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`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0010 0001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!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0100 0001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65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0110 0001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97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a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0010 0010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"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0100 0010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66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0110 0010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98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0010 0011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35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#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0100 0011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67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0110 0011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99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0010 0100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36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$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0100 0100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68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D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0110 0100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d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0010 0101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37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%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0100 0101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69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E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0110 0101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e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0010 0110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38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&amp;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0100 0110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70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0110 0110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102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f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0010 0111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39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'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0100 0111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71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G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0110 0111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103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g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0010 1000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(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0100 1000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72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H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0110 1000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104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h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0010 1001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)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0100 1001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73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I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0110 1001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105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i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0010 1010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*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0100 1010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74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J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0110 1010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106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j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0010 1011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+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0100 1011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75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K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0110 1011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107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k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0010 1100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,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0100 1100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76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L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0110 1100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108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l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0010 1101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45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-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0100 1101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77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0110 1101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109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0010 1110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46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.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0100 1110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78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N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0110 1110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n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0010 1111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47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/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0100 1111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79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O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0110 1111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o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0011 0000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48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0101 0000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80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P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0111 0000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112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p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0011 0001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49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0101 0001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81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Q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0111 0001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113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q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0011 0010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50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0101 0010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82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R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0111 0010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114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r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0011 0011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51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0101 0011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83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0111 0011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115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0011 0100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52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0101 0100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84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0111 0100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116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0011 0101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53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0101 0101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85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U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0111 0101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117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u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0011 0110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54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0101 0110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86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V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0111 0110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118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v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0011 0111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55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0101 0111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87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0111 0111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119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w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0011 1000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56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0101 1000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88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X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0111 1000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120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x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0011 1001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57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0101 1001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89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Y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0111 1001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121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y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0011 1010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58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: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0101 1010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90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Z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0111 1010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122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z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0011 1011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59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;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0101 1011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91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[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0111 1011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123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{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0011 1100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60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&lt;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0101 1100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92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\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0111 1100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124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|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0011 1101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61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=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0101 1101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93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]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0111 1101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125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}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0011 1110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62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&gt;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0101 1110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94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^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0111 1110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126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~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0011 1111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63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?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0101 1111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95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_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HUFFMAN ALGORITHM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v-SE" dirty="0" smtClean="0"/>
              <a:t>Invented by David A. Huffman in 1951 when he studied his Ph.D at Massachusetts Institute of Technology (MIT).</a:t>
            </a:r>
          </a:p>
          <a:p>
            <a:pPr eaLnBrk="1" hangingPunct="1"/>
            <a:r>
              <a:rPr lang="sv-SE" dirty="0" smtClean="0"/>
              <a:t>He discovered a method to build binary tree based on frequency. The Binary Tree is called as Huffman Tree is foundation of data compression with ZIP format.</a:t>
            </a:r>
          </a:p>
          <a:p>
            <a:pPr eaLnBrk="1" hangingPunct="1"/>
            <a:r>
              <a:rPr lang="sv-SE" dirty="0" smtClean="0"/>
              <a:t>The technique is used as algorithm to create JPEG image and musical file format MP3.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11663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CREATING A HUFFMAN TREE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916832"/>
            <a:ext cx="7067128" cy="4209331"/>
          </a:xfrm>
        </p:spPr>
        <p:txBody>
          <a:bodyPr>
            <a:normAutofit fontScale="92500" lnSpcReduction="10000"/>
          </a:bodyPr>
          <a:lstStyle/>
          <a:p>
            <a:pPr marL="533400" indent="-533400" eaLnBrk="1" hangingPunct="1">
              <a:lnSpc>
                <a:spcPct val="90000"/>
              </a:lnSpc>
            </a:pPr>
            <a:r>
              <a:rPr lang="sv-SE" sz="2400" dirty="0" smtClean="0"/>
              <a:t>Sort characters from the smalest frequency in a table.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sv-SE" sz="2400" dirty="0" smtClean="0"/>
              <a:t>Choose top 2 characters, make as leaf node of the tree. Node the character and its frequency.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sv-SE" sz="2400" dirty="0" smtClean="0"/>
              <a:t>Make new node as parent of the two leaf nodes. Its fequency comes from both childrent.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dirty="0" smtClean="0"/>
              <a:t>Remove used nodes from the table.</a:t>
            </a:r>
            <a:endParaRPr lang="sv-SE" sz="2400" dirty="0" smtClean="0"/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dirty="0" smtClean="0"/>
              <a:t>Enter </a:t>
            </a:r>
            <a:r>
              <a:rPr lang="en-GB" sz="2400" dirty="0" smtClean="0"/>
              <a:t>new node to the table.</a:t>
            </a:r>
            <a:endParaRPr lang="sv-SE" sz="2400" dirty="0" smtClean="0"/>
          </a:p>
          <a:p>
            <a:pPr marL="533400" indent="-533400" eaLnBrk="1" hangingPunct="1">
              <a:lnSpc>
                <a:spcPct val="90000"/>
              </a:lnSpc>
            </a:pPr>
            <a:r>
              <a:rPr lang="en-GB" sz="2400" dirty="0" smtClean="0"/>
              <a:t>Repeat step 2 until all nodes removed.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sz="2400" dirty="0" smtClean="0"/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dirty="0" smtClean="0"/>
              <a:t>Beside contains bit data, table that contains Huffman Code has to be saved in order to re-translate.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214099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EXAMPLE CASE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075328"/>
            <a:ext cx="7067128" cy="3489251"/>
          </a:xfrm>
        </p:spPr>
        <p:txBody>
          <a:bodyPr/>
          <a:lstStyle/>
          <a:p>
            <a:pPr eaLnBrk="1" hangingPunct="1"/>
            <a:r>
              <a:rPr lang="en-US" dirty="0" smtClean="0"/>
              <a:t>Supposed we store words:</a:t>
            </a:r>
          </a:p>
          <a:p>
            <a:pPr lvl="1" eaLnBrk="1" hangingPunct="1"/>
            <a:r>
              <a:rPr lang="en-US" dirty="0" smtClean="0"/>
              <a:t>LOGIKA ALGORITMA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Then, frequency table is:</a:t>
            </a:r>
          </a:p>
        </p:txBody>
      </p:sp>
      <p:graphicFrame>
        <p:nvGraphicFramePr>
          <p:cNvPr id="386177" name="Group 129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862198453"/>
              </p:ext>
            </p:extLst>
          </p:nvPr>
        </p:nvGraphicFramePr>
        <p:xfrm>
          <a:off x="1763688" y="3933056"/>
          <a:ext cx="5543550" cy="670560"/>
        </p:xfrm>
        <a:graphic>
          <a:graphicData uri="http://schemas.openxmlformats.org/drawingml/2006/table">
            <a:tbl>
              <a:tblPr/>
              <a:tblGrid>
                <a:gridCol w="554038"/>
                <a:gridCol w="555625"/>
                <a:gridCol w="552450"/>
                <a:gridCol w="555625"/>
                <a:gridCol w="554037"/>
                <a:gridCol w="554038"/>
                <a:gridCol w="555625"/>
                <a:gridCol w="552450"/>
                <a:gridCol w="555625"/>
                <a:gridCol w="554037"/>
              </a:tblGrid>
              <a:tr h="2206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K</a:t>
                      </a:r>
                      <a:endParaRPr kumimoji="0" lang="sv-SE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R</a:t>
                      </a:r>
                      <a:endParaRPr kumimoji="0" lang="sv-S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T</a:t>
                      </a:r>
                      <a:endParaRPr kumimoji="0" lang="sv-S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</a:t>
                      </a:r>
                      <a:endParaRPr kumimoji="0" lang="sv-S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sp</a:t>
                      </a:r>
                      <a:endParaRPr kumimoji="0" lang="sv-S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L</a:t>
                      </a:r>
                      <a:endParaRPr kumimoji="0" lang="sv-S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O</a:t>
                      </a:r>
                      <a:endParaRPr kumimoji="0" lang="sv-S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G</a:t>
                      </a:r>
                      <a:endParaRPr kumimoji="0" lang="sv-S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</a:t>
                      </a:r>
                      <a:endParaRPr kumimoji="0" lang="sv-S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</a:t>
                      </a:r>
                      <a:endParaRPr kumimoji="0" lang="sv-S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sv-S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sv-S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sv-S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HUFFMAN TREE</a:t>
            </a:r>
          </a:p>
        </p:txBody>
      </p:sp>
      <p:pic>
        <p:nvPicPr>
          <p:cNvPr id="9220" name="Picture 4" descr="ilustrasi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839847"/>
            <a:ext cx="4103688" cy="408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517</TotalTime>
  <Words>989</Words>
  <Application>Microsoft Office PowerPoint</Application>
  <PresentationFormat>Tampilan Layar (4:3)</PresentationFormat>
  <Paragraphs>422</Paragraphs>
  <Slides>15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7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15</vt:i4>
      </vt:variant>
    </vt:vector>
  </HeadingPairs>
  <TitlesOfParts>
    <vt:vector size="23" baseType="lpstr">
      <vt:lpstr>ＭＳ Ｐゴシック</vt:lpstr>
      <vt:lpstr>Arial</vt:lpstr>
      <vt:lpstr>Calibri</vt:lpstr>
      <vt:lpstr>Courier New</vt:lpstr>
      <vt:lpstr>Interstate</vt:lpstr>
      <vt:lpstr>Open Sans</vt:lpstr>
      <vt:lpstr>Times New Roman</vt:lpstr>
      <vt:lpstr>TemplateBM_2</vt:lpstr>
      <vt:lpstr>COMP6049 – Algorithm Design and Analysis</vt:lpstr>
      <vt:lpstr>Outline Materials</vt:lpstr>
      <vt:lpstr>DATA COMPRESSION </vt:lpstr>
      <vt:lpstr>ENCODING CHARACTER </vt:lpstr>
      <vt:lpstr>CHARACTER TABLE</vt:lpstr>
      <vt:lpstr>HUFFMAN ALGORITHM</vt:lpstr>
      <vt:lpstr>CREATING A HUFFMAN TREE</vt:lpstr>
      <vt:lpstr>EXAMPLE CASE </vt:lpstr>
      <vt:lpstr>HUFFMAN TREE</vt:lpstr>
      <vt:lpstr>HUFFMAN CODE TABLE</vt:lpstr>
      <vt:lpstr>EXERCISE</vt:lpstr>
      <vt:lpstr>REVIEW</vt:lpstr>
      <vt:lpstr>Q &amp; A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COMP6175 – Object Oriented Programming</dc:title>
  <dc:creator>Administrator</dc:creator>
  <cp:lastModifiedBy>Ferdinand Ariandy Luwinda, S.Kom., M.T.I</cp:lastModifiedBy>
  <cp:revision>65</cp:revision>
  <dcterms:created xsi:type="dcterms:W3CDTF">2014-12-12T10:33:59Z</dcterms:created>
  <dcterms:modified xsi:type="dcterms:W3CDTF">2016-06-25T12:33:45Z</dcterms:modified>
</cp:coreProperties>
</file>