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285" r:id="rId4"/>
    <p:sldId id="286" r:id="rId5"/>
    <p:sldId id="294" r:id="rId6"/>
    <p:sldId id="295" r:id="rId7"/>
    <p:sldId id="287" r:id="rId8"/>
    <p:sldId id="288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262" r:id="rId18"/>
    <p:sldId id="282" r:id="rId19"/>
    <p:sldId id="283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5"/>
            <p14:sldId id="286"/>
            <p14:sldId id="294"/>
            <p14:sldId id="295"/>
            <p14:sldId id="287"/>
            <p14:sldId id="288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B1AF2-6B9B-4682-9128-29CD599E7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s/aflv16/aflv_07_graphs_1.pdf" TargetMode="External"/><Relationship Id="rId2" Type="http://schemas.openxmlformats.org/officeDocument/2006/relationships/hyperlink" Target="http://visualgo.net/en/dfsbfs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COMP6</a:t>
            </a:r>
            <a:r>
              <a:rPr lang="id-ID" sz="3200" dirty="0" smtClean="0"/>
              <a:t>049 </a:t>
            </a:r>
            <a:r>
              <a:rPr lang="en-US" sz="3200" dirty="0" smtClean="0"/>
              <a:t>– </a:t>
            </a:r>
            <a:r>
              <a:rPr lang="id-ID" sz="3200" dirty="0" smtClean="0"/>
              <a:t>Algorithm Design and Analysis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</a:t>
            </a:r>
            <a:r>
              <a:rPr lang="id-ID" dirty="0" smtClean="0"/>
              <a:t>24</a:t>
            </a:r>
            <a:r>
              <a:rPr lang="en-US" dirty="0" smtClean="0"/>
              <a:t> – Strongly Connected Components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260648"/>
            <a:ext cx="6347048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Tarjan’s</a:t>
            </a:r>
            <a:r>
              <a:rPr lang="en-US" dirty="0" smtClean="0"/>
              <a:t> SCC Algorithm</a:t>
            </a:r>
          </a:p>
        </p:txBody>
      </p:sp>
      <p:sp>
        <p:nvSpPr>
          <p:cNvPr id="2" name="AutoShape 2" descr="https://cis.temple.edu/~pwang/3223-DA/Lecture/Figure-6-M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cis.temple.edu/~pwang/3223-DA/Lecture/Figure-6-MG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1772816"/>
            <a:ext cx="6326417" cy="3240360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619672" y="1844824"/>
            <a:ext cx="7067128" cy="428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 smtClean="0"/>
              <a:t>This is a gif image</a:t>
            </a:r>
          </a:p>
        </p:txBody>
      </p:sp>
    </p:spTree>
    <p:extLst>
      <p:ext uri="{BB962C8B-B14F-4D97-AF65-F5344CB8AC3E}">
        <p14:creationId xmlns:p14="http://schemas.microsoft.com/office/powerpoint/2010/main" val="21629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260648"/>
            <a:ext cx="6347048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Tarjan’s</a:t>
            </a:r>
            <a:r>
              <a:rPr lang="en-US" dirty="0" smtClean="0"/>
              <a:t> SCC Algorithm</a:t>
            </a:r>
          </a:p>
        </p:txBody>
      </p:sp>
      <p:sp>
        <p:nvSpPr>
          <p:cNvPr id="2" name="AutoShape 2" descr="https://cis.temple.edu/~pwang/3223-DA/Lecture/Figure-6-M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cis.temple.edu/~pwang/3223-DA/Lecture/Figure-6-MG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84783"/>
            <a:ext cx="4032448" cy="503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2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260648"/>
            <a:ext cx="6347048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Tarjan’s</a:t>
            </a:r>
            <a:r>
              <a:rPr lang="en-US" dirty="0" smtClean="0"/>
              <a:t> SCC Algorithm</a:t>
            </a:r>
          </a:p>
        </p:txBody>
      </p:sp>
      <p:sp>
        <p:nvSpPr>
          <p:cNvPr id="2" name="AutoShape 2" descr="https://cis.temple.edu/~pwang/3223-DA/Lecture/Figure-6-M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cis.temple.edu/~pwang/3223-DA/Lecture/Figure-6-MG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32856"/>
            <a:ext cx="55435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0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260648"/>
            <a:ext cx="6347048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Tarjan’s</a:t>
            </a:r>
            <a:r>
              <a:rPr lang="en-US" dirty="0" smtClean="0"/>
              <a:t> SCC Algorithm</a:t>
            </a:r>
          </a:p>
        </p:txBody>
      </p:sp>
      <p:sp>
        <p:nvSpPr>
          <p:cNvPr id="2" name="AutoShape 2" descr="https://cis.temple.edu/~pwang/3223-DA/Lecture/Figure-6-M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cis.temple.edu/~pwang/3223-DA/Lecture/Figure-6-MG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86872"/>
            <a:ext cx="6840760" cy="479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85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260648"/>
            <a:ext cx="6347048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Tarjan’s</a:t>
            </a:r>
            <a:r>
              <a:rPr lang="en-US" dirty="0" smtClean="0"/>
              <a:t> SCC Algorithm</a:t>
            </a:r>
          </a:p>
        </p:txBody>
      </p:sp>
      <p:sp>
        <p:nvSpPr>
          <p:cNvPr id="2" name="AutoShape 2" descr="https://cis.temple.edu/~pwang/3223-DA/Lecture/Figure-6-M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cis.temple.edu/~pwang/3223-DA/Lecture/Figure-6-MG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5"/>
            <a:ext cx="7056784" cy="5139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0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260648"/>
            <a:ext cx="6347048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Tarjan’s</a:t>
            </a:r>
            <a:r>
              <a:rPr lang="en-US" dirty="0" smtClean="0"/>
              <a:t> SCC Algorithm</a:t>
            </a:r>
          </a:p>
        </p:txBody>
      </p:sp>
      <p:sp>
        <p:nvSpPr>
          <p:cNvPr id="2" name="AutoShape 2" descr="https://cis.temple.edu/~pwang/3223-DA/Lecture/Figure-6-M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cis.temple.edu/~pwang/3223-DA/Lecture/Figure-6-MG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19672" y="1844824"/>
            <a:ext cx="7067128" cy="428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 smtClean="0"/>
              <a:t>The above code assumes that the adjacency list has been filled.</a:t>
            </a:r>
          </a:p>
        </p:txBody>
      </p:sp>
    </p:spTree>
    <p:extLst>
      <p:ext uri="{BB962C8B-B14F-4D97-AF65-F5344CB8AC3E}">
        <p14:creationId xmlns:p14="http://schemas.microsoft.com/office/powerpoint/2010/main" val="47006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287264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3891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554021" y="2060848"/>
            <a:ext cx="7067128" cy="34892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the Strongly Connected Components </a:t>
            </a:r>
            <a:r>
              <a:rPr lang="en-US" dirty="0" err="1"/>
              <a:t>usingTarjan’s</a:t>
            </a:r>
            <a:r>
              <a:rPr lang="en-US" dirty="0"/>
              <a:t> SCC Algorithm  </a:t>
            </a:r>
            <a:endParaRPr lang="en-US" dirty="0" smtClean="0"/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389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2924944"/>
            <a:ext cx="29146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6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/>
              <a:t>Thomas H. </a:t>
            </a:r>
            <a:r>
              <a:rPr lang="en-US" sz="1800" dirty="0" err="1"/>
              <a:t>Cormen</a:t>
            </a:r>
            <a:r>
              <a:rPr lang="en-US" sz="1800" dirty="0"/>
              <a:t>. 2009. Introduction to algorithms. TMP. London. ISBN:9780262033848</a:t>
            </a:r>
            <a:r>
              <a:rPr lang="en-US" sz="1800" dirty="0" smtClean="0"/>
              <a:t>. </a:t>
            </a:r>
            <a:r>
              <a:rPr lang="fr-FR" sz="1800" dirty="0" err="1" smtClean="0"/>
              <a:t>Chapter</a:t>
            </a:r>
            <a:r>
              <a:rPr lang="fr-FR" sz="1800" dirty="0" smtClean="0"/>
              <a:t> </a:t>
            </a:r>
            <a:r>
              <a:rPr lang="en-US" sz="1800" smtClean="0"/>
              <a:t>22</a:t>
            </a:r>
            <a:endParaRPr lang="id-ID" sz="1800" dirty="0" smtClean="0"/>
          </a:p>
          <a:p>
            <a:r>
              <a:rPr lang="en-US" sz="1800" dirty="0" smtClean="0"/>
              <a:t>Strongly </a:t>
            </a:r>
            <a:r>
              <a:rPr lang="en-US" sz="1800" dirty="0"/>
              <a:t>Connected Components </a:t>
            </a:r>
            <a:r>
              <a:rPr lang="en-US" sz="1800" dirty="0" smtClean="0"/>
              <a:t>Algorithm</a:t>
            </a:r>
            <a:br>
              <a:rPr lang="en-US" sz="1800" dirty="0" smtClean="0"/>
            </a:br>
            <a:r>
              <a:rPr lang="en-US" sz="1800" dirty="0" smtClean="0">
                <a:hlinkClick r:id="rId2"/>
              </a:rPr>
              <a:t>http://visualgo.net/en/dfsbfs</a:t>
            </a:r>
            <a:endParaRPr lang="en-US" sz="1800" dirty="0" smtClean="0"/>
          </a:p>
          <a:p>
            <a:r>
              <a:rPr lang="en-US" sz="1800" dirty="0" smtClean="0"/>
              <a:t>Graphs – Unweighted Graphs</a:t>
            </a:r>
            <a:br>
              <a:rPr lang="en-US" sz="1800" dirty="0" smtClean="0"/>
            </a:b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://algo.is/aflv16/aflv_07_graphs_1.pdf</a:t>
            </a:r>
            <a:endParaRPr lang="id-ID" sz="1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 smtClean="0">
                <a:latin typeface="Open Sans" pitchFamily="-84" charset="0"/>
              </a:rPr>
              <a:t>Outline</a:t>
            </a:r>
            <a:r>
              <a:rPr lang="id-ID" dirty="0" smtClean="0">
                <a:latin typeface="Open Sans" pitchFamily="-84" charset="0"/>
              </a:rPr>
              <a:t> Materials</a:t>
            </a:r>
            <a:endParaRPr lang="en-US" dirty="0" smtClean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70963"/>
              </p:ext>
            </p:extLst>
          </p:nvPr>
        </p:nvGraphicFramePr>
        <p:xfrm>
          <a:off x="1259632" y="1772816"/>
          <a:ext cx="7067550" cy="1584960"/>
        </p:xfrm>
        <a:graphic>
          <a:graphicData uri="http://schemas.openxmlformats.org/drawingml/2006/table">
            <a:tbl>
              <a:tblPr/>
              <a:tblGrid>
                <a:gridCol w="7067550"/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Definition of </a:t>
                      </a:r>
                      <a:r>
                        <a:rPr lang="en-US" sz="2000" baseline="0" dirty="0" smtClean="0"/>
                        <a:t>Connected Components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Revisit DFS/BFS to find connected components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/>
                        <a:t>Definition</a:t>
                      </a:r>
                      <a:r>
                        <a:rPr lang="en-US" sz="2000" baseline="0" dirty="0" smtClean="0"/>
                        <a:t> of Strongly Connected Components</a:t>
                      </a:r>
                      <a:endParaRPr lang="en-US" sz="2000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 err="1" smtClean="0"/>
                        <a:t>Tarjan’s</a:t>
                      </a:r>
                      <a:r>
                        <a:rPr lang="en-US" sz="2000" dirty="0" smtClean="0"/>
                        <a:t> Strongly Connected Components</a:t>
                      </a:r>
                      <a:r>
                        <a:rPr lang="en-US" sz="2000" baseline="0" dirty="0" smtClean="0"/>
                        <a:t> Algorithm</a:t>
                      </a:r>
                      <a:endParaRPr lang="en-US" sz="2000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332656"/>
            <a:ext cx="6059016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Connected Components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16832"/>
            <a:ext cx="7067128" cy="420933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An undirected graph can be partitioned into several connected components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 connected component is a </a:t>
            </a:r>
            <a:r>
              <a:rPr lang="en-US" sz="2000" b="1" dirty="0" smtClean="0"/>
              <a:t>maximal</a:t>
            </a:r>
            <a:r>
              <a:rPr lang="en-US" sz="2000" dirty="0" smtClean="0"/>
              <a:t> </a:t>
            </a:r>
            <a:r>
              <a:rPr lang="en-US" sz="2000" b="1" dirty="0" smtClean="0"/>
              <a:t>subset</a:t>
            </a:r>
            <a:r>
              <a:rPr lang="en-US" sz="2000" dirty="0" smtClean="0"/>
              <a:t> of the vertices such that each pair of vertices is reachable from </a:t>
            </a:r>
            <a:r>
              <a:rPr lang="en-US" sz="2000" b="1" dirty="0" smtClean="0"/>
              <a:t>each other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38700"/>
            <a:ext cx="2448272" cy="270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457202"/>
            <a:ext cx="2510000" cy="2683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23728" y="6237312"/>
            <a:ext cx="2448272" cy="438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sz="1000" b="1" dirty="0" smtClean="0"/>
              <a:t>An undirected graph with 3 connected components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538968" y="6198122"/>
            <a:ext cx="2448272" cy="438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sz="1000" b="1" dirty="0" smtClean="0"/>
              <a:t>An undirected graph with 3 connected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260648"/>
            <a:ext cx="5915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Connected Components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19672" y="1916832"/>
            <a:ext cx="7067128" cy="420933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We can find these components using depth-first search / breadth-first search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Pick some vertex that we don’t know anything about, and do a depth-first or bread-first search out from it.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All vertices that can be reached from that starting vertex are belong to the same component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Repeat this process for the remaining unvisited vertices until all vertices are visited and you will have all the components from that graph.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Time complexity is O( V+E ), where V is the number of vertices and E is the number of edges.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260648"/>
            <a:ext cx="5915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Connected Components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66865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7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260648"/>
            <a:ext cx="5915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Connected Components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67913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21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188640"/>
            <a:ext cx="5915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Strongly Connected Components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19672" y="1700808"/>
            <a:ext cx="7067128" cy="442535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We know how to find connected components in undirected graphs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How about directed graph?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Components behave differently in directed graphs. Because if v can be reached by u, it doesn’t mean that u can be reached by v.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The definition of “Strongly Connected Components” is the same as “Connected Components” for undirected graph.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A strongly connected component is a maximal subset of the vertices such that each pair of the vertices in that component is reachable from each other.</a:t>
            </a:r>
          </a:p>
          <a:p>
            <a:pPr>
              <a:lnSpc>
                <a:spcPct val="80000"/>
              </a:lnSpc>
            </a:pPr>
            <a:r>
              <a:rPr lang="en-US" dirty="0"/>
              <a:t>The connected component algorithm (normal </a:t>
            </a:r>
            <a:r>
              <a:rPr lang="en-US" dirty="0" err="1"/>
              <a:t>dfs</a:t>
            </a:r>
            <a:r>
              <a:rPr lang="en-US" dirty="0"/>
              <a:t>-like) won’t work for this problem.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260648"/>
            <a:ext cx="6347048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Tarjan’s</a:t>
            </a:r>
            <a:r>
              <a:rPr lang="en-US" dirty="0" smtClean="0"/>
              <a:t> SCC Algorithm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428133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Published in 1972 by Robert </a:t>
            </a:r>
            <a:r>
              <a:rPr lang="en-US" sz="2000" dirty="0" err="1" smtClean="0"/>
              <a:t>Tarjan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Performs a single pass of depth-first search.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It maintains a stack of vertices that have been explored by the depth-first search but not yet assigned to a component.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It calculates “low numbers” of each vertex which it uses to determine when a set of vertices should be popped off  the stack to a new component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“low numbers” is an index number of the highest ancestor reachable in one step from a descendant of the vertex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260648"/>
            <a:ext cx="6347048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Tarjan’s</a:t>
            </a:r>
            <a:r>
              <a:rPr lang="en-US" dirty="0" smtClean="0"/>
              <a:t> SCC Algorithm</a:t>
            </a:r>
          </a:p>
        </p:txBody>
      </p:sp>
      <p:sp>
        <p:nvSpPr>
          <p:cNvPr id="2" name="AutoShape 2" descr="https://cis.temple.edu/~pwang/3223-DA/Lecture/Figure-6-M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cis.temple.edu/~pwang/3223-DA/Lecture/Figure-6-MG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3322655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636912"/>
            <a:ext cx="3384376" cy="1958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577007" y="5805264"/>
            <a:ext cx="2952328" cy="464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sz="1200" dirty="0" smtClean="0"/>
              <a:t>A directed graph with its Strongly Connected Component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848336" y="5805263"/>
            <a:ext cx="2952328" cy="464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sz="1200" dirty="0" smtClean="0"/>
              <a:t>The meta graph that shows we can “shrink” some nodes to just a node</a:t>
            </a:r>
          </a:p>
        </p:txBody>
      </p:sp>
    </p:spTree>
    <p:extLst>
      <p:ext uri="{BB962C8B-B14F-4D97-AF65-F5344CB8AC3E}">
        <p14:creationId xmlns:p14="http://schemas.microsoft.com/office/powerpoint/2010/main" val="9578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804</TotalTime>
  <Words>511</Words>
  <Application>Microsoft Office PowerPoint</Application>
  <PresentationFormat>On-screen Show (4:3)</PresentationFormat>
  <Paragraphs>69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TemplateBM_2</vt:lpstr>
      <vt:lpstr>COMP6049 – Algorithm Design and Analysis</vt:lpstr>
      <vt:lpstr>Outline Materials</vt:lpstr>
      <vt:lpstr>Connected Components</vt:lpstr>
      <vt:lpstr>Connected Components</vt:lpstr>
      <vt:lpstr>Connected Components</vt:lpstr>
      <vt:lpstr>Connected Components</vt:lpstr>
      <vt:lpstr>Strongly Connected Components</vt:lpstr>
      <vt:lpstr>Tarjan’s SCC Algorithm</vt:lpstr>
      <vt:lpstr>Tarjan’s SCC Algorithm</vt:lpstr>
      <vt:lpstr>Tarjan’s SCC Algorithm</vt:lpstr>
      <vt:lpstr>Tarjan’s SCC Algorithm</vt:lpstr>
      <vt:lpstr>Tarjan’s SCC Algorithm</vt:lpstr>
      <vt:lpstr>Tarjan’s SCC Algorithm</vt:lpstr>
      <vt:lpstr>Tarjan’s SCC Algorithm</vt:lpstr>
      <vt:lpstr>Tarjan’s SCC Algorithm</vt:lpstr>
      <vt:lpstr>EXERCISE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LS</cp:lastModifiedBy>
  <cp:revision>95</cp:revision>
  <dcterms:created xsi:type="dcterms:W3CDTF">2014-12-12T10:33:59Z</dcterms:created>
  <dcterms:modified xsi:type="dcterms:W3CDTF">2018-07-25T10:47:21Z</dcterms:modified>
</cp:coreProperties>
</file>