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828252C-D9FD-4CFD-8ECF-29F402B17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CDBA0B6-9718-4849-A300-85B42897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43BAF-6FDD-4A2C-B589-1952C9A6D5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E64B8-9E0E-487A-BFDF-28434D95C43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0C7F4-EB3A-4FD2-83BE-F43B6AA2578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A2B6B-80F7-4EBE-B201-6B217E5DAFC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7397C-2281-4983-A49E-924508A11D24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C41E8-30E1-43AA-A145-D45FB326F6F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3B780-1AC7-4EE1-BFCF-6B380B9CE59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4054470-B7BE-4B99-991B-BBAE340F7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C3C85-431F-4A4B-9ABC-5D3759EF6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E705-E3F0-4CFE-A704-E91F9F141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A36A7-A5C7-49DA-B734-372EFDCC6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f.ac.uk/Dave/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xLoL7tlJYws" TargetMode="External"/><Relationship Id="rId5" Type="http://schemas.openxmlformats.org/officeDocument/2006/relationships/hyperlink" Target="http://www.unf.edu/~broggio/cop2221/2221pseu.htm" TargetMode="External"/><Relationship Id="rId4" Type="http://schemas.openxmlformats.org/officeDocument/2006/relationships/hyperlink" Target="http://www.physics.drexel.edu/courses/Comp_Phys/General/C_basi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/>
              <a:t>Algorithm &amp; Programming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89844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ED3D-E1FD-4E7C-83FE-5CB45557B1CC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7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1268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1269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1270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1271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1273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1275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1276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7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8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1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2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3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128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9763"/>
            <a:ext cx="5353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4114800" y="1600200"/>
            <a:ext cx="2743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3F731-6596-492F-A38E-157D32B1D06C}" type="slidenum">
              <a:rPr lang="en-US"/>
              <a:pPr/>
              <a:t>11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229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229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229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229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229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229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229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229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230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2310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53371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3276600" y="2057400"/>
            <a:ext cx="3581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3013C-5DFA-4983-8D7F-2ECF94057129}" type="slidenum">
              <a:rPr lang="en-US"/>
              <a:pPr/>
              <a:t>12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331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331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331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332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332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332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15075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3962400" y="2819400"/>
            <a:ext cx="30480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1C9CB-EEE2-4F74-AD25-26BF14CF6A65}" type="slidenum">
              <a:rPr lang="en-US"/>
              <a:pPr/>
              <a:t>13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4710113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ine 24"/>
          <p:cNvSpPr>
            <a:spLocks noChangeShapeType="1"/>
          </p:cNvSpPr>
          <p:nvPr/>
        </p:nvSpPr>
        <p:spPr bwMode="auto">
          <a:xfrm flipH="1" flipV="1">
            <a:off x="2819400" y="2438400"/>
            <a:ext cx="3810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434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434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434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434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434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434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435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8F945-38CE-45CE-AEF8-02172C75AAA5}" type="slidenum">
              <a:rPr lang="en-US"/>
              <a:pPr/>
              <a:t>14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24"/>
          <p:cNvSpPr>
            <a:spLocks noChangeShapeType="1"/>
          </p:cNvSpPr>
          <p:nvPr/>
        </p:nvSpPr>
        <p:spPr bwMode="auto">
          <a:xfrm flipH="1" flipV="1">
            <a:off x="2743200" y="2743200"/>
            <a:ext cx="4343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536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536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536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537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537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537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537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537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48" y="2667000"/>
            <a:ext cx="586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5678C5-5635-4FFF-80E6-CF47388C5B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Line 24"/>
          <p:cNvSpPr>
            <a:spLocks noChangeShapeType="1"/>
          </p:cNvSpPr>
          <p:nvPr/>
        </p:nvSpPr>
        <p:spPr bwMode="auto">
          <a:xfrm flipH="1" flipV="1">
            <a:off x="4343400" y="37338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6390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6392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6393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6394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6395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6396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6397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6398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0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1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2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3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4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5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Representing Algorithm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E6FA0-5417-4AA0-BF9A-2C8353633DAF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How to develop an algorithm?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We can use: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Writing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		Structure English and Pseudo-code.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Drawing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		Flow Chart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B80F5-664F-4A1A-B1AC-F29E8ABA7A0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An artificial and informal language that helps you develop algorithms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Pseudo-code is similar to everyday English, convenient, and user friendly</a:t>
            </a: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Keywords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are used to describe control structure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Example: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if, else, print, set, add, 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1175-4866-446C-BDD6-D0061C342F0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Basic Computer Operation: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Input 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Output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Compute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Storing value to an identifier (Store)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Compare (Selection)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Repetition (Loop)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1. Input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D17DA-B9EE-4F97-B5D7-33701F36FFDB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Statements can be used when a computer receive information or input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Read, Get, Input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or 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Key-In</a:t>
            </a:r>
          </a:p>
          <a:p>
            <a:pPr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Read bilangan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Get tax_code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Baca students_name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ACE-18B0-4CA9-8255-7B1C20532C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algorithm theory and design (LO1)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2. Output 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55461-AB5C-4D67-A2F4-BEDA2C5AF9B0}" type="slidenum">
              <a:rPr lang="id-ID"/>
              <a:pPr/>
              <a:t>20</a:t>
            </a:fld>
            <a:endParaRPr lang="id-ID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Statements can be used when a computer displaying information or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Print, Write, Put, Output,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or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 Display</a:t>
            </a:r>
          </a:p>
          <a:p>
            <a:pPr>
              <a:lnSpc>
                <a:spcPct val="90000"/>
              </a:lnSpc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Print “Bina Nusantara University”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Write “Algorithm and Programming”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Output Total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Compute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3CF5-09D9-4EBB-9836-9FF458C4810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do arithmetic calculation the following operators are used: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+		(add)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-  	(subtract)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* 	(multiply)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/  	(divide)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() 	(scope)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Statement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Compute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Calculate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Add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also can be used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Add number to total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Total = Total + number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4. Storing Value to An Identifier (Store)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99177-A338-4B65-92A5-5446EFC60E2D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There are three ways of storing value into a variable: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Initializing value using statement </a:t>
            </a: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Initialize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Storing value as calculation result using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To simply store a value into a variable using “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Save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” or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Store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Set Counter to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Total = Price * Qty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ahoma" pitchFamily="34" charset="0"/>
                <a:cs typeface="Tahoma" pitchFamily="34" charset="0"/>
              </a:rPr>
              <a:t>5. Compare</a:t>
            </a:r>
            <a:endParaRPr lang="id-ID" sz="25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BC9DD-486D-4D4E-BF78-2C0336770BF3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One of the main operation in computing is comparing values and choosing options based on its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Keyword used: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THEN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ELSE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Tahoma" pitchFamily="34" charset="0"/>
              </a:rPr>
              <a:t>IF Menu=‘1’ THEN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Discount = 0.1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Discount = 0.2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ENDIF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6. Repetition (Looping)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04BE-C5EF-404E-94B9-3E71A503E8BD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repeat an action/step, we use keyword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ENDDO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DOWHILE number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print number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number = number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ENDDO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8A8FD-9D22-4132-AD0C-FF9D460C715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Example : Algorithm using a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calculator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sum values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Set the calculator ON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Empty any values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Do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Input price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Push plus button (+)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while all prices have been input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print total price 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turn OFF calculator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1EE16-EA39-44FD-A107-AED29903E417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Example : Algorithm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count average grade of a class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total to zero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grade counter to one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While grade counter is less than or equal to ten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Input the next grade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Add the grade into the total 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Add one to the grade counter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the class average to the total divided by ten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Print the class average.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Flow Chart</a:t>
            </a:r>
            <a:br>
              <a:rPr lang="en-US" sz="3200" dirty="0" smtClean="0">
                <a:latin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CE72C-D5D9-4F13-867E-8F31F9610BD2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568" y="1901403"/>
            <a:ext cx="5257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Text Box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 smtClean="0">
                <a:latin typeface="Tahoma" pitchFamily="34" charset="0"/>
                <a:cs typeface="Tahoma" pitchFamily="34" charset="0"/>
              </a:rPr>
              <a:t>Flow Chart Example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283D2-0B23-413C-A9D6-FEDACAF3DC45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455" y="1988840"/>
            <a:ext cx="3319769" cy="44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Good Algorithm Practice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1E6E9-A069-47B0-8C72-1B4959B1F67D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Having the right logical flow to solve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Producing the correct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output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in a time efficient manner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Written using unambiguous structured language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Easy implementation into real programming language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All steps and operations are clearly defined and ended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A602-C012-4E2F-A082-547FF3094AD1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Algorithm and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Definition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Development Steps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Pseudo-code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Flow Chart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Structured Theorem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AU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Structure Theorem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7298-AEFD-4125-A1E3-EF8F6F510AB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theorem which makes the computer programming possible using only three control structure, which are: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Sequence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Selection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5AACC-7234-4715-9758-9A27113B177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Sequence is series of consecutive commands/statements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Commonly programming language has sequence of statements flowing from top of the program to its 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617C-B45A-47DF-9150-6BE899A522F6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Set total to 49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“Add new student:”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Read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total = total +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total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z="24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id-ID" sz="2400" dirty="0" smtClean="0">
                <a:latin typeface="Tahoma" pitchFamily="34" charset="0"/>
                <a:cs typeface="Tahoma" pitchFamily="34" charset="0"/>
              </a:rPr>
              <a:t>Sequence of command is from the 1</a:t>
            </a:r>
            <a:r>
              <a:rPr lang="id-ID" sz="2400" baseline="30000" dirty="0" smtClean="0">
                <a:latin typeface="Tahoma" pitchFamily="34" charset="0"/>
                <a:cs typeface="Tahoma" pitchFamily="34" charset="0"/>
              </a:rPr>
              <a:t>st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> line to the end of code. If newStudent input is 2 then total that later on printed out is 51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E5D4F-C214-44A4-8028-8EF73BDBF984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Selection control structure is structure that allow us to choose from several options of statement/command</a:t>
            </a:r>
          </a:p>
          <a:p>
            <a:pPr>
              <a:buFontTx/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The first statement will be executed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condition is satisfied, if not then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else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statement will be executed (if the other exist)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9C1B-B795-43F4-A87A-AAAFC3643A03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 :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 Day=1 THEN 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“Monday”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ELSE 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“Obviously not Monday” </a:t>
            </a:r>
          </a:p>
          <a:p>
            <a:pPr lvl="1"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The word “Monday” will be printed out if Day’s value equal to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1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else it will print out the sentence “Obviously not Monday”.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6812C-DE92-4C4F-A79E-99D99A6DFD9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 number of statements/commands can be repeated several times using Repetition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structure control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Statements/commands will be repeated while the looping condition is satisfied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(may use DOWHILE – ENDDO)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2FBA-6E25-4CFC-A538-55A3593CEB15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Stars =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 Stars &lt;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Stars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Stars = Stars + 1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ENDDO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Description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At first Stars’ value equals to 0, after following the DOWHILE looping Stars’ value will be updated 5 times resulting: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0 1 2 3 4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3F672-6F32-416A-92FA-5310DF74F3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Using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create:	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calculate a rectangle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change second into hour and minute unit!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decide whether an input number is an odd or even number!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calculate a circle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accept three numbers and find the max number!</a:t>
            </a:r>
          </a:p>
          <a:p>
            <a:pPr marL="609600" indent="-6096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Repeat no. 1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Flow Chart</a:t>
            </a:r>
          </a:p>
          <a:p>
            <a:pPr marL="609600" indent="-609600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E781A-83CC-4DB2-8C67-C18977A1DDBF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Algorithm is a procedure for solving a problem in terms of the actions to be executed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Algorithm development steps consists of: problem definition, model development, algorithm design, writing code, and documentation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We can use writing (Structure English and Pseudo-code) or drawing (Flow Chart) to represent algorithm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Basic Computer Operation: input, output, compute, store, compare, and repetition (loop)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Structure theorem are sequence, selection, and repetition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B8B67-1647-4D3D-A398-97632B575446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Chapter 3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Programming in C: http://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www.cs.cf.ac.uk/Dave/C/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C Language Tutorial: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http://www.physics.drexel.edu/courses/Comp_Phys/General/C_basics/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Pseudocode Examples: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5"/>
              </a:rPr>
              <a:t>http://www.unf.edu/~broggio/cop2221/2221pseu.htm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Computer &amp; Internet Help : Understanding Flowchart Symbols: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6"/>
              </a:rPr>
              <a:t>http://www.youtube.com/watch?v=xLoL7tlJYws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Algorithm Definition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C82B-86CA-4A98-B9BB-A99B2075D469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Algorithm is a procedure for solving a problem in terms of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actions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to be executed, and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order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in which these actions are to be executed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Derived from the word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algoris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and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ritmis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 Introduced by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Al-Khowarizmi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In the programming domain, algorithm define as method that consist of structured steps in problem solving using computer.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CA743-2FF2-4D49-AB3B-5749748C833D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Simple Algorithm Example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B545-8E9A-413F-B90F-D7F5EB6530B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Rise and Shine Algorithm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Get out of bed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Take off pajamas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Take a shower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Get dressed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Eat breakfast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Carpool to 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2680" y="6343005"/>
            <a:ext cx="2133600" cy="365125"/>
          </a:xfrm>
          <a:noFill/>
        </p:spPr>
        <p:txBody>
          <a:bodyPr/>
          <a:lstStyle/>
          <a:p>
            <a:fld id="{123D2441-E3A5-4A66-B51E-D037331F5D7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39688" y="262656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68488" y="2626568"/>
            <a:ext cx="1600200" cy="584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3488" y="2623393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63488" y="1275605"/>
            <a:ext cx="16002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PROBLEM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249488" y="1275605"/>
            <a:ext cx="17526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PROCESS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687888" y="1275605"/>
            <a:ext cx="20574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39688" y="2142380"/>
            <a:ext cx="1447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249488" y="2142380"/>
            <a:ext cx="16002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Source Code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5611688" y="2142380"/>
            <a:ext cx="19050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</a:t>
            </a:r>
          </a:p>
        </p:txBody>
      </p:sp>
      <p:sp>
        <p:nvSpPr>
          <p:cNvPr id="7180" name="AutoShape 17"/>
          <p:cNvSpPr>
            <a:spLocks noChangeArrowheads="1"/>
          </p:cNvSpPr>
          <p:nvPr/>
        </p:nvSpPr>
        <p:spPr bwMode="auto">
          <a:xfrm>
            <a:off x="26398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1" name="AutoShape 18"/>
          <p:cNvSpPr>
            <a:spLocks noChangeArrowheads="1"/>
          </p:cNvSpPr>
          <p:nvPr/>
        </p:nvSpPr>
        <p:spPr bwMode="auto">
          <a:xfrm>
            <a:off x="50782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5636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>
            <a:off x="49258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4" name="AutoShape 21"/>
          <p:cNvSpPr>
            <a:spLocks/>
          </p:cNvSpPr>
          <p:nvPr/>
        </p:nvSpPr>
        <p:spPr bwMode="auto">
          <a:xfrm rot="5400000">
            <a:off x="4061494" y="-931813"/>
            <a:ext cx="204787" cy="5791200"/>
          </a:xfrm>
          <a:prstGeom prst="leftBrace">
            <a:avLst>
              <a:gd name="adj1" fmla="val 2356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>
            <a:off x="2563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6" name="AutoShape 23"/>
          <p:cNvSpPr>
            <a:spLocks noChangeArrowheads="1"/>
          </p:cNvSpPr>
          <p:nvPr/>
        </p:nvSpPr>
        <p:spPr bwMode="auto">
          <a:xfrm>
            <a:off x="4468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7" name="AutoShape 24"/>
          <p:cNvSpPr>
            <a:spLocks noChangeArrowheads="1"/>
          </p:cNvSpPr>
          <p:nvPr/>
        </p:nvSpPr>
        <p:spPr bwMode="auto">
          <a:xfrm>
            <a:off x="7897688" y="3004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7897688" y="36139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9" name="AutoShape 26"/>
          <p:cNvSpPr>
            <a:spLocks noChangeArrowheads="1"/>
          </p:cNvSpPr>
          <p:nvPr/>
        </p:nvSpPr>
        <p:spPr bwMode="auto">
          <a:xfrm>
            <a:off x="7897688" y="4528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0" name="AutoShape 27"/>
          <p:cNvSpPr>
            <a:spLocks noChangeArrowheads="1"/>
          </p:cNvSpPr>
          <p:nvPr/>
        </p:nvSpPr>
        <p:spPr bwMode="auto">
          <a:xfrm>
            <a:off x="7897688" y="53665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1" name="AutoShape 28"/>
          <p:cNvSpPr>
            <a:spLocks noChangeArrowheads="1"/>
          </p:cNvSpPr>
          <p:nvPr/>
        </p:nvSpPr>
        <p:spPr bwMode="auto">
          <a:xfrm>
            <a:off x="7897688" y="62047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2" name="AutoShape 29"/>
          <p:cNvSpPr>
            <a:spLocks noChangeArrowheads="1"/>
          </p:cNvSpPr>
          <p:nvPr/>
        </p:nvSpPr>
        <p:spPr bwMode="auto">
          <a:xfrm>
            <a:off x="6297488" y="277579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 flipH="1">
            <a:off x="1573088" y="5976193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 flipV="1">
            <a:off x="1573088" y="330919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 flipV="1">
            <a:off x="6526088" y="3004393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 flipH="1">
            <a:off x="6526088" y="422359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 flipV="1">
            <a:off x="52306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8" name="Line 35"/>
          <p:cNvSpPr>
            <a:spLocks noChangeShapeType="1"/>
          </p:cNvSpPr>
          <p:nvPr/>
        </p:nvSpPr>
        <p:spPr bwMode="auto">
          <a:xfrm flipV="1">
            <a:off x="34780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9" name="Text Box 5"/>
          <p:cNvSpPr txBox="1">
            <a:spLocks noChangeArrowheads="1"/>
          </p:cNvSpPr>
          <p:nvPr/>
        </p:nvSpPr>
        <p:spPr bwMode="auto">
          <a:xfrm>
            <a:off x="7135688" y="26233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7200" name="Text Box 6"/>
          <p:cNvSpPr txBox="1">
            <a:spLocks noChangeArrowheads="1"/>
          </p:cNvSpPr>
          <p:nvPr/>
        </p:nvSpPr>
        <p:spPr bwMode="auto">
          <a:xfrm>
            <a:off x="7135688" y="32329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7201" name="AutoShape 7"/>
          <p:cNvSpPr>
            <a:spLocks noChangeArrowheads="1"/>
          </p:cNvSpPr>
          <p:nvPr/>
        </p:nvSpPr>
        <p:spPr bwMode="auto">
          <a:xfrm>
            <a:off x="7211888" y="387593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7202" name="Text Box 8"/>
          <p:cNvSpPr txBox="1">
            <a:spLocks noChangeArrowheads="1"/>
          </p:cNvSpPr>
          <p:nvPr/>
        </p:nvSpPr>
        <p:spPr bwMode="auto">
          <a:xfrm>
            <a:off x="7135688" y="475699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7203" name="AutoShape 9"/>
          <p:cNvSpPr>
            <a:spLocks noChangeArrowheads="1"/>
          </p:cNvSpPr>
          <p:nvPr/>
        </p:nvSpPr>
        <p:spPr bwMode="auto">
          <a:xfrm>
            <a:off x="7211888" y="5595193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7204" name="Text Box 10"/>
          <p:cNvSpPr txBox="1">
            <a:spLocks noChangeArrowheads="1"/>
          </p:cNvSpPr>
          <p:nvPr/>
        </p:nvSpPr>
        <p:spPr bwMode="auto">
          <a:xfrm>
            <a:off x="7135688" y="643339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6D74B-E94B-4F21-AE9F-95B1D70825C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899592" y="3186013"/>
            <a:ext cx="5410200" cy="2835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Problem: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Finding the solution or root of quadratic equation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Definition: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Quadratic equation : ax^2 + bx + c = 0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Data needed: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Coefficient of a, b and c : real type</a:t>
            </a:r>
          </a:p>
        </p:txBody>
      </p:sp>
      <p:sp>
        <p:nvSpPr>
          <p:cNvPr id="8196" name="Line 24"/>
          <p:cNvSpPr>
            <a:spLocks noChangeShapeType="1"/>
          </p:cNvSpPr>
          <p:nvPr/>
        </p:nvSpPr>
        <p:spPr bwMode="auto">
          <a:xfrm>
            <a:off x="1920355" y="2576413"/>
            <a:ext cx="460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197" name="Text Box 49"/>
          <p:cNvSpPr txBox="1">
            <a:spLocks noChangeArrowheads="1"/>
          </p:cNvSpPr>
          <p:nvPr/>
        </p:nvSpPr>
        <p:spPr bwMode="auto">
          <a:xfrm>
            <a:off x="1128192" y="196998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8198" name="Text Box 50"/>
          <p:cNvSpPr txBox="1">
            <a:spLocks noChangeArrowheads="1"/>
          </p:cNvSpPr>
          <p:nvPr/>
        </p:nvSpPr>
        <p:spPr bwMode="auto">
          <a:xfrm>
            <a:off x="2956992" y="196998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8199" name="Text Box 51"/>
          <p:cNvSpPr txBox="1">
            <a:spLocks noChangeArrowheads="1"/>
          </p:cNvSpPr>
          <p:nvPr/>
        </p:nvSpPr>
        <p:spPr bwMode="auto">
          <a:xfrm>
            <a:off x="4861992" y="1966813"/>
            <a:ext cx="1439863" cy="52387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8200" name="Text Box 52"/>
          <p:cNvSpPr txBox="1">
            <a:spLocks noChangeArrowheads="1"/>
          </p:cNvSpPr>
          <p:nvPr/>
        </p:nvSpPr>
        <p:spPr bwMode="auto">
          <a:xfrm>
            <a:off x="7224192" y="20430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8201" name="Text Box 53"/>
          <p:cNvSpPr txBox="1">
            <a:spLocks noChangeArrowheads="1"/>
          </p:cNvSpPr>
          <p:nvPr/>
        </p:nvSpPr>
        <p:spPr bwMode="auto">
          <a:xfrm>
            <a:off x="7224192" y="26526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8202" name="AutoShape 54"/>
          <p:cNvSpPr>
            <a:spLocks noChangeArrowheads="1"/>
          </p:cNvSpPr>
          <p:nvPr/>
        </p:nvSpPr>
        <p:spPr bwMode="auto">
          <a:xfrm>
            <a:off x="7300392" y="329555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8203" name="Text Box 55"/>
          <p:cNvSpPr txBox="1">
            <a:spLocks noChangeArrowheads="1"/>
          </p:cNvSpPr>
          <p:nvPr/>
        </p:nvSpPr>
        <p:spPr bwMode="auto">
          <a:xfrm>
            <a:off x="7224192" y="417661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8204" name="AutoShape 56"/>
          <p:cNvSpPr>
            <a:spLocks noChangeArrowheads="1"/>
          </p:cNvSpPr>
          <p:nvPr/>
        </p:nvSpPr>
        <p:spPr bwMode="auto">
          <a:xfrm>
            <a:off x="7300392" y="501481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8205" name="Text Box 57"/>
          <p:cNvSpPr txBox="1">
            <a:spLocks noChangeArrowheads="1"/>
          </p:cNvSpPr>
          <p:nvPr/>
        </p:nvSpPr>
        <p:spPr bwMode="auto">
          <a:xfrm>
            <a:off x="6858000" y="58674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8206" name="AutoShape 58"/>
          <p:cNvSpPr>
            <a:spLocks noChangeArrowheads="1"/>
          </p:cNvSpPr>
          <p:nvPr/>
        </p:nvSpPr>
        <p:spPr bwMode="auto">
          <a:xfrm>
            <a:off x="26521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7" name="AutoShape 59"/>
          <p:cNvSpPr>
            <a:spLocks noChangeArrowheads="1"/>
          </p:cNvSpPr>
          <p:nvPr/>
        </p:nvSpPr>
        <p:spPr bwMode="auto">
          <a:xfrm>
            <a:off x="44809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8" name="AutoShape 60"/>
          <p:cNvSpPr>
            <a:spLocks noChangeArrowheads="1"/>
          </p:cNvSpPr>
          <p:nvPr/>
        </p:nvSpPr>
        <p:spPr bwMode="auto">
          <a:xfrm>
            <a:off x="7986192" y="2424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AutoShape 61"/>
          <p:cNvSpPr>
            <a:spLocks noChangeArrowheads="1"/>
          </p:cNvSpPr>
          <p:nvPr/>
        </p:nvSpPr>
        <p:spPr bwMode="auto">
          <a:xfrm>
            <a:off x="7986192" y="3033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0" name="AutoShape 62"/>
          <p:cNvSpPr>
            <a:spLocks noChangeArrowheads="1"/>
          </p:cNvSpPr>
          <p:nvPr/>
        </p:nvSpPr>
        <p:spPr bwMode="auto">
          <a:xfrm>
            <a:off x="7986192" y="3948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1" name="AutoShape 63"/>
          <p:cNvSpPr>
            <a:spLocks noChangeArrowheads="1"/>
          </p:cNvSpPr>
          <p:nvPr/>
        </p:nvSpPr>
        <p:spPr bwMode="auto">
          <a:xfrm>
            <a:off x="7986192" y="47862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2" name="AutoShape 64"/>
          <p:cNvSpPr>
            <a:spLocks noChangeArrowheads="1"/>
          </p:cNvSpPr>
          <p:nvPr/>
        </p:nvSpPr>
        <p:spPr bwMode="auto">
          <a:xfrm>
            <a:off x="7986192" y="5700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3" name="AutoShape 65"/>
          <p:cNvSpPr>
            <a:spLocks noChangeArrowheads="1"/>
          </p:cNvSpPr>
          <p:nvPr/>
        </p:nvSpPr>
        <p:spPr bwMode="auto">
          <a:xfrm>
            <a:off x="6385992" y="211921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1FCE8-2DFA-4C14-9516-048F2B722CE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883096" y="3619078"/>
            <a:ext cx="5410200" cy="176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Mathematical model: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Quadratic formula: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x1 = (-b + sqrt(b^2 - 4ac))/2a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x2 = (-b – sqrt(b^2 -  4ac))/2a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>
            <a:off x="3626296" y="274595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1111696" y="211412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940496" y="2114128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4845496" y="2110953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7207696" y="21871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7207696" y="27967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7283896" y="343969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7207696" y="432075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9228" name="AutoShape 33"/>
          <p:cNvSpPr>
            <a:spLocks noChangeArrowheads="1"/>
          </p:cNvSpPr>
          <p:nvPr/>
        </p:nvSpPr>
        <p:spPr bwMode="auto">
          <a:xfrm>
            <a:off x="7283896" y="515895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7207696" y="607335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9230" name="AutoShape 35"/>
          <p:cNvSpPr>
            <a:spLocks noChangeArrowheads="1"/>
          </p:cNvSpPr>
          <p:nvPr/>
        </p:nvSpPr>
        <p:spPr bwMode="auto">
          <a:xfrm>
            <a:off x="26356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1" name="AutoShape 36"/>
          <p:cNvSpPr>
            <a:spLocks noChangeArrowheads="1"/>
          </p:cNvSpPr>
          <p:nvPr/>
        </p:nvSpPr>
        <p:spPr bwMode="auto">
          <a:xfrm>
            <a:off x="44644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2" name="AutoShape 37"/>
          <p:cNvSpPr>
            <a:spLocks noChangeArrowheads="1"/>
          </p:cNvSpPr>
          <p:nvPr/>
        </p:nvSpPr>
        <p:spPr bwMode="auto">
          <a:xfrm>
            <a:off x="7969696" y="2568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3" name="AutoShape 38"/>
          <p:cNvSpPr>
            <a:spLocks noChangeArrowheads="1"/>
          </p:cNvSpPr>
          <p:nvPr/>
        </p:nvSpPr>
        <p:spPr bwMode="auto">
          <a:xfrm>
            <a:off x="7969696" y="3177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4" name="AutoShape 39"/>
          <p:cNvSpPr>
            <a:spLocks noChangeArrowheads="1"/>
          </p:cNvSpPr>
          <p:nvPr/>
        </p:nvSpPr>
        <p:spPr bwMode="auto">
          <a:xfrm>
            <a:off x="7969696" y="4092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7969696" y="49303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6" name="AutoShape 41"/>
          <p:cNvSpPr>
            <a:spLocks noChangeArrowheads="1"/>
          </p:cNvSpPr>
          <p:nvPr/>
        </p:nvSpPr>
        <p:spPr bwMode="auto">
          <a:xfrm>
            <a:off x="7969696" y="5844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7" name="AutoShape 42"/>
          <p:cNvSpPr>
            <a:spLocks noChangeArrowheads="1"/>
          </p:cNvSpPr>
          <p:nvPr/>
        </p:nvSpPr>
        <p:spPr bwMode="auto">
          <a:xfrm>
            <a:off x="6369496" y="226335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44911-E0B7-47DA-BB6A-2268039E047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0244" name="AutoShape 22"/>
          <p:cNvSpPr>
            <a:spLocks noChangeArrowheads="1"/>
          </p:cNvSpPr>
          <p:nvPr/>
        </p:nvSpPr>
        <p:spPr bwMode="auto">
          <a:xfrm>
            <a:off x="838200" y="18288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Start</a:t>
            </a:r>
          </a:p>
        </p:txBody>
      </p:sp>
      <p:sp>
        <p:nvSpPr>
          <p:cNvPr id="10245" name="AutoShape 23"/>
          <p:cNvSpPr>
            <a:spLocks noChangeArrowheads="1"/>
          </p:cNvSpPr>
          <p:nvPr/>
        </p:nvSpPr>
        <p:spPr bwMode="auto">
          <a:xfrm>
            <a:off x="228600" y="3200400"/>
            <a:ext cx="2133600" cy="3810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= b^2 – 4ac</a:t>
            </a:r>
          </a:p>
        </p:txBody>
      </p:sp>
      <p:sp>
        <p:nvSpPr>
          <p:cNvPr id="10246" name="AutoShape 24"/>
          <p:cNvSpPr>
            <a:spLocks noChangeArrowheads="1"/>
          </p:cNvSpPr>
          <p:nvPr/>
        </p:nvSpPr>
        <p:spPr bwMode="auto">
          <a:xfrm>
            <a:off x="457200" y="3810000"/>
            <a:ext cx="1676400" cy="4572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&lt; 0</a:t>
            </a:r>
          </a:p>
        </p:txBody>
      </p:sp>
      <p:sp>
        <p:nvSpPr>
          <p:cNvPr id="10247" name="AutoShape 25"/>
          <p:cNvSpPr>
            <a:spLocks noChangeArrowheads="1"/>
          </p:cNvSpPr>
          <p:nvPr/>
        </p:nvSpPr>
        <p:spPr bwMode="auto">
          <a:xfrm>
            <a:off x="228600" y="2514600"/>
            <a:ext cx="2209800" cy="38100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Input a,b,c</a:t>
            </a:r>
          </a:p>
        </p:txBody>
      </p:sp>
      <p:sp>
        <p:nvSpPr>
          <p:cNvPr id="10248" name="AutoShape 26"/>
          <p:cNvSpPr>
            <a:spLocks noChangeArrowheads="1"/>
          </p:cNvSpPr>
          <p:nvPr/>
        </p:nvSpPr>
        <p:spPr bwMode="auto">
          <a:xfrm>
            <a:off x="2438400" y="4572000"/>
            <a:ext cx="1600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Print:</a:t>
            </a:r>
          </a:p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“Imaginary”</a:t>
            </a:r>
          </a:p>
        </p:txBody>
      </p:sp>
      <p:sp>
        <p:nvSpPr>
          <p:cNvPr id="10249" name="AutoShape 27"/>
          <p:cNvSpPr>
            <a:spLocks noChangeArrowheads="1"/>
          </p:cNvSpPr>
          <p:nvPr/>
        </p:nvSpPr>
        <p:spPr bwMode="auto">
          <a:xfrm>
            <a:off x="304800" y="4572000"/>
            <a:ext cx="1981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x1=(-b+sqrt(d))/2a</a:t>
            </a:r>
          </a:p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x2 =(-b-sqrt(d))/2a</a:t>
            </a:r>
          </a:p>
        </p:txBody>
      </p:sp>
      <p:sp>
        <p:nvSpPr>
          <p:cNvPr id="10250" name="AutoShape 28"/>
          <p:cNvSpPr>
            <a:spLocks noChangeArrowheads="1"/>
          </p:cNvSpPr>
          <p:nvPr/>
        </p:nvSpPr>
        <p:spPr bwMode="auto">
          <a:xfrm>
            <a:off x="381000" y="5562600"/>
            <a:ext cx="1828800" cy="457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 : x1, x2</a:t>
            </a:r>
          </a:p>
        </p:txBody>
      </p:sp>
      <p:sp>
        <p:nvSpPr>
          <p:cNvPr id="10251" name="AutoShape 29"/>
          <p:cNvSpPr>
            <a:spLocks noChangeArrowheads="1"/>
          </p:cNvSpPr>
          <p:nvPr/>
        </p:nvSpPr>
        <p:spPr bwMode="auto">
          <a:xfrm>
            <a:off x="838200" y="63246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1295400" y="2286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auto">
          <a:xfrm>
            <a:off x="1295400" y="2895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32"/>
          <p:cNvSpPr>
            <a:spLocks noChangeShapeType="1"/>
          </p:cNvSpPr>
          <p:nvPr/>
        </p:nvSpPr>
        <p:spPr bwMode="auto">
          <a:xfrm>
            <a:off x="1295400" y="3581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33"/>
          <p:cNvSpPr>
            <a:spLocks noChangeShapeType="1"/>
          </p:cNvSpPr>
          <p:nvPr/>
        </p:nvSpPr>
        <p:spPr bwMode="auto">
          <a:xfrm>
            <a:off x="1295400" y="4267200"/>
            <a:ext cx="0" cy="274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34"/>
          <p:cNvSpPr>
            <a:spLocks noChangeShapeType="1"/>
          </p:cNvSpPr>
          <p:nvPr/>
        </p:nvSpPr>
        <p:spPr bwMode="auto">
          <a:xfrm>
            <a:off x="1295400" y="5257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Line 35"/>
          <p:cNvSpPr>
            <a:spLocks noChangeShapeType="1"/>
          </p:cNvSpPr>
          <p:nvPr/>
        </p:nvSpPr>
        <p:spPr bwMode="auto">
          <a:xfrm>
            <a:off x="1295400" y="6019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8" name="Line 36"/>
          <p:cNvSpPr>
            <a:spLocks noChangeShapeType="1"/>
          </p:cNvSpPr>
          <p:nvPr/>
        </p:nvSpPr>
        <p:spPr bwMode="auto">
          <a:xfrm>
            <a:off x="2133600" y="4038600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9" name="Line 37"/>
          <p:cNvSpPr>
            <a:spLocks noChangeShapeType="1"/>
          </p:cNvSpPr>
          <p:nvPr/>
        </p:nvSpPr>
        <p:spPr bwMode="auto">
          <a:xfrm>
            <a:off x="3200400" y="4038600"/>
            <a:ext cx="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0" name="Line 39"/>
          <p:cNvSpPr>
            <a:spLocks noChangeShapeType="1"/>
          </p:cNvSpPr>
          <p:nvPr/>
        </p:nvSpPr>
        <p:spPr bwMode="auto">
          <a:xfrm flipH="1">
            <a:off x="1371600" y="6172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2133600" y="37338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Y</a:t>
            </a:r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1295400" y="42672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10263" name="Line 43"/>
          <p:cNvSpPr>
            <a:spLocks noChangeShapeType="1"/>
          </p:cNvSpPr>
          <p:nvPr/>
        </p:nvSpPr>
        <p:spPr bwMode="auto">
          <a:xfrm flipH="1">
            <a:off x="3048000" y="1828800"/>
            <a:ext cx="2362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0269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0270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0271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0272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3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4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5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7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8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9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3200400" y="52578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334</TotalTime>
  <Words>1360</Words>
  <Application>Microsoft Office PowerPoint</Application>
  <PresentationFormat>On-screen Show (4:3)</PresentationFormat>
  <Paragraphs>432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TemplateBM</vt:lpstr>
      <vt:lpstr>Algorithm &amp; Programming  </vt:lpstr>
      <vt:lpstr>Learning Outcomes</vt:lpstr>
      <vt:lpstr>Sub Topics</vt:lpstr>
      <vt:lpstr>Algorithm Definition</vt:lpstr>
      <vt:lpstr>Simple Algorithm Example</vt:lpstr>
      <vt:lpstr>PowerPoint Presentation</vt:lpstr>
      <vt:lpstr>Algorithm Development Steps </vt:lpstr>
      <vt:lpstr>Algorithm Development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Algorithm</vt:lpstr>
      <vt:lpstr>Pseudo-code</vt:lpstr>
      <vt:lpstr>Pseudo-code</vt:lpstr>
      <vt:lpstr>1. Input</vt:lpstr>
      <vt:lpstr>2. Output </vt:lpstr>
      <vt:lpstr>3. Compute</vt:lpstr>
      <vt:lpstr>4. Storing Value to An Identifier (Store)</vt:lpstr>
      <vt:lpstr>5. Compare</vt:lpstr>
      <vt:lpstr>6. Repetition (Looping)</vt:lpstr>
      <vt:lpstr>Pseudo-code Example</vt:lpstr>
      <vt:lpstr>Pseudo-code Example</vt:lpstr>
      <vt:lpstr>Flow Chart </vt:lpstr>
      <vt:lpstr>Flow Chart Example</vt:lpstr>
      <vt:lpstr>Good Algorithm Practice</vt:lpstr>
      <vt:lpstr>Structure Theorem </vt:lpstr>
      <vt:lpstr>1. Sequence </vt:lpstr>
      <vt:lpstr>1. Sequence </vt:lpstr>
      <vt:lpstr>2. Selection </vt:lpstr>
      <vt:lpstr>2. Selection </vt:lpstr>
      <vt:lpstr>3. Repetition </vt:lpstr>
      <vt:lpstr>3. Repetition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RU</cp:lastModifiedBy>
  <cp:revision>54</cp:revision>
  <dcterms:created xsi:type="dcterms:W3CDTF">2007-02-22T08:40:35Z</dcterms:created>
  <dcterms:modified xsi:type="dcterms:W3CDTF">2016-06-26T14:54:37Z</dcterms:modified>
</cp:coreProperties>
</file>