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35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30" r:id="rId19"/>
    <p:sldId id="331" r:id="rId20"/>
    <p:sldId id="332" r:id="rId21"/>
    <p:sldId id="333" r:id="rId22"/>
    <p:sldId id="334" r:id="rId23"/>
    <p:sldId id="328" r:id="rId24"/>
    <p:sldId id="32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4660"/>
  </p:normalViewPr>
  <p:slideViewPr>
    <p:cSldViewPr>
      <p:cViewPr>
        <p:scale>
          <a:sx n="70" d="100"/>
          <a:sy n="70" d="100"/>
        </p:scale>
        <p:origin x="11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AA060B8-1333-45F0-8AC6-A39B5CE291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1D07E0BC-ED33-458B-BAF7-A3AB777F6D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428CA1-07D0-4F39-9154-BB1A67285ED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9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5E478-5C10-471E-87C4-99FC4A434AC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A2A4A-51D9-46D9-BD74-00701C91C3FB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1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E364D8-C367-4E07-BB14-FEAB5099666D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5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A56B2497-06B8-4D8F-92DE-996A640AE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7A21EABC-C221-4DBB-A574-C83009025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45E7-B064-4C5C-A4FD-193FCBD563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0C93-CA08-4F80-831C-7B896A1173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CB90-B52B-43C8-8001-0C6E92A68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16CE9-CD30-4340-81E1-CB960286E0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EABC-C221-4DBB-A574-C8300902546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4" descr="header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02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elinik.free.fr/c/ch04.htm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/>
              <a:t>Introduction to C Programming I 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 Structure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51E78-EBA6-4A13-B736-A132C3758BE0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959296" y="2259013"/>
            <a:ext cx="4343400" cy="1169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	printf (“Welcome to BINUS\n”);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	return</a:t>
            </a:r>
            <a:r>
              <a:rPr lang="en-US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0;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959296" y="4267200"/>
            <a:ext cx="43434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	printf (“Welcome to BINUS\n”);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	return(0);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11271" name="TextBox 7"/>
          <p:cNvSpPr txBox="1">
            <a:spLocks noChangeArrowheads="1"/>
          </p:cNvSpPr>
          <p:nvPr/>
        </p:nvSpPr>
        <p:spPr bwMode="auto">
          <a:xfrm>
            <a:off x="6064696" y="2025650"/>
            <a:ext cx="29718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Using Turbo C 2.0, the code will result in error.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Error Message: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Function should have a function prototype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2" name="TextBox 8"/>
          <p:cNvSpPr txBox="1">
            <a:spLocks noChangeArrowheads="1"/>
          </p:cNvSpPr>
          <p:nvPr/>
        </p:nvSpPr>
        <p:spPr bwMode="auto">
          <a:xfrm>
            <a:off x="6064696" y="4038600"/>
            <a:ext cx="297180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#include </a:t>
            </a:r>
            <a:r>
              <a:rPr lang="en-US" sz="2000">
                <a:latin typeface="Tahoma" pitchFamily="34" charset="0"/>
                <a:cs typeface="Tahoma" pitchFamily="34" charset="0"/>
              </a:rPr>
              <a:t>is a directive command to tell the computer to search for printf function prototype at header file 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stdio.h</a:t>
            </a:r>
            <a:r>
              <a:rPr lang="en-US" sz="2000">
                <a:latin typeface="Tahoma" pitchFamily="34" charset="0"/>
                <a:cs typeface="Tahoma" pitchFamily="34" charset="0"/>
              </a:rPr>
              <a:t> as well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1" name="Straight Arrow Connector 10"/>
          <p:cNvCxnSpPr>
            <a:stCxn id="11271" idx="1"/>
            <a:endCxn id="11269" idx="3"/>
          </p:cNvCxnSpPr>
          <p:nvPr/>
        </p:nvCxnSpPr>
        <p:spPr>
          <a:xfrm rot="10800000" flipV="1">
            <a:off x="5302696" y="2841625"/>
            <a:ext cx="7620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1272" idx="1"/>
          </p:cNvCxnSpPr>
          <p:nvPr/>
        </p:nvCxnSpPr>
        <p:spPr>
          <a:xfrm rot="10800000">
            <a:off x="3016696" y="4419600"/>
            <a:ext cx="3048000" cy="588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 Structure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B500B2-FAF6-4594-AACD-135C530B0C47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Directive </a:t>
            </a: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#include 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generally written at the beginning of a program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Coding Style (depends to the programmer)</a:t>
            </a:r>
          </a:p>
        </p:txBody>
      </p:sp>
      <p:sp>
        <p:nvSpPr>
          <p:cNvPr id="12294" name="TextBox 12"/>
          <p:cNvSpPr txBox="1">
            <a:spLocks noChangeArrowheads="1"/>
          </p:cNvSpPr>
          <p:nvPr/>
        </p:nvSpPr>
        <p:spPr bwMode="auto">
          <a:xfrm>
            <a:off x="1331640" y="3284984"/>
            <a:ext cx="43434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printf (“Welcome to BINUS\n”);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return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(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0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)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12295" name="TextBox 13"/>
          <p:cNvSpPr txBox="1">
            <a:spLocks noChangeArrowheads="1"/>
          </p:cNvSpPr>
          <p:nvPr/>
        </p:nvSpPr>
        <p:spPr bwMode="auto">
          <a:xfrm>
            <a:off x="4608240" y="5086797"/>
            <a:ext cx="4343400" cy="1169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printf (“Welcome to BINUS\n”);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return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(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0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)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17" name="Left-Right Arrow 16"/>
          <p:cNvSpPr/>
          <p:nvPr/>
        </p:nvSpPr>
        <p:spPr>
          <a:xfrm rot="2728391">
            <a:off x="3174728" y="5066159"/>
            <a:ext cx="1562100" cy="479425"/>
          </a:xfrm>
          <a:prstGeom prst="leftRightArrow">
            <a:avLst>
              <a:gd name="adj1" fmla="val 50000"/>
              <a:gd name="adj2" fmla="val 428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id-ID">
              <a:solidFill>
                <a:srgbClr val="FFFFFF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Comments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3F7B2F-E766-485E-B50F-24C140E5519C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Used for readability of the program</a:t>
            </a:r>
          </a:p>
          <a:p>
            <a:pPr marL="287338" indent="-287338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Not accounted as a command/statement by the compiler</a:t>
            </a:r>
          </a:p>
          <a:p>
            <a:pPr marL="287338" indent="-287338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Using </a:t>
            </a:r>
            <a:r>
              <a:rPr lang="en-US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/*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and </a:t>
            </a:r>
            <a:r>
              <a:rPr lang="en-US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*/ </a:t>
            </a:r>
          </a:p>
          <a:p>
            <a:pPr marL="287338" indent="-287338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Using </a:t>
            </a:r>
            <a:r>
              <a:rPr lang="en-US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//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at the beginning of line for one line comment</a:t>
            </a:r>
          </a:p>
          <a:p>
            <a:pPr marL="287338" indent="-287338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</p:txBody>
      </p:sp>
      <p:sp>
        <p:nvSpPr>
          <p:cNvPr id="13318" name="TextBox 8"/>
          <p:cNvSpPr txBox="1">
            <a:spLocks noChangeArrowheads="1"/>
          </p:cNvSpPr>
          <p:nvPr/>
        </p:nvSpPr>
        <p:spPr bwMode="auto">
          <a:xfrm>
            <a:off x="1524000" y="4001095"/>
            <a:ext cx="60960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/*--------------------------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My First Program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--------------------------*/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void</a:t>
            </a:r>
            <a:r>
              <a:rPr lang="id-ID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main(){</a:t>
            </a:r>
          </a:p>
          <a:p>
            <a:r>
              <a:rPr lang="id-ID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printf (“</a:t>
            </a:r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Hello, BINUSIAN</a:t>
            </a:r>
            <a:r>
              <a:rPr lang="id-ID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\n”);</a:t>
            </a:r>
          </a:p>
          <a:p>
            <a:r>
              <a:rPr lang="id-ID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</a:p>
          <a:p>
            <a:r>
              <a:rPr lang="id-ID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  <a:endParaRPr lang="en-US" sz="16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// This program will simply print out a message</a:t>
            </a:r>
            <a:endParaRPr lang="id-ID" sz="16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Escape Sequences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7C6C61-3772-40D3-B0D2-624EC8C3713B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\a		bell, alert, system beep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\b		back space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\t		horizontal tab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\n		new line, line feed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\v		vertical tab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\r		carriage return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\’		single quote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\”		double quote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\\		backslash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\xdd		hexadecimal notation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\ddd		octal notation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Character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A5AF7D-77F3-4C69-B7BA-3F433C6A654B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C program is written using ASCII character subset: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Capital letters A…Z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Lower Case a…z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Digit 0…9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Special characters ‘!’, ‘&amp;’, ‘+’, ‘\’, ‘_’, etc.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endParaRPr lang="en-US" sz="240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ASCII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American Standards Committee for Information Interchange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  <a:hlinkClick r:id="rId2"/>
              </a:rPr>
              <a:t>http://www.asciitable.com/</a:t>
            </a:r>
            <a:endParaRPr lang="en-US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Identifier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DD1610-BB73-41F8-8E75-570F3001ABB4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The naming mechanism for various element in a program such as: variable, function, constant, etc.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Started with a letter or underscore_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It is </a:t>
            </a:r>
            <a:r>
              <a:rPr lang="en-US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case sensitive</a:t>
            </a:r>
            <a:endParaRPr lang="en-US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Maximum length is vary for every compiler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Example:  Turbo 2.0 (DOS), max 32 characters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Never use reserved word/keyword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(such as: for, while, if, main)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	name, x1, _total, cubic()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	</a:t>
            </a:r>
            <a:r>
              <a:rPr lang="en-US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wrong: 1time, int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Keywords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021080-21FB-4E11-998A-74F7364AB20A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167336"/>
          </a:xfrm>
        </p:spPr>
        <p:txBody>
          <a:bodyPr>
            <a:normAutofit fontScale="92500" lnSpcReduction="10000"/>
          </a:bodyPr>
          <a:lstStyle/>
          <a:p>
            <a:pPr marL="287338" indent="-287338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Keywords/reserved words are words that have special meaning to the C compiler.</a:t>
            </a:r>
          </a:p>
          <a:p>
            <a:pPr marL="287338" indent="-287338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Keywords added in C99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_</a:t>
            </a:r>
            <a:r>
              <a:rPr lang="en-US" sz="2000" dirty="0" err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Bool</a:t>
            </a: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    _Complex     _Imaginary     inline     restrict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75248" y="2780928"/>
          <a:ext cx="4461048" cy="2907500"/>
        </p:xfrm>
        <a:graphic>
          <a:graphicData uri="http://schemas.openxmlformats.org/drawingml/2006/table">
            <a:tbl>
              <a:tblPr/>
              <a:tblGrid>
                <a:gridCol w="1115262"/>
                <a:gridCol w="1115262"/>
                <a:gridCol w="1115262"/>
                <a:gridCol w="1115262"/>
              </a:tblGrid>
              <a:tr h="35600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Keywords</a:t>
                      </a:r>
                    </a:p>
                  </a:txBody>
                  <a:tcPr marL="82157" marR="82157" marT="41075" marB="410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54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auto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break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continue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default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82157" marR="82157" marT="41075" marB="410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enum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extern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goto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if</a:t>
                      </a:r>
                    </a:p>
                  </a:txBody>
                  <a:tcPr marL="82157" marR="82157" marT="41075" marB="410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register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return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short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signed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sizeof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static</a:t>
                      </a:r>
                    </a:p>
                  </a:txBody>
                  <a:tcPr marL="82157" marR="82157" marT="41075" marB="410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struct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switch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typedef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volatile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while</a:t>
                      </a:r>
                    </a:p>
                  </a:txBody>
                  <a:tcPr marL="82157" marR="82157" marT="41075" marB="410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Keywords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E73662-EA27-4E3C-A427-70A114B560AD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1255712" y="2286000"/>
            <a:ext cx="7848600" cy="3721596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Some compilers will highlight keywords with distinct color, as seen from the figure below</a:t>
            </a:r>
          </a:p>
        </p:txBody>
      </p:sp>
      <p:pic>
        <p:nvPicPr>
          <p:cNvPr id="184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221" y="2921053"/>
            <a:ext cx="5605463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6019800" y="3068960"/>
            <a:ext cx="26670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Tahoma" pitchFamily="34" charset="0"/>
                <a:cs typeface="Tahoma" pitchFamily="34" charset="0"/>
              </a:rPr>
              <a:t>Keywords in Visual C++ use blue color</a:t>
            </a:r>
            <a:endParaRPr lang="id-ID" sz="2000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Straight Arrow Connector 9"/>
          <p:cNvCxnSpPr>
            <a:stCxn id="18438" idx="1"/>
          </p:cNvCxnSpPr>
          <p:nvPr/>
        </p:nvCxnSpPr>
        <p:spPr>
          <a:xfrm flipH="1">
            <a:off x="2325130" y="3422973"/>
            <a:ext cx="3694670" cy="410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438" idx="1"/>
          </p:cNvCxnSpPr>
          <p:nvPr/>
        </p:nvCxnSpPr>
        <p:spPr>
          <a:xfrm flipH="1">
            <a:off x="1979712" y="3422973"/>
            <a:ext cx="4040088" cy="13021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Sample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CF596-2629-4654-A179-1CBB5E19C1BB}" type="slidenum">
              <a:rPr lang="en-US"/>
              <a:pPr/>
              <a:t>18</a:t>
            </a:fld>
            <a:endParaRPr lang="en-US"/>
          </a:p>
        </p:txBody>
      </p:sp>
      <p:sp>
        <p:nvSpPr>
          <p:cNvPr id="19461" name="Title 1"/>
          <p:cNvSpPr txBox="1">
            <a:spLocks/>
          </p:cNvSpPr>
          <p:nvPr/>
        </p:nvSpPr>
        <p:spPr bwMode="auto">
          <a:xfrm>
            <a:off x="950912" y="170080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 dirty="0" err="1">
                <a:solidFill>
                  <a:schemeClr val="tx2"/>
                </a:solidFill>
                <a:latin typeface="Interstate"/>
              </a:rPr>
              <a:t>m</a:t>
            </a:r>
            <a:r>
              <a:rPr lang="en-US" sz="2400" dirty="0" err="1" smtClean="0">
                <a:solidFill>
                  <a:schemeClr val="tx2"/>
                </a:solidFill>
                <a:latin typeface="Interstate"/>
              </a:rPr>
              <a:t>ath.h</a:t>
            </a:r>
            <a:r>
              <a:rPr lang="en-US" sz="2400" dirty="0" smtClean="0">
                <a:solidFill>
                  <a:schemeClr val="tx2"/>
                </a:solidFill>
                <a:latin typeface="Interstate"/>
              </a:rPr>
              <a:t> example </a:t>
            </a:r>
            <a:r>
              <a:rPr lang="en-US" sz="2400" dirty="0">
                <a:solidFill>
                  <a:schemeClr val="tx2"/>
                </a:solidFill>
                <a:latin typeface="Interstate"/>
              </a:rPr>
              <a:t>:</a:t>
            </a:r>
          </a:p>
        </p:txBody>
      </p:sp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211" y="2470299"/>
            <a:ext cx="5761037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8136" y="5142061"/>
            <a:ext cx="39147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Sample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4E7C25-F714-4EC2-A190-7A1A914449F0}" type="slidenum">
              <a:rPr lang="en-US"/>
              <a:pPr/>
              <a:t>19</a:t>
            </a:fld>
            <a:endParaRPr lang="en-US"/>
          </a:p>
        </p:txBody>
      </p:sp>
      <p:sp>
        <p:nvSpPr>
          <p:cNvPr id="20485" name="Title 1"/>
          <p:cNvSpPr txBox="1">
            <a:spLocks/>
          </p:cNvSpPr>
          <p:nvPr/>
        </p:nvSpPr>
        <p:spPr bwMode="auto">
          <a:xfrm>
            <a:off x="914400" y="155679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 dirty="0" err="1">
                <a:solidFill>
                  <a:schemeClr val="tx2"/>
                </a:solidFill>
                <a:latin typeface="Interstate"/>
              </a:rPr>
              <a:t>s</a:t>
            </a:r>
            <a:r>
              <a:rPr lang="en-US" sz="2400" dirty="0" err="1" smtClean="0">
                <a:solidFill>
                  <a:schemeClr val="tx2"/>
                </a:solidFill>
                <a:latin typeface="Interstate"/>
              </a:rPr>
              <a:t>tdio.h</a:t>
            </a:r>
            <a:r>
              <a:rPr lang="en-US" sz="2400" dirty="0" smtClean="0">
                <a:solidFill>
                  <a:schemeClr val="tx2"/>
                </a:solidFill>
                <a:latin typeface="Interstate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Interstate"/>
              </a:rPr>
              <a:t>&amp; </a:t>
            </a:r>
            <a:r>
              <a:rPr lang="en-US" sz="2400" dirty="0" err="1">
                <a:solidFill>
                  <a:schemeClr val="tx2"/>
                </a:solidFill>
                <a:latin typeface="Interstate"/>
              </a:rPr>
              <a:t>stdlib.h</a:t>
            </a:r>
            <a:r>
              <a:rPr lang="en-US" sz="2400" dirty="0">
                <a:solidFill>
                  <a:schemeClr val="tx2"/>
                </a:solidFill>
                <a:latin typeface="Interstate"/>
              </a:rPr>
              <a:t> Sample :</a:t>
            </a: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392214"/>
            <a:ext cx="4248472" cy="44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3CB59B-FD2F-4B22-AC3D-2BE79C2FC52D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Define element and structure of C programming language (LO1 &amp; LO2)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Sample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5CADAF-694C-46B0-AD0A-6ED5DD24F66B}" type="slidenum">
              <a:rPr lang="en-US"/>
              <a:pPr/>
              <a:t>20</a:t>
            </a:fld>
            <a:endParaRPr lang="en-US"/>
          </a:p>
        </p:txBody>
      </p:sp>
      <p:sp>
        <p:nvSpPr>
          <p:cNvPr id="21509" name="Title 1"/>
          <p:cNvSpPr txBox="1">
            <a:spLocks/>
          </p:cNvSpPr>
          <p:nvPr/>
        </p:nvSpPr>
        <p:spPr bwMode="auto">
          <a:xfrm>
            <a:off x="914400" y="170080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 dirty="0" err="1">
                <a:solidFill>
                  <a:schemeClr val="tx2"/>
                </a:solidFill>
                <a:latin typeface="Interstate"/>
              </a:rPr>
              <a:t>String.h</a:t>
            </a:r>
            <a:r>
              <a:rPr lang="en-US" sz="2400" dirty="0">
                <a:solidFill>
                  <a:schemeClr val="tx2"/>
                </a:solidFill>
                <a:latin typeface="Interstate"/>
              </a:rPr>
              <a:t> Sample :</a:t>
            </a: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36912"/>
            <a:ext cx="5921375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5517232"/>
            <a:ext cx="2817812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Sample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043641-7A10-49F6-8E4F-1C8D3ADBB23B}" type="slidenum">
              <a:rPr lang="en-US"/>
              <a:pPr/>
              <a:t>21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0150"/>
            <a:ext cx="6977062" cy="396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Title 1"/>
          <p:cNvSpPr txBox="1">
            <a:spLocks/>
          </p:cNvSpPr>
          <p:nvPr/>
        </p:nvSpPr>
        <p:spPr bwMode="auto">
          <a:xfrm>
            <a:off x="899592" y="149391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 dirty="0" err="1">
                <a:solidFill>
                  <a:schemeClr val="tx2"/>
                </a:solidFill>
                <a:latin typeface="Interstate"/>
              </a:rPr>
              <a:t>t</a:t>
            </a:r>
            <a:r>
              <a:rPr lang="en-US" sz="2400" dirty="0" err="1" smtClean="0">
                <a:solidFill>
                  <a:schemeClr val="tx2"/>
                </a:solidFill>
                <a:latin typeface="Interstate"/>
              </a:rPr>
              <a:t>ime.h</a:t>
            </a:r>
            <a:r>
              <a:rPr lang="en-US" sz="2400" dirty="0" smtClean="0">
                <a:solidFill>
                  <a:schemeClr val="tx2"/>
                </a:solidFill>
                <a:latin typeface="Interstate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Interstate"/>
              </a:rPr>
              <a:t>ex</a:t>
            </a:r>
            <a:r>
              <a:rPr lang="en-US" sz="2400" dirty="0" smtClean="0">
                <a:solidFill>
                  <a:schemeClr val="tx2"/>
                </a:solidFill>
                <a:latin typeface="Interstate"/>
              </a:rPr>
              <a:t>ample </a:t>
            </a:r>
            <a:r>
              <a:rPr lang="en-US" sz="2400" dirty="0">
                <a:solidFill>
                  <a:schemeClr val="tx2"/>
                </a:solidFill>
                <a:latin typeface="Interstate"/>
              </a:rPr>
              <a:t>:</a:t>
            </a:r>
          </a:p>
        </p:txBody>
      </p:sp>
      <p:pic>
        <p:nvPicPr>
          <p:cNvPr id="225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55" y="6238007"/>
            <a:ext cx="70564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B75D77-C7BF-4511-A02D-124633090454}" type="slidenum">
              <a:rPr lang="en-US"/>
              <a:pPr/>
              <a:t>22</a:t>
            </a:fld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State whether each of the following statements is TRUE or FALSE. If it is FALSE, explain why.</a:t>
            </a:r>
          </a:p>
          <a:p>
            <a:pPr marL="0" indent="0">
              <a:buFont typeface="Interstate"/>
              <a:buAutoNum type="arabicPeriod"/>
            </a:pPr>
            <a:r>
              <a:rPr lang="en-US" smtClean="0"/>
              <a:t>Every C program begins execution at main function</a:t>
            </a:r>
          </a:p>
          <a:p>
            <a:pPr marL="0" indent="0">
              <a:buFont typeface="Interstate"/>
              <a:buAutoNum type="arabicPeriod"/>
            </a:pPr>
            <a:r>
              <a:rPr lang="en-US" smtClean="0"/>
              <a:t>Comments cause the computer to print the text enclosed between /* and */ on the screen when the program is executed</a:t>
            </a:r>
          </a:p>
          <a:p>
            <a:pPr marL="0" indent="0">
              <a:buFont typeface="Interstate"/>
              <a:buAutoNum type="arabicPeriod"/>
            </a:pPr>
            <a:r>
              <a:rPr lang="en-US" smtClean="0"/>
              <a:t>All variables must be defined before used</a:t>
            </a:r>
          </a:p>
          <a:p>
            <a:pPr marL="0" indent="0">
              <a:buFont typeface="Interstate"/>
              <a:buAutoNum type="arabicPeriod"/>
            </a:pPr>
            <a:r>
              <a:rPr lang="en-US" smtClean="0"/>
              <a:t>All variables must be given a type when they’re defined</a:t>
            </a:r>
          </a:p>
          <a:p>
            <a:pPr marL="0" indent="0">
              <a:buFont typeface="Interstate"/>
              <a:buAutoNum type="arabicPeriod"/>
            </a:pPr>
            <a:r>
              <a:rPr lang="en-US" smtClean="0"/>
              <a:t>C considers number and Number to be identical</a:t>
            </a:r>
          </a:p>
          <a:p>
            <a:pPr marL="0" indent="0">
              <a:buFont typeface="Interstate"/>
              <a:buAutoNum type="arabicPeriod"/>
            </a:pPr>
            <a:endParaRPr lang="en-US" smtClean="0"/>
          </a:p>
          <a:p>
            <a:pPr marL="0" indent="0">
              <a:buFont typeface="Interstate"/>
              <a:buAutoNum type="arabicPeriod"/>
            </a:pPr>
            <a:endParaRPr lang="en-US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553C71-577F-4895-B72C-FB483048B2C2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Paul J. Dietel,Harvey M. Deitel,. 2010. C : how to program. PEAPH. New Jersey. ISBN:978-0-13-705966-9 Chapter 1 &amp; 2</a:t>
            </a: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Writing Your First C Program: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3"/>
              </a:rPr>
              <a:t>http://aelinik.free.fr/c/ch02.htm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Data Types and Names in C: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4"/>
              </a:rPr>
              <a:t>http://aelinik.free.fr/c/ch04.htm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CF6CDE-0F25-4BDC-A930-CAFE3FA91030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F9B525-C665-4A6A-9591-674882E01632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Introduction to C Programming: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History of C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C Standard Library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C Structure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Comments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Escape Sequences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Character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Identifier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Keywords</a:t>
            </a: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4038600" y="2133600"/>
            <a:ext cx="3810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575"/>
              </a:spcAft>
            </a:pPr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History of C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511271-04FD-42DF-B3D6-38A84E00E781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C evolved from two previous languages, BCPL and B.BCPL was developed in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1967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by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Martin Richards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In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1970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Ken Thompson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used B to create early versions of the UNIX operating system at Bell Laboratories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C language was evolved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from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B by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Dennis Ritchie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at Bell Laboratories and was originally implemented on DEC PDP-11 computer in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1972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The publication in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1978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of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Kernighan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and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Ritchie’s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book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i="1" dirty="0" smtClean="0">
                <a:latin typeface="Tahoma" pitchFamily="34" charset="0"/>
                <a:cs typeface="Tahoma" pitchFamily="34" charset="0"/>
              </a:rPr>
              <a:t>The C Programming Language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1983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X3J11 technical committee was created to make a standard of the language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1989</a:t>
            </a: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 Standard was approved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1999</a:t>
            </a: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 The standard was updated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C99 is a revised standard for the C programming language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Why Using C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E71798-3B73-49D5-9691-C1E6A3F1EAF7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Flexibility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Close to low level machine language yet easy to understand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Portability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Used </a:t>
            </a: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from </a:t>
            </a: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micro computer to super computer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A Well Known Programming Language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It is used in many forms of implementations such as O/S, scientific application, business application, etc.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Supported With a Large Number of Libraries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 Standard Library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D097C3-AE64-4D2F-9063-51CD8B5DE8C5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When programming in C, you’ll typically use the following building blocks: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0" indent="0">
              <a:lnSpc>
                <a:spcPct val="9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C Standard Library Functions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Example: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- 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&lt;math.h&gt;	</a:t>
            </a: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: Mathematical Functions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- 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&lt;stdio.h&gt;</a:t>
            </a: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	: Input and Output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- 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&lt;stdlib.h&gt;</a:t>
            </a: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	: Utility Functions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- 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&lt;string.h&gt;	</a:t>
            </a: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: String Functions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d-ID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- 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&lt;time.h&gt;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	: Time and Date Functions</a:t>
            </a:r>
          </a:p>
          <a:p>
            <a:pPr marL="0" indent="0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Functions you create yourself</a:t>
            </a:r>
          </a:p>
          <a:p>
            <a:pPr marL="0" indent="0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Functions other people have created and made available to you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 Structure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8210E8-F25B-49A7-B31C-D39D16A750F0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7338" indent="-287338"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C language is a structural programming language</a:t>
            </a:r>
          </a:p>
          <a:p>
            <a:pPr marL="287338" indent="-287338"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It consists of functions</a:t>
            </a:r>
          </a:p>
          <a:p>
            <a:pPr marL="287338" indent="-287338"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There is no separation between </a:t>
            </a:r>
            <a:r>
              <a:rPr lang="en-US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function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and </a:t>
            </a:r>
            <a:r>
              <a:rPr lang="en-US" b="1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procedure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(if you are from Pascal language background)</a:t>
            </a:r>
          </a:p>
          <a:p>
            <a:pPr marL="287338" indent="-287338"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Each C program has one main function called </a:t>
            </a:r>
            <a:r>
              <a:rPr lang="en-US" b="1" u="sng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main</a:t>
            </a:r>
            <a:endParaRPr lang="en-US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Program will be started from the first line of the main function</a:t>
            </a:r>
          </a:p>
          <a:p>
            <a:pPr marL="287338" indent="-287338"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C language is case sensitive</a:t>
            </a:r>
          </a:p>
          <a:p>
            <a:pPr marL="287338" indent="-287338">
              <a:lnSpc>
                <a:spcPct val="15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Every statement should be ended with a semi-colon (;)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 Structure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351FBA-BCFA-4915-BEC4-CC3D8E72AFB4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1810072" y="2133600"/>
            <a:ext cx="29718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main()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{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statements;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}</a:t>
            </a:r>
          </a:p>
          <a:p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5848672" y="2133600"/>
            <a:ext cx="29718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main()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{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statements;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return(0);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}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3" name="TextBox 8"/>
          <p:cNvSpPr txBox="1">
            <a:spLocks noChangeArrowheads="1"/>
          </p:cNvSpPr>
          <p:nvPr/>
        </p:nvSpPr>
        <p:spPr bwMode="auto">
          <a:xfrm>
            <a:off x="1810072" y="4159250"/>
            <a:ext cx="29718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void main()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{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statements;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}</a:t>
            </a:r>
          </a:p>
          <a:p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4" name="TextBox 9"/>
          <p:cNvSpPr txBox="1">
            <a:spLocks noChangeArrowheads="1"/>
          </p:cNvSpPr>
          <p:nvPr/>
        </p:nvSpPr>
        <p:spPr bwMode="auto">
          <a:xfrm>
            <a:off x="5848672" y="4159250"/>
            <a:ext cx="29718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int main()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{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statements;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return(0);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}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5" name="TextBox 10"/>
          <p:cNvSpPr txBox="1">
            <a:spLocks noChangeArrowheads="1"/>
          </p:cNvSpPr>
          <p:nvPr/>
        </p:nvSpPr>
        <p:spPr bwMode="auto">
          <a:xfrm>
            <a:off x="1124272" y="2438400"/>
            <a:ext cx="401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1.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6" name="TextBox 11"/>
          <p:cNvSpPr txBox="1">
            <a:spLocks noChangeArrowheads="1"/>
          </p:cNvSpPr>
          <p:nvPr/>
        </p:nvSpPr>
        <p:spPr bwMode="auto">
          <a:xfrm>
            <a:off x="1124272" y="44640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2.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7" name="TextBox 12"/>
          <p:cNvSpPr txBox="1">
            <a:spLocks noChangeArrowheads="1"/>
          </p:cNvSpPr>
          <p:nvPr/>
        </p:nvSpPr>
        <p:spPr bwMode="auto">
          <a:xfrm>
            <a:off x="5239072" y="2438400"/>
            <a:ext cx="401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3.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8" name="TextBox 13"/>
          <p:cNvSpPr txBox="1">
            <a:spLocks noChangeArrowheads="1"/>
          </p:cNvSpPr>
          <p:nvPr/>
        </p:nvSpPr>
        <p:spPr bwMode="auto">
          <a:xfrm>
            <a:off x="5239072" y="43878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4.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 Structure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51576D-6062-42B4-8674-1E000438FCC8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However, not all C compiler is familiar with all main function format described previously</a:t>
            </a:r>
          </a:p>
          <a:p>
            <a:pPr marL="287338" indent="-287338"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No. 3 and 4 would be a general/standard main function format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return(0), suggesting a normal program exit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A default integer (int) data type will be given for every function as a default. No. 3 and 4 have the same meaning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  <a:p>
            <a:pPr marL="687388" lvl="1" indent="-287338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using Turbo C 2.0 (DOS) and Microsoft Visual C++ (windows) compiler, (2), (3) and (4)  success, but (1) warning</a:t>
            </a:r>
          </a:p>
          <a:p>
            <a:pPr marL="687388" lvl="1" indent="-287338">
              <a:lnSpc>
                <a:spcPct val="90000"/>
              </a:lnSpc>
              <a:buFont typeface="Wingdings" pitchFamily="2" charset="2"/>
              <a:buChar char="ü"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using Dev-C (windows) and gcc (linux) (1), (3), and (4)  success, but (2) warning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700</TotalTime>
  <Words>978</Words>
  <Application>Microsoft Office PowerPoint</Application>
  <PresentationFormat>On-screen Show (4:3)</PresentationFormat>
  <Paragraphs>293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Calibri</vt:lpstr>
      <vt:lpstr>Courier New</vt:lpstr>
      <vt:lpstr>Interstate</vt:lpstr>
      <vt:lpstr>Open Sans</vt:lpstr>
      <vt:lpstr>Tahoma</vt:lpstr>
      <vt:lpstr>Wingdings</vt:lpstr>
      <vt:lpstr>TemplateBM</vt:lpstr>
      <vt:lpstr>Introduction to C Programming I </vt:lpstr>
      <vt:lpstr>Learning Outcomes</vt:lpstr>
      <vt:lpstr>Sub Topics</vt:lpstr>
      <vt:lpstr>History of C</vt:lpstr>
      <vt:lpstr>Why Using C</vt:lpstr>
      <vt:lpstr>C Standard Library</vt:lpstr>
      <vt:lpstr>C Structure</vt:lpstr>
      <vt:lpstr>C Structure</vt:lpstr>
      <vt:lpstr>C Structure</vt:lpstr>
      <vt:lpstr>C Structure</vt:lpstr>
      <vt:lpstr>C Structure</vt:lpstr>
      <vt:lpstr>Comments</vt:lpstr>
      <vt:lpstr>Escape Sequences</vt:lpstr>
      <vt:lpstr>Character</vt:lpstr>
      <vt:lpstr>Identifier</vt:lpstr>
      <vt:lpstr>Keywords</vt:lpstr>
      <vt:lpstr>Keywords</vt:lpstr>
      <vt:lpstr>Sample Code</vt:lpstr>
      <vt:lpstr>Sample Code</vt:lpstr>
      <vt:lpstr>Sample Code</vt:lpstr>
      <vt:lpstr>Sample Code</vt:lpstr>
      <vt:lpstr>Exercise</vt:lpstr>
      <vt:lpstr>References</vt:lpstr>
      <vt:lpstr>PowerPoint Presentation</vt:lpstr>
    </vt:vector>
  </TitlesOfParts>
  <Company>fasilkom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sablin yusuf</dc:creator>
  <cp:lastModifiedBy>RU</cp:lastModifiedBy>
  <cp:revision>86</cp:revision>
  <dcterms:created xsi:type="dcterms:W3CDTF">2007-02-22T08:40:35Z</dcterms:created>
  <dcterms:modified xsi:type="dcterms:W3CDTF">2016-06-26T15:04:27Z</dcterms:modified>
</cp:coreProperties>
</file>