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58"/>
  </p:notesMasterIdLst>
  <p:handoutMasterIdLst>
    <p:handoutMasterId r:id="rId59"/>
  </p:handoutMasterIdLst>
  <p:sldIdLst>
    <p:sldId id="390" r:id="rId2"/>
    <p:sldId id="267" r:id="rId3"/>
    <p:sldId id="315" r:id="rId4"/>
    <p:sldId id="317" r:id="rId5"/>
    <p:sldId id="318" r:id="rId6"/>
    <p:sldId id="319" r:id="rId7"/>
    <p:sldId id="320" r:id="rId8"/>
    <p:sldId id="391" r:id="rId9"/>
    <p:sldId id="327" r:id="rId10"/>
    <p:sldId id="324" r:id="rId11"/>
    <p:sldId id="325" r:id="rId12"/>
    <p:sldId id="326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6" r:id="rId48"/>
    <p:sldId id="381" r:id="rId49"/>
    <p:sldId id="382" r:id="rId50"/>
    <p:sldId id="383" r:id="rId51"/>
    <p:sldId id="384" r:id="rId52"/>
    <p:sldId id="385" r:id="rId53"/>
    <p:sldId id="386" r:id="rId54"/>
    <p:sldId id="388" r:id="rId55"/>
    <p:sldId id="387" r:id="rId56"/>
    <p:sldId id="389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966" autoAdjust="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90FADCAF-2D9F-4FF6-8B91-6241F2BE4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63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1B9D362-34F8-4300-ADAB-63C5470CFC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92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E3CE3D-A33C-450B-ACBC-A540DE194C8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69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18D4DE-BFEF-42FE-B1C9-189650F02A46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8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7A1666-5F05-4499-AA22-7D2377460B8C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44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987F3-D906-4EB0-AD8E-E164D840E7B1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49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EBAFC5-39B4-4747-87FC-986954F505D6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56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2A1E0-5283-4BD8-8C05-39E7D97E1F91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8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7855BC-8863-43AC-9169-D2DC7CEECD75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97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32C17-22D0-4984-9FEF-AA2F3A327F07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01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1286CB-3B41-40D8-B226-95B37601EB6B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44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20509-18E3-4562-830A-9500C2D28467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30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FAC1FA-D4B5-4DB8-B68B-26EAA2F53B67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2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https://msdn.microsoft.com/en-us/library/s3f49ktz.aspx</a:t>
            </a:r>
          </a:p>
          <a:p>
            <a:r>
              <a:rPr lang="en-US" dirty="0" smtClean="0"/>
              <a:t>See C standard document for the complete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1D576C-B450-4285-A2A3-607F06D690B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42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683061-DC0F-4737-AF2E-CE0B9EC3E4CE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2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05618-378F-4778-9648-59E54F6EBDED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8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5E28AE-9230-4C03-A63C-1604CA6DABF3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61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2F9111-3CCD-4AF2-90C8-E429B3B05100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4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E2311F-ACE6-46D2-B8B4-BA921465412A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07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98397-A80F-4E2E-A67F-EA9293ED7F97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0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6212A9-FD86-4F6E-87EF-666FE654D51D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36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A96F2-DE5F-4F19-8F4C-7040A17764A5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40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159C1-A62D-482D-A099-88FE52BAD452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1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C433D-3446-44F5-94C7-54D38344278F}" type="slidenum">
              <a:rPr lang="en-US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64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32E73-5A52-4243-B896-7E04D90D1980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08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417EE3-763C-421B-A319-0793D39C7828}" type="slidenum">
              <a:rPr lang="en-US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74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522FA-5DB0-463B-B54A-4F68D1760EB0}" type="slidenum">
              <a:rPr lang="en-US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360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D755D-95F5-4D48-9703-28DDD0D5E7C8}" type="slidenum">
              <a:rPr lang="en-US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FC8CD-9221-432C-ABE9-D63A3E649E16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4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A45583-5DA9-4B19-B5FD-8FC5C6CA6783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91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1F75C-E099-4ADC-98AB-6E089BB4EE9D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6B536-D150-465B-B408-9F6B5375EA85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5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3D8D1-1CAB-455A-A1C9-8EEA1415F72E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5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1F3DA-097E-4106-B80C-F9CD817F99B0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F182EAAB-D624-47BA-BE75-F286AED4237D}" type="datetime1">
              <a:rPr lang="en-US" smtClean="0"/>
              <a:pPr>
                <a:defRPr/>
              </a:pPr>
              <a:t>6/26/2016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CB44479C-5BDF-4BA6-832C-AFB62186D1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C41BEBBF-4463-4066-A29A-FE98C78239D7}" type="datetime1">
              <a:rPr lang="en-US" smtClean="0"/>
              <a:pPr>
                <a:defRPr/>
              </a:pPr>
              <a:t>6/26/2016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4D801827-7041-469D-9D66-37787D4B2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2D6297-F603-44E9-9116-E9D35F6C6F78}" type="datetime1">
              <a:rPr lang="en-US" smtClean="0"/>
              <a:pPr>
                <a:defRPr/>
              </a:pPr>
              <a:t>6/26/2016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1EABF4-BD83-4AE6-86FA-657DDE4FA2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C7DE37-9F93-412C-9333-724BF13E07DC}" type="datetime1">
              <a:rPr lang="en-US" smtClean="0"/>
              <a:pPr>
                <a:defRPr/>
              </a:pPr>
              <a:t>6/26/2016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375852-05C5-4B3F-A54B-349A48DF4E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B8F69-5869-49D3-84F2-2F1C9A0303D8}" type="datetime1">
              <a:rPr lang="en-US" smtClean="0"/>
              <a:pPr>
                <a:defRPr/>
              </a:pPr>
              <a:t>6/26/2016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C5113-2F5F-477B-9060-4625AA3926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1BEBBF-4463-4066-A29A-FE98C78239D7}" type="datetime1">
              <a:rPr lang="en-US" smtClean="0"/>
              <a:pPr>
                <a:defRPr/>
              </a:pPr>
              <a:t>6/26/2016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801827-7041-469D-9D66-37787D4B2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02.ht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elinik.free.fr/c/ch04.htm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05.ht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bu.edu/teaching/c/file-io/intro/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30575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Introduction to C Programming II &amp; Formatted </a:t>
            </a:r>
            <a:r>
              <a:rPr lang="en-AU" sz="32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Input/Output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12912" y="1655762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Data Type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1BDABF-7D51-416A-91F3-2AF905D3FC54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Beside used in function identifier type as no return value, keyword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void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also used as data type in variable.</a:t>
            </a: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Void data type: is data type that can be transform into any data type </a:t>
            </a:r>
            <a:r>
              <a:rPr lang="en-US" b="1" smtClean="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(will be discussed later in pointer)</a:t>
            </a:r>
            <a:endParaRPr lang="en-US" b="1" smtClean="0">
              <a:latin typeface="Tahoma" pitchFamily="34" charset="0"/>
              <a:cs typeface="Tahoma" pitchFamily="34" charset="0"/>
            </a:endParaRP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Casting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0C94-D25C-4E0C-898D-3EBD57CA5D98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Casting is a process to convert data type in C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Syntax :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(data type)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2"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x;</a:t>
            </a:r>
          </a:p>
          <a:p>
            <a:pPr lvl="2"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float f = 3.134;</a:t>
            </a:r>
          </a:p>
          <a:p>
            <a:pPr lvl="2"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x = (int) f;</a:t>
            </a:r>
          </a:p>
          <a:p>
            <a:pPr lvl="2"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8" name="TextBox 8"/>
          <p:cNvSpPr txBox="1">
            <a:spLocks noChangeArrowheads="1"/>
          </p:cNvSpPr>
          <p:nvPr/>
        </p:nvSpPr>
        <p:spPr bwMode="auto">
          <a:xfrm>
            <a:off x="3352800" y="48768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casting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971800" y="4419600"/>
            <a:ext cx="8382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Symbolic Constant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2794B1-DAE1-49D5-87F1-25734B39F067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Symbolic constant is an identifier which only have R-Value, and its value is unchangeable at runtime</a:t>
            </a:r>
          </a:p>
          <a:p>
            <a:pPr>
              <a:lnSpc>
                <a:spcPct val="8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Symbolic constant does not have address (L-Value)</a:t>
            </a:r>
          </a:p>
          <a:p>
            <a:pPr>
              <a:lnSpc>
                <a:spcPct val="8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Symbolic constant declaration does not need memory allocation</a:t>
            </a:r>
          </a:p>
          <a:p>
            <a:pPr>
              <a:lnSpc>
                <a:spcPct val="8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To declare symbolic constant, can be done by using pre-processor directive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#define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or keyword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const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  <a:endParaRPr lang="en-US" b="1" i="1" smtClean="0">
              <a:latin typeface="Tahoma" pitchFamily="34" charset="0"/>
              <a:cs typeface="Tahoma" pitchFamily="34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const float Pi=3.14;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#define  Pi  3.14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Symbolic Constant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0C53B1-0B7D-4F61-A2B2-70929179EE6B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14400" y="2209800"/>
            <a:ext cx="3581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#define  Pi  3.14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{		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	Pi=3.1475;  </a:t>
            </a:r>
            <a:r>
              <a:rPr lang="id-ID" sz="1800" b="1" kern="0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i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return 0;	</a:t>
            </a:r>
            <a:r>
              <a:rPr lang="id-ID" sz="1800" b="1" i="1" kern="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}			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876800" y="2209800"/>
            <a:ext cx="3810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{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const float Pi=3.14;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Pi=3.1475;  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 i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return 0;	</a:t>
            </a:r>
            <a:r>
              <a:rPr lang="en-US" sz="1800" b="1" i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}	</a:t>
            </a: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2286000" y="4114800"/>
            <a:ext cx="5410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#define  Pi  3.14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{		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float PHI=3.14; 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PHI = 3.1475;  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//OK (variable)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Pi=3.1475;  </a:t>
            </a:r>
            <a:r>
              <a:rPr lang="en-US" sz="1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 i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return 0;	</a:t>
            </a:r>
            <a:r>
              <a:rPr lang="en-US" sz="1800" b="1" i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533400" indent="-5334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}			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Constant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E858D4-A5DD-4F7C-92AB-6D282FF8A938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nb-NO" sz="2000" smtClean="0">
                <a:latin typeface="Tahoma" pitchFamily="34" charset="0"/>
                <a:cs typeface="Tahoma" pitchFamily="34" charset="0"/>
              </a:rPr>
              <a:t>Constant / symbolic constant does not have address (only value) and its value can not be changed at run time.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nb-NO" sz="2000" b="1" smtClean="0">
                <a:latin typeface="Tahoma" pitchFamily="34" charset="0"/>
                <a:cs typeface="Tahoma" pitchFamily="34" charset="0"/>
              </a:rPr>
              <a:t>Constant type:</a:t>
            </a:r>
            <a:endParaRPr lang="en-US" sz="2000" b="1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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Integer constant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   	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-5  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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Floating-point constant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3.14    </a:t>
            </a:r>
            <a:endParaRPr lang="en-US" sz="2000" b="1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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Character constant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 	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'C'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  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1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  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'$'</a:t>
            </a:r>
            <a:endParaRPr lang="en-US" sz="2000" b="1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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Escape sequence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\n   \t    \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''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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String constant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''BiNus''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AutoNum type="circleNumWdWhitePlain" startAt="6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Symbolic constant	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 #define PHI 3.14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		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 const float PHI=3.14;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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 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'H‘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is a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character constant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 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''H'‘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is a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string constant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  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1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is a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integer constant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 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'1‘	is a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character constant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 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const float Pi= 3.1415926;      Pi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is a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symbolic constant</a:t>
            </a:r>
          </a:p>
          <a:p>
            <a:pPr marL="0" indent="0">
              <a:lnSpc>
                <a:spcPct val="80000"/>
              </a:lnSpc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Program Example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12DC6E-206A-4799-BEF4-D52B6A2012D8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Addition of two numbers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Tahoma" pitchFamily="34" charset="0"/>
                <a:cs typeface="Tahoma" pitchFamily="34" charset="0"/>
              </a:rPr>
              <a:t>Data has put on the memory. Result of the addition saved on the memory (variable)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1143000" y="3205162"/>
            <a:ext cx="7467600" cy="2586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Addition Program 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*/ 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comments 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int x,y,z;	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Global variable*/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{		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start main program*/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    x = 20;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Statement 1*/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    y = 30;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Statement 2*/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        z = x + y;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Statement 3*/</a:t>
            </a:r>
          </a:p>
          <a:p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        return 0;		/*Statement 4*/</a:t>
            </a:r>
            <a:endParaRPr lang="id-ID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  <a:cs typeface="Courier New" pitchFamily="49" charset="0"/>
              </a:rPr>
              <a:t>}				/*</a:t>
            </a:r>
            <a:r>
              <a:rPr lang="id-ID" sz="1800" b="1" i="1" dirty="0">
                <a:latin typeface="Courier New" pitchFamily="49" charset="0"/>
                <a:cs typeface="Courier New" pitchFamily="49" charset="0"/>
              </a:rPr>
              <a:t>end of main program*/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Program Example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1C078-7E9A-4198-8281-305F067C618B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Calculating area of a circle</a:t>
            </a:r>
          </a:p>
          <a:p>
            <a:pPr marL="342900" lvl="1" indent="-342900">
              <a:lnSpc>
                <a:spcPct val="8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Radius value input from keyboard. Print out the result.</a:t>
            </a:r>
            <a:endParaRPr lang="en-US" sz="16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533400" y="2936875"/>
            <a:ext cx="85344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/*----------------------------------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  Program circle area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  ----------------------------------*/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const float Pi = 3.14;	  	/*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Constant declaration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int main()              	/*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start main program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{	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float r; 			/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*local variable*/</a:t>
            </a: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float area;</a:t>
            </a: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scanf(“%f”,&amp;r);  		/*r 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input from keyboard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*/</a:t>
            </a:r>
            <a:endParaRPr lang="id-ID" sz="1600" b="1" i="1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area = Pi * r * r;</a:t>
            </a: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printf(“ Circle area = %5.2f”, area);	/*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print out to screen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lvl="1"/>
            <a:r>
              <a:rPr lang="id-ID" sz="1600" b="1">
                <a:latin typeface="Courier New" pitchFamily="49" charset="0"/>
                <a:cs typeface="Courier New" pitchFamily="49" charset="0"/>
              </a:rPr>
              <a:t>return (0);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}				/*</a:t>
            </a:r>
            <a:r>
              <a:rPr lang="id-ID" sz="1600" b="1" i="1">
                <a:latin typeface="Courier New" pitchFamily="49" charset="0"/>
                <a:cs typeface="Courier New" pitchFamily="49" charset="0"/>
              </a:rPr>
              <a:t>end of main program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Sizeof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825641-F1A6-4F08-9B8C-1E90C320F7F7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sizeof </a:t>
            </a:r>
            <a:r>
              <a:rPr lang="en-US" sz="2800" smtClean="0">
                <a:latin typeface="Tahoma" pitchFamily="34" charset="0"/>
                <a:cs typeface="Tahoma" pitchFamily="34" charset="0"/>
              </a:rPr>
              <a:t>is an operator to find out size of a data type in C language</a:t>
            </a:r>
          </a:p>
          <a:p>
            <a:pPr>
              <a:buFontTx/>
              <a:buNone/>
            </a:pPr>
            <a:endParaRPr lang="en-US" sz="2800" smtClean="0">
              <a:latin typeface="Tahoma" pitchFamily="34" charset="0"/>
              <a:cs typeface="Tahoma" pitchFamily="34" charset="0"/>
            </a:endParaRPr>
          </a:p>
          <a:p>
            <a:r>
              <a:rPr lang="en-US" sz="2800" smtClean="0">
                <a:latin typeface="Tahoma" pitchFamily="34" charset="0"/>
                <a:cs typeface="Tahoma" pitchFamily="34" charset="0"/>
              </a:rPr>
              <a:t>Syntax: </a:t>
            </a:r>
            <a:r>
              <a:rPr lang="en-US" sz="2800" b="1" smtClean="0">
                <a:latin typeface="Tahoma" pitchFamily="34" charset="0"/>
                <a:cs typeface="Tahoma" pitchFamily="34" charset="0"/>
              </a:rPr>
              <a:t>sizeof</a:t>
            </a:r>
            <a:r>
              <a:rPr lang="en-US" sz="28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i="1" smtClean="0">
                <a:latin typeface="Tahoma" pitchFamily="34" charset="0"/>
                <a:cs typeface="Tahoma" pitchFamily="34" charset="0"/>
              </a:rPr>
              <a:t>expression</a:t>
            </a:r>
          </a:p>
          <a:p>
            <a:pPr>
              <a:buFontTx/>
              <a:buNone/>
            </a:pPr>
            <a:endParaRPr lang="en-US" sz="2800" smtClean="0">
              <a:latin typeface="Tahoma" pitchFamily="34" charset="0"/>
              <a:cs typeface="Tahoma" pitchFamily="34" charset="0"/>
            </a:endParaRPr>
          </a:p>
          <a:p>
            <a:r>
              <a:rPr lang="en-US" sz="2800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sizeof(int) = 4 =&gt; Dev-V (Windows)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sizeof(int) = 2 =&gt; Turbo C ver 2.0 (DOS)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Suffix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7FE52C-D0E1-4938-83FC-A5A6C33F84E1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C provides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suffix for floating point constant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F or f for float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data type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L or l for long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double data type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Default double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data type</a:t>
            </a:r>
          </a:p>
          <a:p>
            <a:pPr lvl="1">
              <a:lnSpc>
                <a:spcPct val="90000"/>
              </a:lnSpc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3.14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(double)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3.14f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 (float)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3.14L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(long double)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Suffix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72290A-6AE3-4A36-A945-1BB6EE209D3B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C provides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suffix for a constant integer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U or u for unsigned integer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L or l for long integer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UL or ul or LU or lu for unsigned long integer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Default integer</a:t>
            </a:r>
          </a:p>
          <a:p>
            <a:pPr lvl="1">
              <a:lnSpc>
                <a:spcPct val="80000"/>
              </a:lnSpc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174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(integer)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174u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(unsigned integer)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174L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(long integer)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174ul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(unsigned long integer)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2BD0FB-F927-44A7-A378-58E215EB35A2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Define element and structure of C programming language (LO1 &amp; LO2)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Suffix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BF3C1C-0BF8-4A62-8BAA-BA8C85AE1737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Some compilers will give warning for differ in data type, as can be seen from the following example Visual C++: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float  x;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x = 3.14; 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warning: truncation from 'const double' to 'float’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endParaRPr lang="en-US" sz="240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How to deal with the issue? You may use casting or suffix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Tahoma" pitchFamily="34" charset="0"/>
              </a:rPr>
              <a:t>float x;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Tahoma" pitchFamily="34" charset="0"/>
              </a:rPr>
              <a:t>x = (float)3.14;	// casting</a:t>
            </a:r>
          </a:p>
          <a:p>
            <a:pPr marL="463550" lvl="1" indent="-6350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Tahoma" pitchFamily="34" charset="0"/>
              </a:rPr>
              <a:t>x = 3.14f;			// or suffix</a:t>
            </a:r>
          </a:p>
          <a:p>
            <a:pPr>
              <a:lnSpc>
                <a:spcPct val="8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Suffix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A82F95-C5C3-4E1D-8D0C-7E2B6389AC87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83820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lang="id-ID" sz="18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printf(“Size of Floating Point Constant :\n");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printf(" – using suffix f  = %d\n",sizeof(3.14f));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printf(" – without suffix  = %d\n",sizeof(3.14));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printf(" – using suffix L  = %d\n",sizeof(3.14L));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getch();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id-ID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2514600" y="4983162"/>
            <a:ext cx="4724400" cy="157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Output:</a:t>
            </a:r>
          </a:p>
          <a:p>
            <a:r>
              <a:rPr lang="en-US" sz="1800" b="1" dirty="0">
                <a:latin typeface="Courier New" pitchFamily="49" charset="0"/>
              </a:rPr>
              <a:t>Size of Floating Point Constant :</a:t>
            </a:r>
          </a:p>
          <a:p>
            <a:r>
              <a:rPr lang="en-US" sz="1800" b="1" dirty="0">
                <a:latin typeface="Courier New" pitchFamily="49" charset="0"/>
              </a:rPr>
              <a:t> - using suffix f	= 4</a:t>
            </a:r>
          </a:p>
          <a:p>
            <a:r>
              <a:rPr lang="en-US" sz="1800" b="1" dirty="0">
                <a:latin typeface="Courier New" pitchFamily="49" charset="0"/>
              </a:rPr>
              <a:t> - without suffix	= 8</a:t>
            </a:r>
          </a:p>
          <a:p>
            <a:r>
              <a:rPr lang="en-US" sz="1800" b="1" dirty="0">
                <a:latin typeface="Courier New" pitchFamily="49" charset="0"/>
              </a:rPr>
              <a:t> - using suffix L	= 12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Operation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21C6E3-0F71-48D3-B5B4-3DB77311F552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To show data on the display screen/monitor. Some of standard library function in C :</a:t>
            </a:r>
          </a:p>
          <a:p>
            <a:pPr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();</a:t>
            </a:r>
          </a:p>
          <a:p>
            <a:pPr lvl="2">
              <a:buFontTx/>
              <a:buNone/>
            </a:pPr>
            <a:r>
              <a:rPr lang="en-US" b="1" dirty="0" err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putchar</a:t>
            </a:r>
            <a:r>
              <a:rPr lang="en-US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(); </a:t>
            </a:r>
          </a:p>
          <a:p>
            <a:pPr lvl="2">
              <a:buFontTx/>
              <a:buNone/>
            </a:pPr>
            <a:r>
              <a:rPr lang="en-US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puts();</a:t>
            </a:r>
          </a:p>
          <a:p>
            <a:pPr lvl="2"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etc.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Operation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: printf function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318D53-CF1F-4F87-83E7-8F06F2C965C1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To display some data on the standard output, using certain format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Standard output is the monitor.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Syntax: </a:t>
            </a:r>
            <a:endParaRPr lang="en-US" b="1" i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printf(const char *format[,argument, …]);</a:t>
            </a:r>
          </a:p>
          <a:p>
            <a:pPr lvl="2"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</a:endParaRP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Header file :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stdio.h</a:t>
            </a: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Operation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: printf() function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634C0C-C9DA-4FA2-AB67-603CB194AA56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762000" y="2057400"/>
            <a:ext cx="8229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id-ID" sz="1800" b="1" i="1">
                <a:latin typeface="Courier New" pitchFamily="49" charset="0"/>
                <a:cs typeface="Courier New" pitchFamily="49" charset="0"/>
              </a:rPr>
              <a:t>/* A first program in C */</a:t>
            </a:r>
            <a:endParaRPr lang="id-ID" sz="18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b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 (“Welcome to C!\n”);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6630" name="Text Box 2"/>
          <p:cNvSpPr txBox="1">
            <a:spLocks noChangeArrowheads="1"/>
          </p:cNvSpPr>
          <p:nvPr/>
        </p:nvSpPr>
        <p:spPr bwMode="auto">
          <a:xfrm>
            <a:off x="762000" y="4114800"/>
            <a:ext cx="82296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id-ID" sz="1800" b="1" i="1">
                <a:latin typeface="Courier New" pitchFamily="49" charset="0"/>
                <a:cs typeface="Courier New" pitchFamily="49" charset="0"/>
              </a:rPr>
              <a:t>/*Printing on one line with two printf statements*/</a:t>
            </a:r>
            <a:endParaRPr lang="id-ID" sz="18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b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 (“Welcome”);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b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 (“to C!\n”);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return 0;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Formatting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E38837-F083-4E2E-A319-877DDED4BDDB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Output also has formatted specification: </a:t>
            </a:r>
            <a:endParaRPr lang="en-US" sz="2000" b="1" i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%[flags][width][.precision] type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685800" y="3124200"/>
            <a:ext cx="4191000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latin typeface="Tahoma" pitchFamily="34" charset="0"/>
                <a:cs typeface="Tahoma" pitchFamily="34" charset="0"/>
              </a:rPr>
              <a:t>width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: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	number of columns provided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  <a:p>
            <a:r>
              <a:rPr lang="en-US" sz="1800" b="1" dirty="0">
                <a:latin typeface="Tahoma" pitchFamily="34" charset="0"/>
                <a:cs typeface="Tahoma" pitchFamily="34" charset="0"/>
              </a:rPr>
              <a:t>precision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:</a:t>
            </a:r>
            <a:r>
              <a:rPr lang="id-ID" sz="1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 smtClean="0">
                <a:latin typeface="Tahoma" pitchFamily="34" charset="0"/>
                <a:cs typeface="Tahoma" pitchFamily="34" charset="0"/>
              </a:rPr>
              <a:t>digit 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number</a:t>
            </a:r>
          </a:p>
          <a:p>
            <a:r>
              <a:rPr lang="en-US" sz="1800" b="1" dirty="0">
                <a:latin typeface="Tahoma" pitchFamily="34" charset="0"/>
                <a:cs typeface="Tahoma" pitchFamily="34" charset="0"/>
              </a:rPr>
              <a:t>flags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  :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can be changed into: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none	: right justify</a:t>
            </a:r>
          </a:p>
          <a:p>
            <a:pPr>
              <a:buFontTx/>
              <a:buChar char="-"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 	: left justify</a:t>
            </a:r>
          </a:p>
          <a:p>
            <a:pPr>
              <a:buFontTx/>
              <a:buChar char="-"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+	: for positive &amp; negative value</a:t>
            </a:r>
            <a:endParaRPr lang="en-US" sz="1800" b="1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5" name="Text Box 3"/>
          <p:cNvSpPr txBox="1">
            <a:spLocks noChangeArrowheads="1"/>
          </p:cNvSpPr>
          <p:nvPr/>
        </p:nvSpPr>
        <p:spPr bwMode="auto">
          <a:xfrm>
            <a:off x="4953000" y="2971800"/>
            <a:ext cx="4191000" cy="3478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Tahoma" pitchFamily="34" charset="0"/>
                <a:cs typeface="Tahoma" pitchFamily="34" charset="0"/>
              </a:rPr>
              <a:t>type</a:t>
            </a:r>
            <a:r>
              <a:rPr lang="en-US" sz="2000">
                <a:latin typeface="Tahoma" pitchFamily="34" charset="0"/>
                <a:cs typeface="Tahoma" pitchFamily="34" charset="0"/>
              </a:rPr>
              <a:t> :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d –or- i 	:  signed decimal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o	:  unsigned octal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u	:  unsigned decimal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x	:  unsigned hexadecimal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f	:  floating point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e	:  floating point (exponent)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c	:  single character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s	:  string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%	:  % character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p	:  pointer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Formatting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AE2EE-859C-466D-AA46-9AEA134DC8B0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For long data type, add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l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at the front of data type:</a:t>
            </a:r>
          </a:p>
          <a:p>
            <a:pPr lvl="1"/>
            <a:r>
              <a:rPr lang="en-US" sz="2400" b="1" smtClean="0">
                <a:latin typeface="Tahoma" pitchFamily="34" charset="0"/>
                <a:cs typeface="Tahoma" pitchFamily="34" charset="0"/>
              </a:rPr>
              <a:t>long double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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 ( “ %lf “)</a:t>
            </a:r>
          </a:p>
          <a:p>
            <a:pPr lvl="1"/>
            <a:r>
              <a:rPr lang="en-US" sz="2400" b="1" smtClean="0">
                <a:latin typeface="Tahoma" pitchFamily="34" charset="0"/>
                <a:cs typeface="Tahoma" pitchFamily="34" charset="0"/>
              </a:rPr>
              <a:t>unsigned long int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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 ( “ %lu “)</a:t>
            </a:r>
          </a:p>
          <a:p>
            <a:pPr lvl="1"/>
            <a:r>
              <a:rPr lang="en-US" sz="2400" b="1" smtClean="0">
                <a:latin typeface="Tahoma" pitchFamily="34" charset="0"/>
                <a:cs typeface="Tahoma" pitchFamily="34" charset="0"/>
              </a:rPr>
              <a:t>long int	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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 “ %ld “)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Example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5DDB94-01AE-4743-806D-58092298C675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1: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(“%6d”, 34);			….34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(”%-6d”, 34);			34….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(“%10s”, “BINUS”);		…..BINUS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(“%-10s”, “BINUS”);		BINUS…..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(“%8.2f”, 3.14159 );		….3.14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(“%-8.3f”, 3.14159 );		3.141…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Example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A72E24-D7B4-41DF-B869-4BABBCEDC149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3: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("%c\n",65);    	// print A</a:t>
            </a:r>
          </a:p>
          <a:p>
            <a:pPr lvl="1">
              <a:buFontTx/>
              <a:buNone/>
            </a:pPr>
            <a:r>
              <a:rPr lang="pt-BR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("%x\n",'A');    	// print 41</a:t>
            </a:r>
          </a:p>
          <a:p>
            <a:pPr lvl="1">
              <a:buFontTx/>
              <a:buNone/>
            </a:pPr>
            <a:r>
              <a:rPr lang="pt-BR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("%o\n",65);   	// print 101</a:t>
            </a:r>
          </a:p>
          <a:p>
            <a:pPr lvl="1">
              <a:buFontTx/>
              <a:buNone/>
            </a:pPr>
            <a:r>
              <a:rPr lang="pt-BR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("%+d\n",34);	// print +34</a:t>
            </a:r>
          </a:p>
          <a:p>
            <a:pPr lvl="1">
              <a:buFontTx/>
              <a:buNone/>
            </a:pPr>
            <a:r>
              <a:rPr lang="pt-BR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("%+d\n",-45);	// print -45</a:t>
            </a:r>
          </a:p>
          <a:p>
            <a:pPr lvl="1">
              <a:buFontTx/>
              <a:buNone/>
            </a:pPr>
            <a:r>
              <a:rPr lang="pt-BR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pt-BR" sz="2400" b="1" smtClean="0">
                <a:latin typeface="Tahoma" pitchFamily="34" charset="0"/>
                <a:cs typeface="Tahoma" pitchFamily="34" charset="0"/>
              </a:rPr>
              <a:t>printf </a:t>
            </a:r>
            <a:r>
              <a:rPr lang="pt-BR" sz="2400" smtClean="0">
                <a:latin typeface="Tahoma" pitchFamily="34" charset="0"/>
                <a:cs typeface="Tahoma" pitchFamily="34" charset="0"/>
              </a:rPr>
              <a:t>("%e\n",3.14);	// print 3.140000e+000</a:t>
            </a: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Example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798DFB-EA55-4A2A-A148-EBB9929E5871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4: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2590800"/>
            <a:ext cx="67056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#include &lt;stdio.h&gt;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int main(){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char ss[]="Selamat Datang";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printf("123456789012345678901234567890\n");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printf("%.10s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printf("%10s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printf("%-10s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printf("%.20s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printf("%20s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printf("%-20s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printf("%20.10s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printf("%-20.10s di Binus\n",ss);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Variable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116EEF-DC67-4537-8FCA-99F5BE332796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Identifier for storing data/information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Each variable has its </a:t>
            </a:r>
            <a:r>
              <a:rPr lang="en-US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name, address (L-value), type, size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 and </a:t>
            </a:r>
            <a:r>
              <a:rPr lang="en-US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data (R-value)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Data or variable value can be modified at run time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Declaration format:</a:t>
            </a:r>
          </a:p>
          <a:p>
            <a:pPr marL="687388" lvl="1" indent="-287338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	&lt;data type&gt; &lt;variable name&gt;;</a:t>
            </a:r>
          </a:p>
          <a:p>
            <a:pPr marL="687388" lvl="1" indent="-287338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	&lt;data type&gt; &lt;variable name&gt; = &lt;initial value&gt;;</a:t>
            </a:r>
          </a:p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	</a:t>
            </a:r>
            <a:r>
              <a:rPr lang="id-ID" b="1" smtClean="0">
                <a:latin typeface="Courier New" pitchFamily="49" charset="0"/>
                <a:cs typeface="Tahoma" pitchFamily="34" charset="0"/>
                <a:sym typeface="Wingdings" pitchFamily="2" charset="2"/>
              </a:rPr>
              <a:t>int a, b, c, total;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id-ID" b="1" smtClean="0">
                <a:latin typeface="Courier New" pitchFamily="49" charset="0"/>
                <a:cs typeface="Tahoma" pitchFamily="34" charset="0"/>
                <a:sym typeface="Wingdings" pitchFamily="2" charset="2"/>
              </a:rPr>
              <a:t>		float salary, bonus;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id-ID" b="1" smtClean="0">
                <a:latin typeface="Courier New" pitchFamily="49" charset="0"/>
                <a:cs typeface="Tahoma" pitchFamily="34" charset="0"/>
                <a:sym typeface="Wingdings" pitchFamily="2" charset="2"/>
              </a:rPr>
              <a:t>		int num_students = 20;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Example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94BE93-5C3A-46DD-AF42-9D8FC68F0444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4:</a:t>
            </a:r>
          </a:p>
          <a:p>
            <a:pPr lvl="1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1295400" y="2667000"/>
            <a:ext cx="62484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Tahoma" pitchFamily="34" charset="0"/>
                <a:cs typeface="Tahoma" pitchFamily="34" charset="0"/>
              </a:rPr>
              <a:t>Output: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id-ID" sz="2000" b="1">
              <a:latin typeface="Courier New" pitchFamily="49" charset="0"/>
            </a:endParaRP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123456789012345678901234567890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Datang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Datang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Datang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      Selamat Datang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Datang      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          Selamat Da di Binus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2000" b="1">
                <a:latin typeface="Courier New" pitchFamily="49" charset="0"/>
              </a:rPr>
              <a:t>Selamat Da           di Binus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Operation: putchar() function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03FDE8-E3B8-44EF-97CF-DCF18B48DD9C}" type="slidenum">
              <a:rPr lang="id-ID">
                <a:latin typeface="Tahoma" pitchFamily="34" charset="0"/>
                <a:cs typeface="Tahoma" pitchFamily="34" charset="0"/>
              </a:rPr>
              <a:pPr/>
              <a:t>31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int putchar(int c)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Functionality: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Displaying character on the monitor at cursor position. After display, cursor will move to the next position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Return EOF if error, and return the displayed character after successfully done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putchar is a macro similar to 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putc(</a:t>
            </a:r>
            <a:r>
              <a:rPr lang="id-ID" i="1" smtClean="0">
                <a:latin typeface="Tahoma" pitchFamily="34" charset="0"/>
                <a:cs typeface="Tahoma" pitchFamily="34" charset="0"/>
              </a:rPr>
              <a:t>c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,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stdout )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Header File 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stdio.h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char ch=’A’;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	putchar(ch);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Output Operation: puts() function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C10175-0CE6-43AD-A747-1B88AA93BCD9}" type="slidenum">
              <a:rPr lang="id-ID">
                <a:latin typeface="Tahoma" pitchFamily="34" charset="0"/>
                <a:cs typeface="Tahoma" pitchFamily="34" charset="0"/>
              </a:rPr>
              <a:pPr/>
              <a:t>32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		int puts(const  char *str);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Functionality : 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Display string to the monitor and move the cursor to new line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Return non-negative value when successful and EOF if error</a:t>
            </a:r>
          </a:p>
          <a:p>
            <a:pPr lvl="1"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Header file: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 stdio.h</a:t>
            </a:r>
            <a:endParaRPr lang="id-ID" smtClean="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puts(”Welcome”);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puts(”to Binus”);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Output on monitor: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Welcome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to Binus</a:t>
            </a:r>
          </a:p>
          <a:p>
            <a:pPr lvl="1">
              <a:lnSpc>
                <a:spcPct val="80000"/>
              </a:lnSpc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72EAC2-40E4-49F4-A705-F46711720165}" type="slidenum">
              <a:rPr lang="id-ID">
                <a:latin typeface="Tahoma" pitchFamily="34" charset="0"/>
                <a:cs typeface="Tahoma" pitchFamily="34" charset="0"/>
              </a:rPr>
              <a:pPr/>
              <a:t>33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Standard library function that is related to input operations are: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scanf();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getchar();	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getch();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getche();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gets();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etc.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id-ID" sz="24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Input operation: function/operation of getting the data into the memory using standard I/O devices (keyboard, disk, etc.)</a:t>
            </a:r>
          </a:p>
          <a:p>
            <a:pPr lvl="1">
              <a:lnSpc>
                <a:spcPct val="80000"/>
              </a:lnSpc>
            </a:pPr>
            <a:endParaRPr lang="id-ID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F9D2FE-E227-4300-908A-A3AA50248755}" type="slidenum">
              <a:rPr lang="id-ID">
                <a:latin typeface="Tahoma" pitchFamily="34" charset="0"/>
                <a:cs typeface="Tahoma" pitchFamily="34" charset="0"/>
              </a:rPr>
              <a:pPr/>
              <a:t>34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Header file: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stdio.h</a:t>
            </a:r>
          </a:p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Format: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int scanf( const char *format [,argument]... );</a:t>
            </a:r>
          </a:p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All the argument type are pointers (address of a variable) </a:t>
            </a:r>
          </a:p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To get the address of a variable use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“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&amp;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”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sign</a:t>
            </a:r>
          </a:p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int aValue;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scanf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(”%d”,&amp;aValue); </a:t>
            </a:r>
          </a:p>
          <a:p>
            <a:pPr>
              <a:lnSpc>
                <a:spcPct val="90000"/>
              </a:lnSpc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Input format: </a:t>
            </a:r>
            <a:r>
              <a:rPr lang="id-ID" sz="2000" b="1" i="1" smtClean="0">
                <a:latin typeface="Tahoma" pitchFamily="34" charset="0"/>
                <a:cs typeface="Tahoma" pitchFamily="34" charset="0"/>
              </a:rPr>
              <a:t>”%type”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    where </a:t>
            </a:r>
            <a:r>
              <a:rPr lang="id-ID" sz="2000" b="1" i="1" smtClean="0">
                <a:latin typeface="Tahoma" pitchFamily="34" charset="0"/>
                <a:cs typeface="Tahoma" pitchFamily="34" charset="0"/>
              </a:rPr>
              <a:t>type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can be substituted with one of the following list: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(next page)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2E6C5-D04D-4254-9D5B-368B49E28841}" type="slidenum">
              <a:rPr lang="id-ID">
                <a:latin typeface="Tahoma" pitchFamily="34" charset="0"/>
                <a:cs typeface="Tahoma" pitchFamily="34" charset="0"/>
              </a:rPr>
              <a:pPr/>
              <a:t>35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Format Type: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/>
        </p:nvGraphicFramePr>
        <p:xfrm>
          <a:off x="1371600" y="2760662"/>
          <a:ext cx="6324600" cy="3182938"/>
        </p:xfrm>
        <a:graphic>
          <a:graphicData uri="http://schemas.openxmlformats.org/drawingml/2006/table">
            <a:tbl>
              <a:tblPr/>
              <a:tblGrid>
                <a:gridCol w="1160463"/>
                <a:gridCol w="5164137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Used to scan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e, f, 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integer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integer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hexadecimal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floating point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single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[…]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[^..]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string ended with whit space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data unsigned octal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string ended with non of the value inside [...]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string ended with the value inside [...]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1AFBB8-88F2-4A08-938D-8B5DD346971E}" type="slidenum">
              <a:rPr lang="id-ID">
                <a:latin typeface="Tahoma" pitchFamily="34" charset="0"/>
                <a:cs typeface="Tahoma" pitchFamily="34" charset="0"/>
              </a:rPr>
              <a:pPr/>
              <a:t>36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If exist an x integer variable, state the difference of x and &amp;x?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Answer: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x : 234</a:t>
            </a:r>
          </a:p>
          <a:p>
            <a:pPr lvl="1"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&amp;x : 45678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Group 27"/>
          <p:cNvGraphicFramePr>
            <a:graphicFrameLocks/>
          </p:cNvGraphicFramePr>
          <p:nvPr/>
        </p:nvGraphicFramePr>
        <p:xfrm>
          <a:off x="1905000" y="2667000"/>
          <a:ext cx="5334000" cy="838200"/>
        </p:xfrm>
        <a:graphic>
          <a:graphicData uri="http://schemas.openxmlformats.org/drawingml/2006/table">
            <a:tbl>
              <a:tblPr/>
              <a:tblGrid>
                <a:gridCol w="2057400"/>
                <a:gridCol w="1676400"/>
                <a:gridCol w="16002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Variable Name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Address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45678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Value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3A9416-62EA-4851-AF87-5C2D44A0928B}" type="slidenum">
              <a:rPr lang="id-ID">
                <a:latin typeface="Tahoma" pitchFamily="34" charset="0"/>
                <a:cs typeface="Tahoma" pitchFamily="34" charset="0"/>
              </a:rPr>
              <a:pPr/>
              <a:t>37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scanf()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function returns an integer that stated how many fields are successfully assigned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1166813" lvl="2" indent="-252413">
              <a:lnSpc>
                <a:spcPct val="90000"/>
              </a:lnSpc>
              <a:buFontTx/>
              <a:buNone/>
            </a:pPr>
            <a:r>
              <a:rPr lang="pl-PL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x,y,z,w;</a:t>
            </a:r>
          </a:p>
          <a:p>
            <a:pPr marL="1166813" lvl="2" indent="-252413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x </a:t>
            </a:r>
            <a:r>
              <a:rPr lang="pl-PL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=</a:t>
            </a: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pl-PL" b="1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scanf("%d %d %d",&amp;y,&amp;z,&amp;w);</a:t>
            </a:r>
            <a:endParaRPr lang="en-US" b="1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1166813" lvl="2" indent="-252413"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1166813" lvl="2" indent="-252413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Input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three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values of integer 6 7 8, then x = 3;</a:t>
            </a:r>
          </a:p>
          <a:p>
            <a:pPr marL="1166813" lvl="2" indent="-252413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Input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four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values 6 7 8 9 then x = 3 (successfully assign 3 variables y z w)</a:t>
            </a:r>
          </a:p>
          <a:p>
            <a:pPr marL="1166813" lvl="2" indent="-252413"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15417F-5673-4C68-8FA5-492299C43619}" type="slidenum">
              <a:rPr lang="id-ID">
                <a:latin typeface="Tahoma" pitchFamily="34" charset="0"/>
                <a:cs typeface="Tahoma" pitchFamily="34" charset="0"/>
              </a:rPr>
              <a:pPr/>
              <a:t>38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914400" y="2128838"/>
            <a:ext cx="59436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 i="1" dirty="0">
                <a:latin typeface="Courier New" pitchFamily="49" charset="0"/>
                <a:cs typeface="Courier New" pitchFamily="49" charset="0"/>
              </a:rPr>
              <a:t>/* Program Calculating rectangle area v1*/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int main(){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	int width, height, area;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scanf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(”%d”,&amp;width);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scanf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(”%d”,&amp;height);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 area = width*height;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 return(0);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990" name="Text Box 3"/>
          <p:cNvSpPr txBox="1">
            <a:spLocks noChangeArrowheads="1"/>
          </p:cNvSpPr>
          <p:nvPr/>
        </p:nvSpPr>
        <p:spPr bwMode="auto">
          <a:xfrm>
            <a:off x="914400" y="4567238"/>
            <a:ext cx="5943600" cy="206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 i="1">
                <a:latin typeface="Courier New" pitchFamily="49" charset="0"/>
                <a:cs typeface="Courier New" pitchFamily="49" charset="0"/>
              </a:rPr>
              <a:t>/* Program Calculating rectangle area v2*/</a:t>
            </a:r>
            <a:endParaRPr lang="id-ID" sz="1600" b="1">
              <a:latin typeface="Courier New" pitchFamily="49" charset="0"/>
              <a:cs typeface="Courier New" pitchFamily="49" charset="0"/>
            </a:endParaRP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int main(){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int width, height, area; 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scanf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(“%d %d”,&amp;width, &amp;height);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area = width * height;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return(0);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991" name="Rectangle 10"/>
          <p:cNvSpPr>
            <a:spLocks noChangeArrowheads="1"/>
          </p:cNvSpPr>
          <p:nvPr/>
        </p:nvSpPr>
        <p:spPr bwMode="auto">
          <a:xfrm>
            <a:off x="7391400" y="4005262"/>
            <a:ext cx="15240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 dirty="0">
                <a:latin typeface="Tahoma" pitchFamily="34" charset="0"/>
                <a:cs typeface="Tahoma" pitchFamily="34" charset="0"/>
              </a:rPr>
              <a:t>scanf()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function  can use more than one argument</a:t>
            </a:r>
          </a:p>
        </p:txBody>
      </p:sp>
      <p:cxnSp>
        <p:nvCxnSpPr>
          <p:cNvPr id="13" name="Straight Arrow Connector 12"/>
          <p:cNvCxnSpPr>
            <a:stCxn id="41991" idx="1"/>
          </p:cNvCxnSpPr>
          <p:nvPr/>
        </p:nvCxnSpPr>
        <p:spPr>
          <a:xfrm flipH="1">
            <a:off x="3429000" y="4974431"/>
            <a:ext cx="3962400" cy="6643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F26BB-551B-4080-A459-75B2304A159A}" type="slidenum">
              <a:rPr lang="id-ID">
                <a:latin typeface="Tahoma" pitchFamily="34" charset="0"/>
                <a:cs typeface="Tahoma" pitchFamily="34" charset="0"/>
              </a:rPr>
              <a:pPr/>
              <a:t>39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7162800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 i="1">
                <a:latin typeface="Courier New" pitchFamily="49" charset="0"/>
                <a:cs typeface="Courier New" pitchFamily="49" charset="0"/>
              </a:rPr>
              <a:t>/* Program different argument*/</a:t>
            </a:r>
          </a:p>
          <a:p>
            <a:endParaRPr lang="id-ID" sz="1600" i="1">
              <a:latin typeface="Courier New" pitchFamily="49" charset="0"/>
              <a:cs typeface="Courier New" pitchFamily="49" charset="0"/>
            </a:endParaRP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int number; char initial; float money;</a:t>
            </a:r>
          </a:p>
          <a:p>
            <a:r>
              <a:rPr lang="id-ID" sz="1600" b="1">
                <a:latin typeface="Courier New" pitchFamily="49" charset="0"/>
                <a:cs typeface="Courier New" pitchFamily="49" charset="0"/>
              </a:rPr>
              <a:t>        scanf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(“%d %c %f” ,&amp;number, &amp;initial, &amp;money);</a:t>
            </a:r>
          </a:p>
          <a:p>
            <a:endParaRPr lang="id-ID" sz="1600">
              <a:latin typeface="Courier New" pitchFamily="49" charset="0"/>
              <a:cs typeface="Courier New" pitchFamily="49" charset="0"/>
            </a:endParaRP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//other statements	</a:t>
            </a:r>
          </a:p>
          <a:p>
            <a:endParaRPr lang="id-ID" sz="1600">
              <a:latin typeface="Courier New" pitchFamily="49" charset="0"/>
              <a:cs typeface="Courier New" pitchFamily="49" charset="0"/>
            </a:endParaRP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return(0);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Rectangle 10"/>
          <p:cNvSpPr>
            <a:spLocks noChangeArrowheads="1"/>
          </p:cNvSpPr>
          <p:nvPr/>
        </p:nvSpPr>
        <p:spPr bwMode="auto">
          <a:xfrm>
            <a:off x="6781800" y="4459288"/>
            <a:ext cx="1524000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Data type for each variable in the function argument can be different</a:t>
            </a:r>
          </a:p>
        </p:txBody>
      </p:sp>
      <p:cxnSp>
        <p:nvCxnSpPr>
          <p:cNvPr id="13" name="Straight Arrow Connector 12"/>
          <p:cNvCxnSpPr>
            <a:stCxn id="43014" idx="1"/>
          </p:cNvCxnSpPr>
          <p:nvPr/>
        </p:nvCxnSpPr>
        <p:spPr>
          <a:xfrm flipH="1" flipV="1">
            <a:off x="5715000" y="3810000"/>
            <a:ext cx="1066800" cy="17724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Variable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395B49-25E7-4556-B1B7-D23848C1E96F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endParaRPr lang="en-US" b="1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		char ch=65</a:t>
            </a:r>
            <a:endParaRPr lang="id-ID" b="1" smtClean="0">
              <a:latin typeface="Courier New" pitchFamily="49" charset="0"/>
              <a:ea typeface="Tahoma" pitchFamily="34" charset="0"/>
              <a:cs typeface="Courier New" pitchFamily="49" charset="0"/>
              <a:sym typeface="Wingdings" pitchFamily="2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9000" y="3200400"/>
          <a:ext cx="1981200" cy="146304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nterstate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8486"/>
                        </a:gs>
                        <a:gs pos="50000">
                          <a:srgbClr val="9ABEC1"/>
                        </a:gs>
                        <a:gs pos="100000">
                          <a:srgbClr val="B8E3E6"/>
                        </a:gs>
                      </a:gsLst>
                      <a:lin ang="5400000"/>
                    </a:gra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Interstate"/>
                        </a:rPr>
                        <a:t>65</a:t>
                      </a: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Interstate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8486"/>
                        </a:gs>
                        <a:gs pos="50000">
                          <a:srgbClr val="9ABEC1"/>
                        </a:gs>
                        <a:gs pos="100000">
                          <a:srgbClr val="B8E3E6"/>
                        </a:gs>
                      </a:gsLst>
                      <a:lin ang="5400000"/>
                    </a:gra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Interstate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8486"/>
                        </a:gs>
                        <a:gs pos="50000">
                          <a:srgbClr val="9ABEC1"/>
                        </a:gs>
                        <a:gs pos="100000">
                          <a:srgbClr val="B8E3E6"/>
                        </a:gs>
                      </a:gsLst>
                      <a:lin ang="5400000"/>
                    </a:gra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Interstate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6A8486"/>
                        </a:gs>
                        <a:gs pos="50000">
                          <a:srgbClr val="9ABEC1"/>
                        </a:gs>
                        <a:gs pos="100000">
                          <a:srgbClr val="B8E3E6"/>
                        </a:gs>
                      </a:gsLst>
                      <a:lin ang="5400000"/>
                    </a:gradFill>
                  </a:tcPr>
                </a:tc>
              </a:tr>
            </a:tbl>
          </a:graphicData>
        </a:graphic>
      </p:graphicFrame>
      <p:sp>
        <p:nvSpPr>
          <p:cNvPr id="6162" name="TextBox 6"/>
          <p:cNvSpPr txBox="1">
            <a:spLocks noChangeArrowheads="1"/>
          </p:cNvSpPr>
          <p:nvPr/>
        </p:nvSpPr>
        <p:spPr bwMode="auto">
          <a:xfrm>
            <a:off x="3810000" y="2819400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Memory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3" name="TextBox 7"/>
          <p:cNvSpPr txBox="1">
            <a:spLocks noChangeArrowheads="1"/>
          </p:cNvSpPr>
          <p:nvPr/>
        </p:nvSpPr>
        <p:spPr bwMode="auto">
          <a:xfrm>
            <a:off x="5486400" y="35814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123456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4" name="TextBox 8"/>
          <p:cNvSpPr txBox="1">
            <a:spLocks noChangeArrowheads="1"/>
          </p:cNvSpPr>
          <p:nvPr/>
        </p:nvSpPr>
        <p:spPr bwMode="auto">
          <a:xfrm>
            <a:off x="5486400" y="25146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address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5" name="TextBox 9"/>
          <p:cNvSpPr txBox="1">
            <a:spLocks noChangeArrowheads="1"/>
          </p:cNvSpPr>
          <p:nvPr/>
        </p:nvSpPr>
        <p:spPr bwMode="auto">
          <a:xfrm>
            <a:off x="2743200" y="358140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ch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6" name="TextBox 10"/>
          <p:cNvSpPr txBox="1">
            <a:spLocks noChangeArrowheads="1"/>
          </p:cNvSpPr>
          <p:nvPr/>
        </p:nvSpPr>
        <p:spPr bwMode="auto">
          <a:xfrm>
            <a:off x="1600200" y="4953000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name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7" name="TextBox 11"/>
          <p:cNvSpPr txBox="1">
            <a:spLocks noChangeArrowheads="1"/>
          </p:cNvSpPr>
          <p:nvPr/>
        </p:nvSpPr>
        <p:spPr bwMode="auto">
          <a:xfrm>
            <a:off x="3886200" y="518160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value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68" name="TextBox 12"/>
          <p:cNvSpPr txBox="1">
            <a:spLocks noChangeArrowheads="1"/>
          </p:cNvSpPr>
          <p:nvPr/>
        </p:nvSpPr>
        <p:spPr bwMode="auto">
          <a:xfrm>
            <a:off x="5562600" y="4572000"/>
            <a:ext cx="1981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Range of value: -128 – 127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4" name="Straight Arrow Connector 13"/>
          <p:cNvCxnSpPr>
            <a:stCxn id="6164" idx="2"/>
            <a:endCxn id="6163" idx="0"/>
          </p:cNvCxnSpPr>
          <p:nvPr/>
        </p:nvCxnSpPr>
        <p:spPr>
          <a:xfrm rot="5400000">
            <a:off x="5686426" y="3248025"/>
            <a:ext cx="66675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166" idx="3"/>
          </p:cNvCxnSpPr>
          <p:nvPr/>
        </p:nvCxnSpPr>
        <p:spPr>
          <a:xfrm flipV="1">
            <a:off x="2438400" y="3886200"/>
            <a:ext cx="533400" cy="126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3657600" y="4495800"/>
            <a:ext cx="1371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168" idx="0"/>
          </p:cNvCxnSpPr>
          <p:nvPr/>
        </p:nvCxnSpPr>
        <p:spPr>
          <a:xfrm rot="16200000" flipV="1">
            <a:off x="5219700" y="3238500"/>
            <a:ext cx="762000" cy="190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scanf() function</a:t>
            </a: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B63843-219F-43D6-9514-5840D29C152B}" type="slidenum">
              <a:rPr lang="id-ID">
                <a:latin typeface="Tahoma" pitchFamily="34" charset="0"/>
                <a:cs typeface="Tahoma" pitchFamily="34" charset="0"/>
              </a:rPr>
              <a:pPr/>
              <a:t>40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Getting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string data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from keyboard using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scanf()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using format: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%s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char ss[40];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	scanf(”%s”, ss);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Note for the example above, as the ss variable is a pointer than we need not putting extra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&amp;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sign (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&amp;ss</a:t>
            </a:r>
            <a:r>
              <a:rPr lang="en-US" smtClean="0">
                <a:latin typeface="Tahoma" pitchFamily="34" charset="0"/>
                <a:cs typeface="Tahoma" pitchFamily="34" charset="0"/>
              </a:rPr>
              <a:t>) in the function argument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i="1" smtClean="0">
                <a:latin typeface="Tahoma" pitchFamily="34" charset="0"/>
                <a:cs typeface="Tahoma" pitchFamily="34" charset="0"/>
              </a:rPr>
              <a:t>	(pointer will be discussed later separately)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String takes only till the first whitespace found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Formatting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53B09A-6D40-47F0-92EF-BD0FFCD49EB7}" type="slidenum">
              <a:rPr lang="id-ID">
                <a:latin typeface="Tahoma" pitchFamily="34" charset="0"/>
                <a:cs typeface="Tahoma" pitchFamily="34" charset="0"/>
              </a:rPr>
              <a:pPr/>
              <a:t>41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Space char, tab, linefeed, carriage-return, form-feed, vertical-tab, and new-line entitle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”white-space characters”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Using previous example, if a string 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“good morning every one”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 entered then ss value will only contain 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“good”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Formatting &amp; Example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0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B55E10-52DC-451C-99AC-E109E9B7387B}" type="slidenum">
              <a:rPr lang="id-ID">
                <a:latin typeface="Tahoma" pitchFamily="34" charset="0"/>
                <a:cs typeface="Tahoma" pitchFamily="34" charset="0"/>
              </a:rPr>
              <a:pPr/>
              <a:t>42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mtClean="0">
                <a:latin typeface="Tahoma" pitchFamily="34" charset="0"/>
                <a:cs typeface="Tahoma" pitchFamily="34" charset="0"/>
              </a:rPr>
              <a:t>To get string that ended with certain character for example Enter, use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scanf()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with format: [^\n]</a:t>
            </a:r>
          </a:p>
          <a:p>
            <a:endParaRPr lang="id-ID" smtClean="0">
              <a:latin typeface="Tahoma" pitchFamily="34" charset="0"/>
              <a:cs typeface="Tahoma" pitchFamily="34" charset="0"/>
            </a:endParaRP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Example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1</a:t>
            </a:r>
            <a:r>
              <a:rPr lang="id-ID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lvl="1">
              <a:buFontTx/>
              <a:buNone/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smtClean="0">
                <a:latin typeface="Tahoma" pitchFamily="34" charset="0"/>
                <a:cs typeface="Tahoma" pitchFamily="34" charset="0"/>
              </a:rPr>
              <a:t>char ss[40];</a:t>
            </a:r>
          </a:p>
          <a:p>
            <a:pPr lvl="1">
              <a:buFontTx/>
              <a:buNone/>
            </a:pPr>
            <a:r>
              <a:rPr lang="id-ID" sz="2400" b="1" smtClean="0">
                <a:latin typeface="Tahoma" pitchFamily="34" charset="0"/>
                <a:cs typeface="Tahoma" pitchFamily="34" charset="0"/>
              </a:rPr>
              <a:t>	scanf(”%[^\n]”,ss);</a:t>
            </a:r>
          </a:p>
          <a:p>
            <a:pPr lvl="1">
              <a:buFontTx/>
              <a:buNone/>
            </a:pPr>
            <a:endParaRPr lang="id-ID" sz="2400" b="1" smtClean="0">
              <a:latin typeface="Tahoma" pitchFamily="34" charset="0"/>
              <a:cs typeface="Tahoma" pitchFamily="34" charset="0"/>
            </a:endParaRP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Using the previous example, if a string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“good morning every one”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then ENTER, the ss variable will contain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“good morning every one”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Formatting &amp; Example</a:t>
            </a:r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CBE8A6-2F70-4ADC-8E7A-21A2991C7469}" type="slidenum">
              <a:rPr lang="id-ID">
                <a:latin typeface="Tahoma" pitchFamily="34" charset="0"/>
                <a:cs typeface="Tahoma" pitchFamily="34" charset="0"/>
              </a:rPr>
              <a:pPr/>
              <a:t>43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Example 2: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smtClean="0">
                <a:latin typeface="Tahoma" pitchFamily="34" charset="0"/>
                <a:cs typeface="Tahoma" pitchFamily="34" charset="0"/>
              </a:rPr>
              <a:t>char ss[40];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 b="1" smtClean="0">
                <a:latin typeface="Tahoma" pitchFamily="34" charset="0"/>
                <a:cs typeface="Tahoma" pitchFamily="34" charset="0"/>
              </a:rPr>
              <a:t>	scanf(”%[a-z]”, ss);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id-ID" sz="2400" b="1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</a:rPr>
              <a:t>Using the example above, if the string is: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http://binusmaya.binus.ac.id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then ENTER, ss variable will only contain: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http</a:t>
            </a:r>
            <a:r>
              <a:rPr lang="id-ID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This is caused by character (:) is not within a to z, thus (:) accounted as the end of the string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Formatting &amp; Example</a:t>
            </a:r>
          </a:p>
        </p:txBody>
      </p:sp>
      <p:sp>
        <p:nvSpPr>
          <p:cNvPr id="481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FDD51E-2850-4E6E-B664-CA57BAB0BD0B}" type="slidenum">
              <a:rPr lang="id-ID">
                <a:latin typeface="Tahoma" pitchFamily="34" charset="0"/>
                <a:cs typeface="Tahoma" pitchFamily="34" charset="0"/>
              </a:rPr>
              <a:pPr/>
              <a:t>44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ahoma" pitchFamily="34" charset="0"/>
                <a:cs typeface="Tahoma" pitchFamily="34" charset="0"/>
              </a:rPr>
              <a:t>Example 3 : </a:t>
            </a:r>
          </a:p>
          <a:p>
            <a:pPr lvl="2">
              <a:buFontTx/>
              <a:buNone/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int x;</a:t>
            </a:r>
          </a:p>
          <a:p>
            <a:pPr lvl="2">
              <a:buFontTx/>
              <a:buNone/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scanf("%o", &amp;x);</a:t>
            </a:r>
          </a:p>
          <a:p>
            <a:pPr lvl="1">
              <a:buFontTx/>
              <a:buNone/>
            </a:pPr>
            <a:endParaRPr lang="id-ID" sz="2400" b="1" smtClean="0">
              <a:latin typeface="Tahoma" pitchFamily="34" charset="0"/>
              <a:cs typeface="Tahoma" pitchFamily="34" charset="0"/>
            </a:endParaRP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Using the above code, if input value: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44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followed by enter then x will contain: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36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in decimal, as 44 is an octal number system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Formatting &amp; Example</a:t>
            </a:r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A54D03-C53B-4F4A-A806-D694C3506575}" type="slidenum">
              <a:rPr lang="id-ID">
                <a:latin typeface="Tahoma" pitchFamily="34" charset="0"/>
                <a:cs typeface="Tahoma" pitchFamily="34" charset="0"/>
              </a:rPr>
              <a:pPr/>
              <a:t>45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ahoma" pitchFamily="34" charset="0"/>
                <a:cs typeface="Tahoma" pitchFamily="34" charset="0"/>
              </a:rPr>
              <a:t>Example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4</a:t>
            </a:r>
            <a:r>
              <a:rPr lang="id-ID" smtClean="0">
                <a:latin typeface="Tahoma" pitchFamily="34" charset="0"/>
                <a:cs typeface="Tahoma" pitchFamily="34" charset="0"/>
              </a:rPr>
              <a:t>: </a:t>
            </a:r>
          </a:p>
          <a:p>
            <a:pPr lvl="2">
              <a:buFontTx/>
              <a:buNone/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int x;</a:t>
            </a:r>
          </a:p>
          <a:p>
            <a:pPr lvl="2">
              <a:buFontTx/>
              <a:buNone/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scanf("%x", &amp;x);</a:t>
            </a:r>
          </a:p>
          <a:p>
            <a:pPr lvl="1">
              <a:buFontTx/>
              <a:buNone/>
            </a:pPr>
            <a:endParaRPr lang="id-ID" sz="2400" b="1" smtClean="0">
              <a:latin typeface="Tahoma" pitchFamily="34" charset="0"/>
              <a:cs typeface="Tahoma" pitchFamily="34" charset="0"/>
            </a:endParaRP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Using the above code, if input value: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44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followed by enter then x will contain: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68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in decimal, as 44 is a hexadecimal number system</a:t>
            </a:r>
          </a:p>
          <a:p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getchar() function</a:t>
            </a:r>
          </a:p>
        </p:txBody>
      </p:sp>
      <p:sp>
        <p:nvSpPr>
          <p:cNvPr id="501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1004EE-7EC6-4BAE-93F5-DCFFD0E2A201}" type="slidenum">
              <a:rPr lang="id-ID">
                <a:latin typeface="Tahoma" pitchFamily="34" charset="0"/>
                <a:cs typeface="Tahoma" pitchFamily="34" charset="0"/>
              </a:rPr>
              <a:pPr/>
              <a:t>46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2000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Syntax:</a:t>
            </a:r>
          </a:p>
          <a:p>
            <a:pPr lvl="1"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	</a:t>
            </a:r>
            <a:r>
              <a:rPr lang="id-ID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int getchar(void);</a:t>
            </a:r>
          </a:p>
          <a:p>
            <a:pPr lvl="1"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r>
              <a:rPr lang="id-ID" sz="2000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Functionality: </a:t>
            </a:r>
          </a:p>
          <a:p>
            <a:pPr lvl="1"/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Return the next ASCII character from keyboard buffer</a:t>
            </a:r>
          </a:p>
          <a:p>
            <a:pPr lvl="1"/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Shown on the monitor screen</a:t>
            </a:r>
          </a:p>
          <a:p>
            <a:pPr lvl="1"/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Awaiting for ENTER pressed</a:t>
            </a:r>
          </a:p>
          <a:p>
            <a:pPr lvl="1"/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Header file</a:t>
            </a:r>
            <a:r>
              <a:rPr lang="en-US" smtClean="0">
                <a:latin typeface="Tahoma" pitchFamily="34" charset="0"/>
                <a:cs typeface="Tahoma" pitchFamily="34" charset="0"/>
                <a:sym typeface="Symbol" pitchFamily="18" charset="2"/>
              </a:rPr>
              <a:t>:</a:t>
            </a:r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 </a:t>
            </a:r>
            <a:r>
              <a:rPr lang="id-ID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stdio.h</a:t>
            </a:r>
          </a:p>
          <a:p>
            <a:pPr lvl="1">
              <a:buFontTx/>
              <a:buNone/>
            </a:pPr>
            <a:endParaRPr lang="id-ID" b="1" smtClean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r>
              <a:rPr lang="id-ID" sz="2000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Example :</a:t>
            </a:r>
          </a:p>
          <a:p>
            <a:pPr lvl="2"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char ch;</a:t>
            </a:r>
          </a:p>
          <a:p>
            <a:pPr lvl="2"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ch = getchar();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463550">
              <a:lnSpc>
                <a:spcPct val="90000"/>
              </a:lnSpc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Input Operation: get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() function</a:t>
            </a: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892FE0-D6FB-46B8-B849-4E4451084D5A}" type="slidenum">
              <a:rPr lang="id-ID">
                <a:latin typeface="Tahoma" pitchFamily="34" charset="0"/>
                <a:cs typeface="Tahoma" pitchFamily="34" charset="0"/>
              </a:rPr>
              <a:pPr/>
              <a:t>47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Syntax: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char *gets(char *buffer)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id-ID" b="1" smtClean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Functionality :</a:t>
            </a:r>
          </a:p>
          <a:p>
            <a:pPr lvl="1"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read a string from keyboard till find new-line and save in buffer</a:t>
            </a:r>
          </a:p>
          <a:p>
            <a:pPr lvl="1"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new-line will later on replace with null character </a:t>
            </a:r>
          </a:p>
          <a:p>
            <a:pPr lvl="1">
              <a:lnSpc>
                <a:spcPct val="90000"/>
              </a:lnSpc>
            </a:pPr>
            <a:r>
              <a:rPr lang="id-ID" smtClean="0">
                <a:latin typeface="Tahoma" pitchFamily="34" charset="0"/>
                <a:cs typeface="Tahoma" pitchFamily="34" charset="0"/>
                <a:sym typeface="Symbol" pitchFamily="18" charset="2"/>
              </a:rPr>
              <a:t>will return NULL if error and return its argument (buffer) if success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id-ID" sz="2000" b="1" smtClean="0">
                <a:latin typeface="Tahoma" pitchFamily="34" charset="0"/>
                <a:cs typeface="Tahoma" pitchFamily="34" charset="0"/>
                <a:sym typeface="Symbol" pitchFamily="18" charset="2"/>
              </a:rPr>
              <a:t>Example 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char buffer[40];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char *ptr;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ptr = gets(buffer);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542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0E616A-EC72-444D-B93C-B246F74168FE}" type="slidenum">
              <a:rPr lang="en-US">
                <a:latin typeface="Tahoma" pitchFamily="34" charset="0"/>
                <a:cs typeface="Tahoma" pitchFamily="34" charset="0"/>
              </a:rPr>
              <a:pPr/>
              <a:t>48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lvl="1" indent="-533400">
              <a:buFontTx/>
              <a:buAutoNum type="arabicPeriod"/>
            </a:pPr>
            <a:r>
              <a:rPr lang="pl-PL" smtClean="0">
                <a:latin typeface="Tahoma" pitchFamily="34" charset="0"/>
                <a:cs typeface="Tahoma" pitchFamily="34" charset="0"/>
              </a:rPr>
              <a:t>int x,y,z,w;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533400" lvl="1" indent="-5334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  <a:r>
              <a:rPr lang="pl-PL" smtClean="0">
                <a:latin typeface="Tahoma" pitchFamily="34" charset="0"/>
                <a:cs typeface="Tahoma" pitchFamily="34" charset="0"/>
              </a:rPr>
              <a:t>x=scanf("%d %d %d",&amp;y,&amp;z,&amp;w);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marL="533400" indent="-533400">
              <a:buFontTx/>
              <a:buAutoNum type="alphaLcPeriod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What happen if input was 2 integer values from the keyboard?</a:t>
            </a:r>
          </a:p>
          <a:p>
            <a:pPr marL="533400" indent="-533400">
              <a:buFontTx/>
              <a:buAutoNum type="alphaLcPeriod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What is x value if 3 character values given as the input?</a:t>
            </a:r>
          </a:p>
          <a:p>
            <a:pPr marL="533400" indent="-5334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533400" lvl="1" indent="-533400">
              <a:buFontTx/>
              <a:buAutoNum type="arabicPeriod" startAt="2"/>
            </a:pPr>
            <a:r>
              <a:rPr lang="en-US" smtClean="0">
                <a:latin typeface="Tahoma" pitchFamily="34" charset="0"/>
                <a:cs typeface="Tahoma" pitchFamily="34" charset="0"/>
              </a:rPr>
              <a:t>char ss1[40];</a:t>
            </a:r>
          </a:p>
          <a:p>
            <a:pPr marL="533400" lvl="1" indent="-5334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char ss2[40];</a:t>
            </a:r>
          </a:p>
          <a:p>
            <a:pPr marL="533400" lvl="1" indent="-5334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x=</a:t>
            </a:r>
            <a:r>
              <a:rPr lang="id-ID" smtClean="0">
                <a:latin typeface="Tahoma" pitchFamily="34" charset="0"/>
                <a:cs typeface="Tahoma" pitchFamily="34" charset="0"/>
              </a:rPr>
              <a:t>scanf</a:t>
            </a:r>
            <a:r>
              <a:rPr lang="en-US" smtClean="0">
                <a:latin typeface="Tahoma" pitchFamily="34" charset="0"/>
                <a:cs typeface="Tahoma" pitchFamily="34" charset="0"/>
              </a:rPr>
              <a:t>(”%s %s”,ss1,ss2);</a:t>
            </a:r>
          </a:p>
          <a:p>
            <a:pPr marL="533400" indent="-533400">
              <a:buFontTx/>
              <a:buAutoNum type="alphaLcPeriod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What is ss1 and ss2, if the input from keyboard is ”Good morning everyone”  ?</a:t>
            </a:r>
          </a:p>
          <a:p>
            <a:pPr marL="533400" indent="-533400">
              <a:buFontTx/>
              <a:buAutoNum type="alphaLcPeriod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What is x if the input : ”Class 1PAT”  ?</a:t>
            </a: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552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169142-81F5-45A5-9BF8-40AC4D369AFF}" type="slidenum">
              <a:rPr lang="id-ID">
                <a:latin typeface="Tahoma" pitchFamily="34" charset="0"/>
                <a:cs typeface="Tahoma" pitchFamily="34" charset="0"/>
              </a:rPr>
              <a:pPr/>
              <a:t>49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2" indent="-457200">
              <a:lnSpc>
                <a:spcPct val="90000"/>
              </a:lnSpc>
              <a:buFontTx/>
              <a:buAutoNum type="arabicPeriod" startAt="3"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char ss[40];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scanf(”%4s”, ss);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What is ss value, if the input :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”Good morning” 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?</a:t>
            </a:r>
          </a:p>
          <a:p>
            <a:pPr marL="533400" lvl="1" indent="-533400">
              <a:buFontTx/>
              <a:buNone/>
            </a:pPr>
            <a:endParaRPr lang="id-ID" b="1" smtClean="0">
              <a:latin typeface="Tahoma" pitchFamily="34" charset="0"/>
              <a:cs typeface="Tahoma" pitchFamily="34" charset="0"/>
            </a:endParaRPr>
          </a:p>
          <a:p>
            <a:pPr marL="457200" lvl="2" indent="-457200">
              <a:lnSpc>
                <a:spcPct val="90000"/>
              </a:lnSpc>
              <a:buFontTx/>
              <a:buAutoNum type="arabicPeriod" startAt="4"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char ch;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	ch = getchar();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What is ch value, if the input :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Binus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?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57200" lvl="2" indent="-457200">
              <a:lnSpc>
                <a:spcPct val="90000"/>
              </a:lnSpc>
              <a:buFontTx/>
              <a:buAutoNum type="arabicPeriod" startAt="5"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char ch1, ch2;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	ch1 = getchar(); 	//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 input word “</a:t>
            </a: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Binus</a:t>
            </a:r>
            <a:r>
              <a:rPr lang="en-US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” here</a:t>
            </a: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!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  <a:sym typeface="Symbol" pitchFamily="18" charset="2"/>
              </a:rPr>
              <a:t>	ch2 = getchar();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What is the value of ch1 and ch2, if the input :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Binus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?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Variable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132357-A491-4BBE-BEF5-297B5A38D59A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defRPr/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Variable Declaration:</a:t>
            </a:r>
          </a:p>
          <a:p>
            <a:pPr marL="682625" indent="-287338">
              <a:lnSpc>
                <a:spcPct val="90000"/>
              </a:lnSpc>
              <a:buFont typeface="Tahoma" pitchFamily="34" charset="0"/>
              <a:buChar char="–"/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Variable can be declared at every statement block</a:t>
            </a:r>
          </a:p>
          <a:p>
            <a:pPr marL="682625" indent="-287338">
              <a:lnSpc>
                <a:spcPct val="90000"/>
              </a:lnSpc>
              <a:buFont typeface="Tahoma" pitchFamily="34" charset="0"/>
              <a:buChar char="–"/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Block statement or compound statement is statement exists between { and } sign</a:t>
            </a:r>
          </a:p>
          <a:p>
            <a:pPr marL="682625" indent="-287338">
              <a:lnSpc>
                <a:spcPct val="90000"/>
              </a:lnSpc>
              <a:buFont typeface="Tahoma" pitchFamily="34" charset="0"/>
              <a:buChar char="–"/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1981200" y="3922712"/>
            <a:ext cx="43434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x;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y;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z;</a:t>
            </a:r>
          </a:p>
          <a:p>
            <a:endParaRPr lang="en-US" sz="16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en-US" sz="1600" b="1">
                <a:latin typeface="Tahoma" pitchFamily="34" charset="0"/>
                <a:ea typeface="Tahoma" pitchFamily="34" charset="0"/>
                <a:cs typeface="Courier New" pitchFamily="49" charset="0"/>
              </a:rPr>
              <a:t>or: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x, y, z;</a:t>
            </a:r>
          </a:p>
          <a:p>
            <a:endParaRPr lang="en-US" sz="16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en-US" sz="1600" b="1">
                <a:latin typeface="Tahoma" pitchFamily="34" charset="0"/>
                <a:ea typeface="Tahoma" pitchFamily="34" charset="0"/>
                <a:cs typeface="Courier New" pitchFamily="49" charset="0"/>
              </a:rPr>
              <a:t>or:</a:t>
            </a:r>
          </a:p>
          <a:p>
            <a:endParaRPr lang="en-US" sz="16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x; int y; int z;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563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DD6B14-EAAA-4913-B34D-C3A94F5E025F}" type="slidenum">
              <a:rPr lang="id-ID">
                <a:latin typeface="Tahoma" pitchFamily="34" charset="0"/>
                <a:cs typeface="Tahoma" pitchFamily="34" charset="0"/>
              </a:rPr>
              <a:pPr/>
              <a:t>50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6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Create a program in C to receive input from standard input (keyboard) for the following data:</a:t>
            </a:r>
          </a:p>
          <a:p>
            <a:pPr marL="736600" lvl="1" indent="-279400"/>
            <a:r>
              <a:rPr lang="en-US" smtClean="0">
                <a:latin typeface="Tahoma" pitchFamily="34" charset="0"/>
                <a:cs typeface="Tahoma" pitchFamily="34" charset="0"/>
              </a:rPr>
              <a:t>Assignment Score</a:t>
            </a:r>
          </a:p>
          <a:p>
            <a:pPr marL="736600" lvl="1" indent="-279400"/>
            <a:r>
              <a:rPr lang="en-US" smtClean="0">
                <a:latin typeface="Tahoma" pitchFamily="34" charset="0"/>
                <a:cs typeface="Tahoma" pitchFamily="34" charset="0"/>
              </a:rPr>
              <a:t>Mid Exam Score</a:t>
            </a:r>
          </a:p>
          <a:p>
            <a:pPr marL="736600" lvl="1" indent="-279400"/>
            <a:r>
              <a:rPr lang="en-US" smtClean="0">
                <a:latin typeface="Tahoma" pitchFamily="34" charset="0"/>
                <a:cs typeface="Tahoma" pitchFamily="34" charset="0"/>
              </a:rPr>
              <a:t>Final Exam Score</a:t>
            </a:r>
          </a:p>
          <a:p>
            <a:pPr marL="736600" lvl="1" indent="-279400"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Calculate and display 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Final Score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using :</a:t>
            </a:r>
          </a:p>
          <a:p>
            <a:pPr marL="736600" lvl="1" indent="-279400"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Final Score = 20%*Assignment + 30%*Mid + 50%*Final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573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FDF2E7-F502-4B53-9AF7-99F354529757}" type="slidenum">
              <a:rPr lang="id-ID">
                <a:latin typeface="Tahoma" pitchFamily="34" charset="0"/>
                <a:cs typeface="Tahoma" pitchFamily="34" charset="0"/>
              </a:rPr>
              <a:pPr/>
              <a:t>51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AutoNum type="arabicPeriod" startAt="7"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char name[40];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int nim;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char gender;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printf(“Name:"); scanf("%[^\n]",name);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printf(“StudentNum :"); scanf("%d",&amp;nim);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printf(“Gender (M/F):"); gender=getchar();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return 0;</a:t>
            </a:r>
          </a:p>
          <a:p>
            <a:pPr lvl="1" indent="-347663">
              <a:lnSpc>
                <a:spcPct val="80000"/>
              </a:lnSpc>
              <a:buFontTx/>
              <a:buNone/>
            </a:pPr>
            <a:r>
              <a:rPr lang="id-ID" sz="16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After entering name and student number, program will exit to prompt. gender=getchar() seems to be never executed. Explain why?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583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6215C7-2926-494D-9CD4-25D624923F09}" type="slidenum">
              <a:rPr lang="id-ID">
                <a:latin typeface="Tahoma" pitchFamily="34" charset="0"/>
                <a:cs typeface="Tahoma" pitchFamily="34" charset="0"/>
              </a:rPr>
              <a:pPr/>
              <a:t>52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 startAt="8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#include &lt;stdio.h&gt;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int main(){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char ss[]="10 % 3 = 1\n";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char str[]=</a:t>
            </a:r>
            <a:r>
              <a:rPr lang="id-ID" sz="1600" smtClean="0"/>
              <a:t>“</a:t>
            </a:r>
            <a:r>
              <a:rPr lang="id-ID" sz="1600" smtClean="0">
                <a:latin typeface="Courier New" pitchFamily="49" charset="0"/>
              </a:rPr>
              <a:t>Welcome to Binus everyone\n";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printf(ss);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printf("%s",ss);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printf(str);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printf("%s",str);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    return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1600" smtClean="0">
                <a:latin typeface="Courier New" pitchFamily="49" charset="0"/>
              </a:rPr>
              <a:t>}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What is the output of the above code ?</a:t>
            </a:r>
          </a:p>
          <a:p>
            <a:pPr marL="457200" lvl="2" indent="-457200">
              <a:lnSpc>
                <a:spcPct val="90000"/>
              </a:lnSpc>
              <a:buFontTx/>
              <a:buNone/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593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4D3F60-9E84-4B44-8361-6B8BBDA278BB}" type="slidenum">
              <a:rPr lang="en-US">
                <a:latin typeface="Tahoma" pitchFamily="34" charset="0"/>
                <a:cs typeface="Tahoma" pitchFamily="34" charset="0"/>
              </a:rPr>
              <a:pPr/>
              <a:t>53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d-ID" smtClean="0">
                <a:latin typeface="Tahoma" pitchFamily="34" charset="0"/>
                <a:cs typeface="Tahoma" pitchFamily="34" charset="0"/>
              </a:rPr>
              <a:t>Syntax for Output: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mtClean="0">
                <a:latin typeface="Tahoma" pitchFamily="34" charset="0"/>
                <a:cs typeface="Tahoma" pitchFamily="34" charset="0"/>
              </a:rPr>
              <a:t>printf, putchar, putch, puts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d-ID" smtClean="0">
                <a:latin typeface="Tahoma" pitchFamily="34" charset="0"/>
                <a:cs typeface="Tahoma" pitchFamily="34" charset="0"/>
              </a:rPr>
              <a:t>Syntax for Input: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mtClean="0">
                <a:latin typeface="Tahoma" pitchFamily="34" charset="0"/>
                <a:cs typeface="Tahoma" pitchFamily="34" charset="0"/>
              </a:rPr>
              <a:t>scanf, getchar, getch, getche, gets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d-ID" smtClean="0">
                <a:latin typeface="Tahoma" pitchFamily="34" charset="0"/>
                <a:cs typeface="Tahoma" pitchFamily="34" charset="0"/>
              </a:rPr>
              <a:t>The screen (DOS mode) divided into row and column, normally max column = 80 and max row = 25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604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A9B0F0-AD7A-49F0-BF71-5016FA7CDA7B}" type="slidenum">
              <a:rPr lang="en-US">
                <a:latin typeface="Tahoma" pitchFamily="34" charset="0"/>
                <a:cs typeface="Tahoma" pitchFamily="34" charset="0"/>
              </a:rPr>
              <a:pPr/>
              <a:t>54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Paul J. Dietel,Harvey M. Deitel,. 2010. C : how to program. PEAPH. New Jersey. ISBN:978-0-13-705966-9 Chapter 1 &amp; 2</a:t>
            </a: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Writing Your First C Program: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3"/>
              </a:rPr>
              <a:t>http://aelinik.free.fr/c/ch02.htm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Data Types and Names in C: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4"/>
              </a:rPr>
              <a:t>http://aelinik.free.fr/c/ch04.htm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614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8EFEE8-0D5C-4921-97DD-9F44773BCD3F}" type="slidenum">
              <a:rPr lang="en-US">
                <a:latin typeface="Tahoma" pitchFamily="34" charset="0"/>
                <a:cs typeface="Tahoma" pitchFamily="34" charset="0"/>
              </a:rPr>
              <a:pPr/>
              <a:t>55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Paul J. Dietel,Harvey M. Deitel,. 2010. C : how to program. PEAPH. New Jersey. ISBN:978-0-13-705966-9  Chapter 9 </a:t>
            </a: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Reading from and Writing to Standard I/O: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3"/>
              </a:rPr>
              <a:t>http://aelinik.free.fr/c/ch05.htm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Intro to File Input/Output in C: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4"/>
              </a:rPr>
              <a:t>http://www.cs.bu.edu/teaching/c/file-io/intro/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24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T0016 - Algorithm and Programming</a:t>
            </a:r>
          </a:p>
        </p:txBody>
      </p:sp>
      <p:sp>
        <p:nvSpPr>
          <p:cNvPr id="624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312E9-A4DF-4511-BA18-8F62A5555ABB}" type="slidenum">
              <a:rPr lang="en-US">
                <a:latin typeface="Tahoma" pitchFamily="34" charset="0"/>
                <a:cs typeface="Tahoma" pitchFamily="34" charset="0"/>
              </a:rPr>
              <a:pPr/>
              <a:t>56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Data Type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F36F95-510B-4921-96D6-B9733A135370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In C, there are 5 data types and 4 modifiers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	Data types:</a:t>
            </a:r>
          </a:p>
          <a:p>
            <a:pPr marL="687388" lvl="1" indent="-287338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Character 		 char</a:t>
            </a:r>
          </a:p>
          <a:p>
            <a:pPr marL="687388" lvl="1" indent="-287338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Integer			 int</a:t>
            </a:r>
          </a:p>
          <a:p>
            <a:pPr marL="687388" lvl="1" indent="-287338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Floating point		 float</a:t>
            </a:r>
          </a:p>
          <a:p>
            <a:pPr marL="687388" lvl="1" indent="-287338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Double floating point 	 double</a:t>
            </a:r>
          </a:p>
          <a:p>
            <a:pPr marL="687388" lvl="1" indent="-287338">
              <a:lnSpc>
                <a:spcPct val="90000"/>
              </a:lnSpc>
              <a:buFont typeface="Tahoma" pitchFamily="34" charset="0"/>
              <a:buChar char="–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Void			 void</a:t>
            </a:r>
          </a:p>
          <a:p>
            <a:pPr marL="687388" lvl="1" indent="-287338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Modifiers: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signed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unsigned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long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 smtClean="0">
                <a:latin typeface="Tahoma" pitchFamily="34" charset="0"/>
                <a:cs typeface="Tahoma" pitchFamily="34" charset="0"/>
                <a:sym typeface="Wingdings" pitchFamily="2" charset="2"/>
              </a:rPr>
              <a:t>short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Data Type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4737BC-D84E-4926-8AAC-B8FB5C315DC8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Data type in C is a combination of basic data type and its modifier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Example: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	</a:t>
            </a: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signed char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		unsigned int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		long int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	etc.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92696"/>
            <a:ext cx="6837114" cy="792088"/>
          </a:xfrm>
        </p:spPr>
        <p:txBody>
          <a:bodyPr/>
          <a:lstStyle/>
          <a:p>
            <a:r>
              <a:rPr lang="en-US" altLang="en-US" sz="2800" b="1" dirty="0" smtClean="0">
                <a:latin typeface="Tahoma" pitchFamily="34" charset="0"/>
                <a:cs typeface="Tahoma" pitchFamily="34" charset="0"/>
              </a:rPr>
              <a:t>Data Type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D41261-0CD9-44AE-9B62-6D6A00B08A59}" type="slidenum">
              <a:rPr lang="en-US" altLang="en-US" sz="1400" smtClean="0">
                <a:latin typeface="Tahoma" pitchFamily="34" charset="0"/>
                <a:cs typeface="Tahoma" pitchFamily="34" charset="0"/>
              </a:rPr>
              <a:pPr eaLnBrk="1" hangingPunct="1"/>
              <a:t>8</a:t>
            </a:fld>
            <a:endParaRPr lang="en-US" altLang="en-US" sz="1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	Data type and its range on TURBO C 2.0 (DOS)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COMP6047 -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81100" y="1468710"/>
          <a:ext cx="7477069" cy="5347335"/>
        </p:xfrm>
        <a:graphic>
          <a:graphicData uri="http://schemas.openxmlformats.org/drawingml/2006/table">
            <a:tbl>
              <a:tblPr/>
              <a:tblGrid>
                <a:gridCol w="1230660"/>
                <a:gridCol w="1944216"/>
                <a:gridCol w="1008086"/>
                <a:gridCol w="329410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DATA TYPE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SYNTAX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MEMORY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RANGE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character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-128 to 127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char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 to 255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integer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–2,147,483,648 to 2,147,483,647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 to 4,294,967,295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short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–32,768 to 32,767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short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 to 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long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–2,147,483,648 to 2,147,483,647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long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 to 4,294,967,295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long long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–9,223,372,036,854,775,808 to 9,223,372,036,854,775,807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 long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long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 to 18,446,744,073,709,551,615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 byte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3.4E-38 to 3.4E+38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double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byte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1.7E-308 to 1.7E+308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long double</a:t>
                      </a:r>
                      <a:endParaRPr kumimoji="0" lang="id-ID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 byte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1.7E-308 to 1.7E+308</a:t>
                      </a:r>
                      <a:endParaRPr kumimoji="0" lang="id-ID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4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Data Type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BFD3B-762A-48CD-B3CF-2C3147C59729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Why char data range between -128 to 127 ?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1 Byte = 8-bit</a:t>
            </a: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00000000  to  01111111 </a:t>
            </a:r>
            <a:r>
              <a:rPr lang="en-US" sz="1800" smtClean="0">
                <a:latin typeface="Tahoma" pitchFamily="34" charset="0"/>
                <a:cs typeface="Tahoma" pitchFamily="34" charset="0"/>
              </a:rPr>
              <a:t>(MSB=&gt;0 = Positive value)</a:t>
            </a:r>
          </a:p>
          <a:p>
            <a:pPr>
              <a:buFontTx/>
              <a:buNone/>
            </a:pPr>
            <a:endParaRPr lang="en-US" sz="1800" smtClean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    10000000 to 11111111 </a:t>
            </a:r>
            <a:r>
              <a:rPr lang="en-US" sz="1800" smtClean="0">
                <a:latin typeface="Tahoma" pitchFamily="34" charset="0"/>
                <a:cs typeface="Tahoma" pitchFamily="34" charset="0"/>
              </a:rPr>
              <a:t>(MSB=&gt;1 = Negative value)</a:t>
            </a:r>
          </a:p>
          <a:p>
            <a:pPr>
              <a:lnSpc>
                <a:spcPct val="90000"/>
              </a:lnSpc>
            </a:pPr>
            <a:endParaRPr lang="en-US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1981200" y="3748088"/>
            <a:ext cx="434340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MSB = Most Significant Bit (most left)</a:t>
            </a:r>
          </a:p>
        </p:txBody>
      </p:sp>
      <p:sp>
        <p:nvSpPr>
          <p:cNvPr id="11271" name="Line 5"/>
          <p:cNvSpPr>
            <a:spLocks noChangeShapeType="1"/>
          </p:cNvSpPr>
          <p:nvPr/>
        </p:nvSpPr>
        <p:spPr bwMode="auto">
          <a:xfrm flipH="1" flipV="1">
            <a:off x="1447800" y="3276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1272" name="Line 6"/>
          <p:cNvSpPr>
            <a:spLocks noChangeShapeType="1"/>
          </p:cNvSpPr>
          <p:nvPr/>
        </p:nvSpPr>
        <p:spPr bwMode="auto">
          <a:xfrm flipV="1">
            <a:off x="2743200" y="3276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1143000" y="4953000"/>
            <a:ext cx="7620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-128</a:t>
            </a:r>
          </a:p>
        </p:txBody>
      </p:sp>
      <p:sp>
        <p:nvSpPr>
          <p:cNvPr id="11274" name="Line 8"/>
          <p:cNvSpPr>
            <a:spLocks noChangeShapeType="1"/>
          </p:cNvSpPr>
          <p:nvPr/>
        </p:nvSpPr>
        <p:spPr bwMode="auto">
          <a:xfrm>
            <a:off x="13716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1293" name="Text Box 28"/>
          <p:cNvSpPr txBox="1">
            <a:spLocks noChangeArrowheads="1"/>
          </p:cNvSpPr>
          <p:nvPr/>
        </p:nvSpPr>
        <p:spPr bwMode="auto">
          <a:xfrm>
            <a:off x="533400" y="5943600"/>
            <a:ext cx="27432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Total  = -128</a:t>
            </a:r>
          </a:p>
        </p:txBody>
      </p:sp>
      <p:sp>
        <p:nvSpPr>
          <p:cNvPr id="11294" name="AutoShape 29"/>
          <p:cNvSpPr>
            <a:spLocks noChangeArrowheads="1"/>
          </p:cNvSpPr>
          <p:nvPr/>
        </p:nvSpPr>
        <p:spPr bwMode="auto">
          <a:xfrm>
            <a:off x="1828800" y="5410200"/>
            <a:ext cx="533400" cy="4572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/>
          </a:p>
        </p:txBody>
      </p:sp>
      <p:grpSp>
        <p:nvGrpSpPr>
          <p:cNvPr id="34" name="Group 33"/>
          <p:cNvGrpSpPr/>
          <p:nvPr/>
        </p:nvGrpSpPr>
        <p:grpSpPr>
          <a:xfrm>
            <a:off x="2819400" y="4433887"/>
            <a:ext cx="4343400" cy="1966913"/>
            <a:chOff x="2819400" y="4433887"/>
            <a:chExt cx="4343400" cy="1966913"/>
          </a:xfrm>
        </p:grpSpPr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>
              <a:off x="2865438" y="4433887"/>
              <a:ext cx="258762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76" name="Text Box 11"/>
            <p:cNvSpPr txBox="1">
              <a:spLocks noChangeArrowheads="1"/>
            </p:cNvSpPr>
            <p:nvPr/>
          </p:nvSpPr>
          <p:spPr bwMode="auto">
            <a:xfrm>
              <a:off x="3352800" y="5591175"/>
              <a:ext cx="457200" cy="36671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64</a:t>
              </a:r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3048000" y="4433887"/>
              <a:ext cx="5334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78" name="Text Box 13"/>
            <p:cNvSpPr txBox="1">
              <a:spLocks noChangeArrowheads="1"/>
            </p:cNvSpPr>
            <p:nvPr/>
          </p:nvSpPr>
          <p:spPr bwMode="auto">
            <a:xfrm>
              <a:off x="3657600" y="5043487"/>
              <a:ext cx="4572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32</a:t>
              </a:r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>
              <a:off x="3200400" y="4433887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0" name="Text Box 15"/>
            <p:cNvSpPr txBox="1">
              <a:spLocks noChangeArrowheads="1"/>
            </p:cNvSpPr>
            <p:nvPr/>
          </p:nvSpPr>
          <p:spPr bwMode="auto">
            <a:xfrm>
              <a:off x="3962400" y="5576887"/>
              <a:ext cx="4572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16</a:t>
              </a:r>
            </a:p>
          </p:txBody>
        </p:sp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>
              <a:off x="3352800" y="4433887"/>
              <a:ext cx="8382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2" name="Line 17"/>
            <p:cNvSpPr>
              <a:spLocks noChangeShapeType="1"/>
            </p:cNvSpPr>
            <p:nvPr/>
          </p:nvSpPr>
          <p:spPr bwMode="auto">
            <a:xfrm>
              <a:off x="4191000" y="5043487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3" name="Text Box 18"/>
            <p:cNvSpPr txBox="1">
              <a:spLocks noChangeArrowheads="1"/>
            </p:cNvSpPr>
            <p:nvPr/>
          </p:nvSpPr>
          <p:spPr bwMode="auto">
            <a:xfrm>
              <a:off x="4267200" y="5043487"/>
              <a:ext cx="3048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8</a:t>
              </a:r>
            </a:p>
          </p:txBody>
        </p:sp>
        <p:sp>
          <p:nvSpPr>
            <p:cNvPr id="11284" name="Text Box 19"/>
            <p:cNvSpPr txBox="1">
              <a:spLocks noChangeArrowheads="1"/>
            </p:cNvSpPr>
            <p:nvPr/>
          </p:nvSpPr>
          <p:spPr bwMode="auto">
            <a:xfrm>
              <a:off x="4648200" y="5043487"/>
              <a:ext cx="3048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4</a:t>
              </a:r>
            </a:p>
          </p:txBody>
        </p:sp>
        <p:sp>
          <p:nvSpPr>
            <p:cNvPr id="11285" name="Text Box 20"/>
            <p:cNvSpPr txBox="1">
              <a:spLocks noChangeArrowheads="1"/>
            </p:cNvSpPr>
            <p:nvPr/>
          </p:nvSpPr>
          <p:spPr bwMode="auto">
            <a:xfrm>
              <a:off x="5029200" y="5043487"/>
              <a:ext cx="3048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11286" name="Text Box 21"/>
            <p:cNvSpPr txBox="1">
              <a:spLocks noChangeArrowheads="1"/>
            </p:cNvSpPr>
            <p:nvPr/>
          </p:nvSpPr>
          <p:spPr bwMode="auto">
            <a:xfrm>
              <a:off x="5410200" y="5043487"/>
              <a:ext cx="3048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11287" name="Line 22"/>
            <p:cNvSpPr>
              <a:spLocks noChangeShapeType="1"/>
            </p:cNvSpPr>
            <p:nvPr/>
          </p:nvSpPr>
          <p:spPr bwMode="auto">
            <a:xfrm>
              <a:off x="3505200" y="4433887"/>
              <a:ext cx="838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8" name="Line 23"/>
            <p:cNvSpPr>
              <a:spLocks noChangeShapeType="1"/>
            </p:cNvSpPr>
            <p:nvPr/>
          </p:nvSpPr>
          <p:spPr bwMode="auto">
            <a:xfrm>
              <a:off x="3733800" y="4433887"/>
              <a:ext cx="1066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9" name="Line 24"/>
            <p:cNvSpPr>
              <a:spLocks noChangeShapeType="1"/>
            </p:cNvSpPr>
            <p:nvPr/>
          </p:nvSpPr>
          <p:spPr bwMode="auto">
            <a:xfrm>
              <a:off x="3886200" y="4433887"/>
              <a:ext cx="1295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90" name="Line 25"/>
            <p:cNvSpPr>
              <a:spLocks noChangeShapeType="1"/>
            </p:cNvSpPr>
            <p:nvPr/>
          </p:nvSpPr>
          <p:spPr bwMode="auto">
            <a:xfrm>
              <a:off x="4038600" y="4433887"/>
              <a:ext cx="1447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91" name="Text Box 26"/>
            <p:cNvSpPr txBox="1">
              <a:spLocks noChangeArrowheads="1"/>
            </p:cNvSpPr>
            <p:nvPr/>
          </p:nvSpPr>
          <p:spPr bwMode="auto">
            <a:xfrm>
              <a:off x="4419600" y="6034087"/>
              <a:ext cx="2743200" cy="3667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latin typeface="Tahoma" pitchFamily="34" charset="0"/>
                  <a:cs typeface="Tahoma" pitchFamily="34" charset="0"/>
                </a:rPr>
                <a:t>Total  = -1</a:t>
              </a:r>
            </a:p>
          </p:txBody>
        </p:sp>
        <p:sp>
          <p:nvSpPr>
            <p:cNvPr id="11292" name="AutoShape 27"/>
            <p:cNvSpPr>
              <a:spLocks noChangeArrowheads="1"/>
            </p:cNvSpPr>
            <p:nvPr/>
          </p:nvSpPr>
          <p:spPr bwMode="auto">
            <a:xfrm>
              <a:off x="4953000" y="5500687"/>
              <a:ext cx="533400" cy="457200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id-ID"/>
            </a:p>
          </p:txBody>
        </p:sp>
        <p:sp>
          <p:nvSpPr>
            <p:cNvPr id="11295" name="Text Box 9"/>
            <p:cNvSpPr txBox="1">
              <a:spLocks noChangeArrowheads="1"/>
            </p:cNvSpPr>
            <p:nvPr/>
          </p:nvSpPr>
          <p:spPr bwMode="auto">
            <a:xfrm>
              <a:off x="2819400" y="5043487"/>
              <a:ext cx="685800" cy="36671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Tahoma" pitchFamily="34" charset="0"/>
                  <a:cs typeface="Tahoma" pitchFamily="34" charset="0"/>
                </a:rPr>
                <a:t>-128</a:t>
              </a:r>
            </a:p>
          </p:txBody>
        </p:sp>
      </p:grp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1117</TotalTime>
  <Words>2324</Words>
  <Application>Microsoft Office PowerPoint</Application>
  <PresentationFormat>On-screen Show (4:3)</PresentationFormat>
  <Paragraphs>801</Paragraphs>
  <Slides>56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ＭＳ Ｐゴシック</vt:lpstr>
      <vt:lpstr>Arial</vt:lpstr>
      <vt:lpstr>Calibri</vt:lpstr>
      <vt:lpstr>Courier New</vt:lpstr>
      <vt:lpstr>Interstate</vt:lpstr>
      <vt:lpstr>Open Sans</vt:lpstr>
      <vt:lpstr>Symbol</vt:lpstr>
      <vt:lpstr>Tahoma</vt:lpstr>
      <vt:lpstr>Times New Roman</vt:lpstr>
      <vt:lpstr>Wingdings</vt:lpstr>
      <vt:lpstr>TemplateBM</vt:lpstr>
      <vt:lpstr>Introduction to C Programming II &amp; Formatted Input/Output</vt:lpstr>
      <vt:lpstr>Learning Outcomes</vt:lpstr>
      <vt:lpstr>Variable</vt:lpstr>
      <vt:lpstr>Variable</vt:lpstr>
      <vt:lpstr>Variable</vt:lpstr>
      <vt:lpstr>Data Type</vt:lpstr>
      <vt:lpstr>Data Type</vt:lpstr>
      <vt:lpstr>Data Type</vt:lpstr>
      <vt:lpstr>Data Type</vt:lpstr>
      <vt:lpstr>Data Type</vt:lpstr>
      <vt:lpstr>Casting</vt:lpstr>
      <vt:lpstr>Symbolic Constant</vt:lpstr>
      <vt:lpstr>Symbolic Constant</vt:lpstr>
      <vt:lpstr>Constant</vt:lpstr>
      <vt:lpstr>Program Example</vt:lpstr>
      <vt:lpstr>Program Example</vt:lpstr>
      <vt:lpstr>Sizeof</vt:lpstr>
      <vt:lpstr>Suffix</vt:lpstr>
      <vt:lpstr>Suffix</vt:lpstr>
      <vt:lpstr>Suffix</vt:lpstr>
      <vt:lpstr>Suffix</vt:lpstr>
      <vt:lpstr>Output Operation</vt:lpstr>
      <vt:lpstr>Output Operation: printf function</vt:lpstr>
      <vt:lpstr>Output Operation: printf() function</vt:lpstr>
      <vt:lpstr>Output Formatting</vt:lpstr>
      <vt:lpstr>Output Formatting</vt:lpstr>
      <vt:lpstr>Output Example</vt:lpstr>
      <vt:lpstr>Output Example</vt:lpstr>
      <vt:lpstr>Output Example</vt:lpstr>
      <vt:lpstr>Output Example</vt:lpstr>
      <vt:lpstr>Output Operation: putchar() function</vt:lpstr>
      <vt:lpstr>Output Operation: puts() function</vt:lpstr>
      <vt:lpstr>Input Operation</vt:lpstr>
      <vt:lpstr>Input Operation: scanf() function</vt:lpstr>
      <vt:lpstr>Input Operation: scanf() function</vt:lpstr>
      <vt:lpstr>Input Operation: scanf() function</vt:lpstr>
      <vt:lpstr>Input Operation: scanf() function</vt:lpstr>
      <vt:lpstr>Input Operation: scanf() function</vt:lpstr>
      <vt:lpstr>Input Operation: scanf() function</vt:lpstr>
      <vt:lpstr>Input Operation: scanf() function</vt:lpstr>
      <vt:lpstr>Input Formatting</vt:lpstr>
      <vt:lpstr>Input Formatting &amp; Example</vt:lpstr>
      <vt:lpstr>Input Formatting &amp; Example</vt:lpstr>
      <vt:lpstr>Input Formatting &amp; Example</vt:lpstr>
      <vt:lpstr>Input Formatting &amp; Example</vt:lpstr>
      <vt:lpstr>Input Operation: getchar() function</vt:lpstr>
      <vt:lpstr>Input Operation: gets() function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RU</cp:lastModifiedBy>
  <cp:revision>104</cp:revision>
  <dcterms:created xsi:type="dcterms:W3CDTF">2009-07-15T08:07:45Z</dcterms:created>
  <dcterms:modified xsi:type="dcterms:W3CDTF">2016-06-26T15:15:44Z</dcterms:modified>
</cp:coreProperties>
</file>