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2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47B12F5-F9F7-40E9-B1E5-FE2EA2D0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CF23B78-60B7-440B-9252-54B0B6E85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3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899CF-59ED-49CB-AEC3-474E43621F3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97478-BE41-4180-BA92-1F24A017C9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10E7E-80AE-412A-9111-1BAB3793837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3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137EF-B4BB-47B7-A0C5-6808B9E9A6AB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657-6FEF-409F-83DA-1C83DEBDE95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0559-CCB3-43E6-8B5F-2B9AA012D5A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D007B-FF54-4808-B953-35E49A8F6C2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8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3CDC0-8757-4217-947B-31F481E0DA3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44731-A23B-4609-A1BB-01CA027E380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D16D-0A6C-4CE5-9A98-A7AD99A79D2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DE1D9-8D40-41DF-8B6E-75AD1FD1A56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4C831-82A7-45A7-90F0-0B9CAE5E76A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6FA55-722E-4C08-85EE-70142F4581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BCD87-BF9B-4CFB-8D42-0D4FCE6A301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73AFE-FC66-41E5-A685-327B1302A36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1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1BEE7-6F0D-4CA0-A6AB-F8CBAF0A671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FC081-3E3C-4929-8972-0B0892A6287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E1241-02F2-4F97-81B1-1932FD8AF63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10204-539D-46B6-912D-9148639E5B7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578B9-92F6-4D0D-A046-86F46B53194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8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BE2EF-7060-4390-ABA8-A1217E009AB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4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B4C19-393E-445F-A50B-CA416649066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8B98B-AFDE-4D2F-B076-4349A666FE1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F9AF7-B358-4472-B7D7-7CCF3AAB2D69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0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C760-ED4E-4895-A4E2-DE292A86AE34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AFB6-6266-4116-8333-A2128C1E854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0A7AD-B564-41A1-A848-F5839F522F2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A463A-25D7-41BB-8A9B-530FB2A087A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FCD5D-7185-4777-B744-9680F668608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3547A-9379-4A5F-A134-EA098518859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178D7-0EF4-4474-87EF-E71CA678D3A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DC57E1C-3EFE-41B3-B70B-E425313B3F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224E-7CA7-4AF3-BDEC-452F09E7F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912-1E5F-4E20-B501-856AEB0D73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895F-F828-4C1B-ABE8-E7EE46320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6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56992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Operator, Operand, and Arithmetic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DDE12-D26A-4FCE-B445-3E032F4BB6F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878904" y="1935757"/>
            <a:ext cx="786956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N++;  	// post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++N;  	// pre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N--;    	// post decrement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--N;    	// pre decrement</a:t>
            </a:r>
          </a:p>
          <a:p>
            <a:pPr marL="1201738" lvl="3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N++;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++N;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N=N+1;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N--;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--N;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N=N-1;</a:t>
            </a:r>
          </a:p>
          <a:p>
            <a:pPr marL="287338" indent="-287338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75939-DD4D-427A-B2EE-4B3C67CDADD2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914400" y="198884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287338" indent="-287338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115616" y="2492896"/>
            <a:ext cx="75438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int main () 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int x = 44;  int y = 44;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++x;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printf(”x = %d\n”, x);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y++;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printf(”y = %d\n”, y); 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7BD8C-75A7-41BA-85BC-BC2ACFC62CBF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899592" y="2204864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/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dirty="0"/>
              <a:t>as a bounded statement (sub expression), then both of them have a different meaning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n add by 1, then continue to process its expression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dirty="0"/>
              <a:t> process the expression initially, than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/>
              <a:t> by 1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43608" y="4725144"/>
            <a:ext cx="6629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int x=44; int y = 44; int z;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++x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z, x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45 */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y++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44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an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d y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 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45 */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A911-5D09-485F-BB28-C2F58227BFF3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2440" y="1935758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Every expression using the following form: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= &lt;Variable&gt; &lt;Operator&gt;&lt;Exp&gt;;</a:t>
            </a:r>
          </a:p>
          <a:p>
            <a:pPr marL="0" lvl="2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has similar meaning with: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&lt;Operator&gt; = &lt;Exp&gt;;</a:t>
            </a:r>
          </a:p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or also known as:</a:t>
            </a:r>
          </a:p>
          <a:p>
            <a:pPr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Combined Operator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209800" y="3892380"/>
          <a:ext cx="4572000" cy="2560956"/>
        </p:xfrm>
        <a:graphic>
          <a:graphicData uri="http://schemas.openxmlformats.org/drawingml/2006/table">
            <a:tbl>
              <a:tblPr/>
              <a:tblGrid>
                <a:gridCol w="2135188"/>
                <a:gridCol w="2436812"/>
              </a:tblGrid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Expression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Combined Operator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+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+=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–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-=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*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*=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/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/=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%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%=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^ b 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^= b;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E895C-F328-4ACE-8006-560BF5919799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2440" y="1947590"/>
            <a:ext cx="76200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1588"/>
            <a:r>
              <a:rPr lang="en-US" sz="2400" b="1" dirty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274638" indent="-1588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274638" indent="-1588"/>
            <a:r>
              <a:rPr lang="en-US" sz="2400" dirty="0">
                <a:latin typeface="Tahoma" pitchFamily="34" charset="0"/>
                <a:cs typeface="Tahoma" pitchFamily="34" charset="0"/>
              </a:rPr>
              <a:t>x *= y +1;  has similar meaning with: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(y + 1);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y + 1;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+ 1 * y;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(x + 1) * y;</a:t>
            </a:r>
          </a:p>
          <a:p>
            <a:pPr marL="736600" lvl="1" indent="-460375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1080" y="4871119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400" dirty="0">
                <a:latin typeface="Tahoma" pitchFamily="34" charset="0"/>
                <a:cs typeface="Tahoma" pitchFamily="34" charset="0"/>
              </a:rPr>
              <a:t>Answer: A</a:t>
            </a:r>
          </a:p>
          <a:p>
            <a:endParaRPr lang="id-ID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F009E-5C49-468C-89FE-C1CDFFA3F70E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2440" y="1863750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Use to compare to values with TRUE or FALSE result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FALSE in C language equals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on the other hand not equal to 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set by a C program at run time equal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one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9340"/>
              </p:ext>
            </p:extLst>
          </p:nvPr>
        </p:nvGraphicFramePr>
        <p:xfrm>
          <a:off x="2438400" y="2511846"/>
          <a:ext cx="4191000" cy="2573338"/>
        </p:xfrm>
        <a:graphic>
          <a:graphicData uri="http://schemas.openxmlformats.org/drawingml/2006/table">
            <a:tbl>
              <a:tblPr/>
              <a:tblGrid>
                <a:gridCol w="966788"/>
                <a:gridCol w="322421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==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Equality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 equal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?: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Conditional assignment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FB006-EB8A-4DE2-B644-8DE042D235A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1056456" y="1935757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111696" y="2348880"/>
            <a:ext cx="792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int x=5,y=6;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not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111696" y="5407049"/>
            <a:ext cx="7924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id-ID" sz="1600">
                <a:latin typeface="Courier New" pitchFamily="49" charset="0"/>
              </a:rPr>
              <a:t>int x;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&gt; 10);	// x value 1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== 10);	// x value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B1E966-8F6B-477B-ACBD-3D914B1591FF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984448" y="2007765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Given the following statement: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if(a &gt; b)  z = a;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else z = b;</a:t>
            </a:r>
          </a:p>
          <a:p>
            <a:pPr marL="852488" lvl="2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The above statement can be reformed to a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conditional expression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Conditional expression using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ternary operator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‘?’ and ‘:’</a:t>
            </a:r>
          </a:p>
          <a:p>
            <a:pPr marL="395288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Syntax : </a:t>
            </a:r>
          </a:p>
          <a:p>
            <a:pPr marL="395288" indent="-395288"/>
            <a:r>
              <a:rPr lang="en-US" sz="2000" b="1" dirty="0">
                <a:latin typeface="Tahoma" pitchFamily="34" charset="0"/>
                <a:cs typeface="Tahoma" pitchFamily="34" charset="0"/>
              </a:rPr>
              <a:t>		exp1 ? exp2 : exp3;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 (similar meaning with the above statement):</a:t>
            </a:r>
          </a:p>
          <a:p>
            <a:pPr marL="395288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	z = (a &gt; b) ? a : b;</a:t>
            </a:r>
          </a:p>
          <a:p>
            <a:pPr marL="395288" indent="-395288"/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689C5-6F50-498B-8593-F9B728EABB3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899592" y="1772816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475656" y="2132856"/>
            <a:ext cx="59436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int code, discount=0;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code=1;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discount =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(code == 1) ? 30 : 10;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printf(” Item discount = %d \n”,discount);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078288" y="3961656"/>
            <a:ext cx="4953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int bil, abs;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- 50;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return(0);</a:t>
            </a: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3AFEC-F143-40D0-8253-0E344943D14F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899592" y="1916832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symbols: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truth table: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59"/>
          <p:cNvGraphicFramePr>
            <a:graphicFrameLocks noGrp="1"/>
          </p:cNvGraphicFramePr>
          <p:nvPr/>
        </p:nvGraphicFramePr>
        <p:xfrm>
          <a:off x="1979712" y="2348880"/>
          <a:ext cx="3200400" cy="134112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</a:tblGrid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||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1043608" y="4149080"/>
          <a:ext cx="7162800" cy="2127250"/>
        </p:xfrm>
        <a:graphic>
          <a:graphicData uri="http://schemas.openxmlformats.org/drawingml/2006/table">
            <a:tbl>
              <a:tblPr/>
              <a:tblGrid>
                <a:gridCol w="1277938"/>
                <a:gridCol w="1281112"/>
                <a:gridCol w="1277938"/>
                <a:gridCol w="1662112"/>
                <a:gridCol w="1663700"/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&amp;&amp; 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|| 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28FBE-1C30-420C-8803-2EF49E11C016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Creating instructions using various operator in C programming language (LO1 &amp; LO2)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Operators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F09C2-E0AA-4E07-A643-738BCA4E61EB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Operand in Logical Operator is the operand with TRUE or FALSE value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x=5; 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y=0;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x &amp;&amp; y;  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	// FALSE</a:t>
            </a:r>
          </a:p>
          <a:p>
            <a:pPr lvl="1"/>
            <a:r>
              <a:rPr lang="en-US" sz="2000" dirty="0">
                <a:latin typeface="Courier New" pitchFamily="49" charset="0"/>
                <a:cs typeface="Tahoma" pitchFamily="34" charset="0"/>
              </a:rPr>
              <a:t>	(x &gt; y) &amp;&amp; (y&gt;=0);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// TRUE</a:t>
            </a:r>
          </a:p>
          <a:p>
            <a:pPr lvl="1"/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7C645-99A1-430B-8CCD-9DA6CF479BD5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7"/>
          <p:cNvGraphicFramePr>
            <a:graphicFrameLocks noGrp="1"/>
          </p:cNvGraphicFramePr>
          <p:nvPr/>
        </p:nvGraphicFramePr>
        <p:xfrm>
          <a:off x="1043608" y="2132856"/>
          <a:ext cx="7620000" cy="3892550"/>
        </p:xfrm>
        <a:graphic>
          <a:graphicData uri="http://schemas.openxmlformats.org/drawingml/2006/table">
            <a:tbl>
              <a:tblPr/>
              <a:tblGrid>
                <a:gridCol w="1622425"/>
                <a:gridCol w="2897188"/>
                <a:gridCol w="3100387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Meaning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 B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Complement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~A;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Right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&gt;&gt;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Left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&lt;&lt; 2;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1BC8-2C8B-4EB1-8147-995E3DD0C137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895672" y="193575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BIT BY BIT OPERATION</a:t>
            </a:r>
          </a:p>
          <a:p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A=24; int B=35; int C;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&amp; B;  	// value C = 0</a:t>
            </a:r>
          </a:p>
          <a:p>
            <a:pPr lvl="1"/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| B;   	// value C = 59</a:t>
            </a: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A=24 binary: 011000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B=35 binary: 100011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AND operation resulting: 000000, in decimal: 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OR operation resulting : 111011, in decimal: 59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7B283-8301-45B1-9F25-8F89E2724AE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XOR operation of two bits resulting 1 if both bit are differ, and will result 0 if both are analogous.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A,B=45;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B^75;   	// Result A=102</a:t>
            </a:r>
          </a:p>
          <a:p>
            <a:pPr lvl="1"/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45 binary: 0101101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75 binary: 1001011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XOR will result in : 1100110 or 102 in decimal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AE166-9636-4D88-98BC-207BFA7EAEDA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To create a complement-1 value, then every bit with 0 value exchange to 1 and vice versa.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 B=0xC3;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A=~B;  		//value A=0x3C;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0xC3 binary: 1100 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complement-1 result: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0011 1100  in hexadecimal 3C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410200" y="4038600"/>
            <a:ext cx="3200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C, writing a hexadecimal should start with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0x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6DCEB-0FBD-429B-9F7A-F2D4A7598AAF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71600" y="2276872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 Example :</a:t>
            </a:r>
          </a:p>
          <a:p>
            <a:pPr lvl="1"/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A, B=78;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&gt;&gt; 3; //value A=9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&lt;&lt; 2; //value A=312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219200" y="3961978"/>
            <a:ext cx="670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right: 0010 0111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right: 0001 0011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third shift right : 00001001 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9 decimal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219200" y="5457403"/>
            <a:ext cx="6705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left: 0100 11100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left: 0100 111000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312 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Pointer Operators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6C8E9-6DC2-455A-8BEE-C6AFAD346B03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971600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Pointer operators consist of: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&amp; (address of)</a:t>
            </a: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* (value of)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6324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ahoma" pitchFamily="34" charset="0"/>
                <a:cs typeface="Tahoma" pitchFamily="34" charset="0"/>
              </a:rPr>
              <a:t>will be discussed on session 13-14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B9BEB-188F-41A3-805B-E556DC4A0CB8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967680" y="213007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Every operator will have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priority. Operator with the highest precedence will initially executed.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location inside an expression (from left or right order). Associative will be used for operators with the same precedence level.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E2A9F-3E8B-46CA-891C-E44FA0667F5C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979712" y="1936298"/>
            <a:ext cx="6192688" cy="451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Associative: Example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9B5D3-F693-4245-810D-FA773D1029F5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2420888"/>
          <a:ext cx="4191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3019048" imgH="1152381" progId="Paint.Picture">
                  <p:embed/>
                </p:oleObj>
              </mc:Choice>
              <mc:Fallback>
                <p:oleObj name="Bitmap Image" r:id="rId4" imgW="3019048" imgH="11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4191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3622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9D93C1-450B-47F5-8D88-ECF9C62E2E7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Operator, Operand, and Arithmetic: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Assignment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Arithmetic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Relational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Conditional Expressions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Logical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Bitwise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Precedence and Associative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B8EF-F49D-4299-8D24-BAF9174F050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80000"/>
              </a:lnSpc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 all variables are integer, then state the value of A if:</a:t>
            </a:r>
          </a:p>
          <a:p>
            <a:pPr marL="1249363" lvl="1" indent="-536575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B=23; C=12; D=32; E=0;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&amp;&amp; E;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&amp;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||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&gt;&gt;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&lt;&lt;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=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== C;</a:t>
            </a:r>
          </a:p>
          <a:p>
            <a:pPr marL="441325" indent="-441325">
              <a:buFontTx/>
              <a:buAutoNum type="arabicPeriod"/>
            </a:pPr>
            <a:endParaRPr lang="id-ID" b="1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6CE80-9D53-4AA7-A5F0-DB399F9CA301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2"/>
            </a:pPr>
            <a:r>
              <a:rPr lang="id-ID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Courier New" pitchFamily="49" charset="0"/>
              </a:rPr>
              <a:t>#include &lt;stdio.h&gt;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int main()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{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int x=10, y=6;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x *= 5 + y;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printf("%d\n",x);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return(0);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What is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876800" y="2132856"/>
            <a:ext cx="3810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	</a:t>
            </a: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6256"/>
            <a:ext cx="3810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BC11F-C303-4996-A592-5D32AD716F9A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4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y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324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94DDF-2501-4DFD-99BC-ECB37BE893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71872" y="2083668"/>
            <a:ext cx="7848600" cy="41536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5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2000" dirty="0" smtClean="0"/>
              <a:t>	What are the output of those programs?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384" y="2033265"/>
            <a:ext cx="2895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07" y="1993032"/>
            <a:ext cx="31575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144" y="3821832"/>
            <a:ext cx="29718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944" y="3821832"/>
            <a:ext cx="32004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A85F2-4D4A-4091-8BD1-C64238F05E5F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6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182563" lvl="1" indent="0"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z = (n &gt; 0) ? f : b;</a:t>
            </a:r>
          </a:p>
          <a:p>
            <a:pPr marL="182563" lvl="1" indent="0">
              <a:buFontTx/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From the given conditional expression above, do </a:t>
            </a:r>
            <a:r>
              <a:rPr lang="en-US" sz="2400" dirty="0" smtClean="0">
                <a:latin typeface="Courier New" pitchFamily="49" charset="0"/>
                <a:cs typeface="Tahoma" pitchFamily="34" charset="0"/>
              </a:rPr>
              <a:t>f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Tahoma" pitchFamily="34" charset="0"/>
              </a:rPr>
              <a:t>b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have a different data type?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19010-4124-4A14-ADC4-8C64D5788ABE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Operator is a symbol to process values in result for a new value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Operand is part which specifies what data is to be manipulated or operated on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Every operator will have precedence and associative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9BB7-89F9-4DB6-A60D-2D55720B632A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 Chapter 2, 3 &amp; 4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Manipulating Data with Operators: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http://aelinik.free.fr/c/ch06.htm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44FC3-A9E4-43F5-8767-04D06835C343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249B7-9358-4A75-A9EE-83A09600E01C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Operator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symbol to process values in result for a new value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Operand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is part which specifies what data is to be manipulated or operated on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C = A + B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(= and + sign are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operators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A, B and C are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operands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3">
              <a:lnSpc>
                <a:spcPct val="11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Based on its operand number, operator can be divided into three: 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Unary operator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one operand)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Binary operator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two operands)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Ternary operator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three operands)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92669-2084-43CA-ACBD-6888794A0728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Based on its operation type,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operator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can be grouped as:</a:t>
            </a:r>
            <a:endParaRPr lang="en-US" sz="2000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Assignment Operator</a:t>
            </a: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Logical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Arithmetic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Relational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Bitwise Operator</a:t>
            </a: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Pointer Operator</a:t>
            </a: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074A9-EB78-423A-9EA5-1255635AA40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A binary operator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Used in assigning value to an operand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Syntax:</a:t>
            </a:r>
          </a:p>
          <a:p>
            <a:pPr lvl="2"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Operand1 = Operand2;</a:t>
            </a:r>
          </a:p>
          <a:p>
            <a:pPr lvl="2"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Left hand side operand (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Operand1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) should have (L-Value) such as variable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Right hand side operand (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Operand2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) can be constant, another variable, expression or function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6D22A-BD77-42A7-831B-DA35CF6923FB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2;			// constant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y;			// other variable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2 * y;		// expression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sin (y);		// function</a:t>
            </a:r>
          </a:p>
          <a:p>
            <a:pPr lvl="2"/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Type of the result will follow the left hand side operand</a:t>
            </a:r>
          </a:p>
          <a:p>
            <a:pPr lvl="2">
              <a:buFontTx/>
              <a:buNone/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7/2;   	/*x value is 3 not 3.5*/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float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y = 3;	/*y value is 3.000 */</a:t>
            </a: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93E79-F383-4481-9303-C27B58DA6841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/>
        </p:nvGraphicFramePr>
        <p:xfrm>
          <a:off x="1403648" y="2276872"/>
          <a:ext cx="6324600" cy="3778253"/>
        </p:xfrm>
        <a:graphic>
          <a:graphicData uri="http://schemas.openxmlformats.org/drawingml/2006/table">
            <a:tbl>
              <a:tblPr/>
              <a:tblGrid>
                <a:gridCol w="1357313"/>
                <a:gridCol w="2393950"/>
                <a:gridCol w="2573337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 = y + 6;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x – 5;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y *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Division 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 = x/y;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Modulo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10 %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x++;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z--;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Scope / Priority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x=(2+3)*5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6A43D-5820-4FF9-ABD2-84C79DC1F3A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Rectangle 3"/>
          <p:cNvSpPr txBox="1">
            <a:spLocks noChangeArrowheads="1"/>
          </p:cNvSpPr>
          <p:nvPr/>
        </p:nvSpPr>
        <p:spPr bwMode="auto">
          <a:xfrm>
            <a:off x="827584" y="2007765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Modulo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%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Binary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To find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remainder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of a division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2, can be used to find an odd or even number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 = 0 </a:t>
            </a: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  N is even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N % 2 = 1   N is odd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</a:pPr>
            <a:endParaRPr lang="en-US" sz="2000" dirty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Increment and Decrement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++(increment), --(decrement)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Unary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Increase (++) and decrease (--) the value of a variable by 1.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Its position can be in the front (pre) or after (post) a variable.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316</TotalTime>
  <Words>1617</Words>
  <Application>Microsoft Office PowerPoint</Application>
  <PresentationFormat>On-screen Show (4:3)</PresentationFormat>
  <Paragraphs>554</Paragraphs>
  <Slides>37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Wingdings</vt:lpstr>
      <vt:lpstr>TemplateBM</vt:lpstr>
      <vt:lpstr>Bitmap Image</vt:lpstr>
      <vt:lpstr>Operator, Operand, and Arithmetic</vt:lpstr>
      <vt:lpstr>Learning Outcomes</vt:lpstr>
      <vt:lpstr>Sub Topics</vt:lpstr>
      <vt:lpstr>Operator and Operand Introduction </vt:lpstr>
      <vt:lpstr>Operator and Operand Introduction </vt:lpstr>
      <vt:lpstr>Assignment Operators</vt:lpstr>
      <vt:lpstr>Assignment Operators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Relational Operators </vt:lpstr>
      <vt:lpstr>Relational Operators </vt:lpstr>
      <vt:lpstr>Conditional Expressions</vt:lpstr>
      <vt:lpstr>Conditional Expressions</vt:lpstr>
      <vt:lpstr>Logical Operator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Pointer Operators</vt:lpstr>
      <vt:lpstr>Precedence and Associative</vt:lpstr>
      <vt:lpstr>Precedence and Associative</vt:lpstr>
      <vt:lpstr>Precedence and Associative: Example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RU</cp:lastModifiedBy>
  <cp:revision>46</cp:revision>
  <dcterms:created xsi:type="dcterms:W3CDTF">2007-02-22T08:40:35Z</dcterms:created>
  <dcterms:modified xsi:type="dcterms:W3CDTF">2016-06-26T15:28:30Z</dcterms:modified>
</cp:coreProperties>
</file>