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8" r:id="rId1"/>
  </p:sldMasterIdLst>
  <p:notesMasterIdLst>
    <p:notesMasterId r:id="rId12"/>
  </p:notesMasterIdLst>
  <p:handoutMasterIdLst>
    <p:handoutMasterId r:id="rId13"/>
  </p:handoutMasterIdLst>
  <p:sldIdLst>
    <p:sldId id="479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966" autoAdjust="0"/>
    <p:restoredTop sz="94660"/>
  </p:normalViewPr>
  <p:slideViewPr>
    <p:cSldViewPr>
      <p:cViewPr varScale="1">
        <p:scale>
          <a:sx n="68" d="100"/>
          <a:sy n="68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00E4F0BF-5C39-4D99-8258-7BA002795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355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422A1330-F0A5-45D4-9057-58518D064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E15ECA-5F4D-4649-90BD-335C63FA3788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D3C36C-F1AB-480D-8DE4-E2018409AD44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372C2478-A4BB-49A4-9493-DD9918F67CC6}" type="datetime1">
              <a:rPr lang="en-US" smtClean="0"/>
              <a:pPr>
                <a:defRPr/>
              </a:pPr>
              <a:t>12/19/2014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C82AB530-83D1-494E-8141-849681A2E2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922F0158-5D25-4A74-8408-115E1302BCB7}" type="datetime1">
              <a:rPr lang="en-US" smtClean="0"/>
              <a:pPr>
                <a:defRPr/>
              </a:pPr>
              <a:t>12/19/2014</a:t>
            </a:fld>
            <a:r>
              <a:rPr lang="en-US" smtClean="0"/>
              <a:t>Bina Nusantara University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9F835F5D-0947-4A8E-ABCD-2B144FD6EF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E0975-1042-43DB-8425-190C6F3EA7B6}" type="datetime1">
              <a:rPr lang="en-US" smtClean="0"/>
              <a:pPr>
                <a:defRPr/>
              </a:pPr>
              <a:t>12/19/2014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C6FCD7-99AC-46D1-B90A-055E4637BE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C5836F-F2E4-4558-A457-F38357707620}" type="datetime1">
              <a:rPr lang="en-US" smtClean="0"/>
              <a:pPr>
                <a:defRPr/>
              </a:pPr>
              <a:t>12/19/2014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4AD011-F65B-402C-8D5F-3121A43A22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3DBB0D-2F1A-44AD-AE9B-B13BD02224BF}" type="datetime1">
              <a:rPr lang="en-US" smtClean="0"/>
              <a:pPr>
                <a:defRPr/>
              </a:pPr>
              <a:t>12/19/2014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3EF25-E610-4823-BCBC-B29082D71A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551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6BF2A-9519-4DD7-91B1-48F705353700}" type="datetime1">
              <a:rPr lang="en-US"/>
              <a:pPr>
                <a:defRPr/>
              </a:pPr>
              <a:t>12/19/2014</a:t>
            </a:fld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C1E342-DD1D-4CDC-A584-F8D25CE50F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2F0158-5D25-4A74-8408-115E1302BCB7}" type="datetime1">
              <a:rPr lang="en-US" smtClean="0"/>
              <a:pPr>
                <a:defRPr/>
              </a:pPr>
              <a:t>12/19/2014</a:t>
            </a:fld>
            <a:r>
              <a:rPr lang="en-US" smtClean="0"/>
              <a:t>Bina Nusantara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835F5D-0947-4A8E-ABCD-2B144FD6EF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4" r:id="rId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7127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Review Materials I (T</a:t>
            </a:r>
            <a:r>
              <a:rPr lang="en-AU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)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1680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5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BF966C-B293-4F84-9F4E-88F1CE3D8294}" type="slidenum">
              <a:rPr lang="en-US">
                <a:latin typeface="Tahoma" pitchFamily="34" charset="0"/>
                <a:cs typeface="Tahoma" pitchFamily="34" charset="0"/>
              </a:rPr>
              <a:pPr/>
              <a:t>10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Review Materials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B97121-1900-44E9-A46A-31A6C1043E0E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Algorithm &amp; Programming</a:t>
            </a:r>
          </a:p>
          <a:p>
            <a:r>
              <a:rPr lang="en-US" smtClean="0"/>
              <a:t>Introduction to C Programming I </a:t>
            </a:r>
          </a:p>
          <a:p>
            <a:r>
              <a:rPr lang="en-US" smtClean="0"/>
              <a:t>Introduction to C Programming II</a:t>
            </a:r>
          </a:p>
          <a:p>
            <a:r>
              <a:rPr lang="en-US" smtClean="0"/>
              <a:t>Operator, Operand, and Arithmetic</a:t>
            </a:r>
          </a:p>
          <a:p>
            <a:r>
              <a:rPr lang="en-US" smtClean="0"/>
              <a:t>Program Control: Selection</a:t>
            </a:r>
          </a:p>
          <a:p>
            <a:r>
              <a:rPr lang="en-US" smtClean="0"/>
              <a:t>Program Control: Repetition</a:t>
            </a:r>
          </a:p>
          <a:p>
            <a:r>
              <a:rPr lang="en-US" smtClean="0"/>
              <a:t>Pointers and Arrays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Exercise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948EF9-20E1-40F2-8384-B2CB895545FE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Tx/>
              <a:buAutoNum type="arabicPeriod"/>
            </a:pPr>
            <a:r>
              <a:rPr lang="en-US" smtClean="0"/>
              <a:t>Create Pseudocode and Flowchart for the following problem :</a:t>
            </a:r>
          </a:p>
          <a:p>
            <a:pPr marL="457200" indent="-457200">
              <a:buFontTx/>
              <a:buAutoNum type="arabicPeriod"/>
            </a:pPr>
            <a:endParaRPr lang="en-US" smtClean="0"/>
          </a:p>
          <a:p>
            <a:pPr marL="457200" indent="-457200">
              <a:buFontTx/>
              <a:buNone/>
            </a:pPr>
            <a:r>
              <a:rPr lang="en-US" smtClean="0"/>
              <a:t>	</a:t>
            </a:r>
            <a:r>
              <a:rPr lang="en-US" sz="2000" smtClean="0"/>
              <a:t>A shopping market is in need of a program to support cashier. The program will first read the </a:t>
            </a:r>
            <a:r>
              <a:rPr lang="en-US" sz="2000" i="1" smtClean="0"/>
              <a:t>product code </a:t>
            </a:r>
            <a:r>
              <a:rPr lang="en-US" sz="2000" smtClean="0"/>
              <a:t>from screen, validate that </a:t>
            </a:r>
            <a:r>
              <a:rPr lang="en-US" sz="2000" i="1" smtClean="0"/>
              <a:t>product code </a:t>
            </a:r>
            <a:r>
              <a:rPr lang="en-US" sz="2000" smtClean="0"/>
              <a:t>should be 10 digits of characters. Other than that, </a:t>
            </a:r>
            <a:r>
              <a:rPr lang="en-US" sz="2000" i="1" smtClean="0"/>
              <a:t>quantity</a:t>
            </a:r>
            <a:r>
              <a:rPr lang="en-US" sz="2000" smtClean="0"/>
              <a:t> and </a:t>
            </a:r>
            <a:r>
              <a:rPr lang="en-US" sz="2000" i="1" smtClean="0"/>
              <a:t>price</a:t>
            </a:r>
            <a:r>
              <a:rPr lang="en-US" sz="2000" smtClean="0"/>
              <a:t> will be asked for each of products. Program will also need to validate if </a:t>
            </a:r>
            <a:r>
              <a:rPr lang="en-US" sz="2000" i="1" smtClean="0"/>
              <a:t>quantity</a:t>
            </a:r>
            <a:r>
              <a:rPr lang="en-US" sz="2000" smtClean="0"/>
              <a:t> and 	</a:t>
            </a:r>
            <a:r>
              <a:rPr lang="en-US" sz="2000" i="1" smtClean="0"/>
              <a:t>price</a:t>
            </a:r>
            <a:r>
              <a:rPr lang="en-US" sz="2000" smtClean="0"/>
              <a:t> is all numbers with minimum value of 1. All these process will be repeated for every products shopped by customer.</a:t>
            </a:r>
          </a:p>
          <a:p>
            <a:pPr marL="457200" indent="-457200">
              <a:buFontTx/>
              <a:buNone/>
            </a:pPr>
            <a:r>
              <a:rPr lang="en-US" sz="2000" smtClean="0"/>
              <a:t>	Program will stop computing and display the amount that should 	be paid by customer when user input product code with 0000000000.</a:t>
            </a:r>
          </a:p>
          <a:p>
            <a:pPr marL="457200" indent="-457200">
              <a:buFontTx/>
              <a:buNone/>
            </a:pPr>
            <a:endParaRPr lang="en-US" sz="2000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Exercise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4B82D3-4B2B-4DA8-8836-DA8AFCB2B9EE}" type="slidenum">
              <a:rPr lang="en-US"/>
              <a:pPr/>
              <a:t>4</a:t>
            </a:fld>
            <a:endParaRPr lang="en-US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2. Decide if the following statements are TRUE or FALSE</a:t>
            </a:r>
          </a:p>
          <a:p>
            <a:pPr marL="0" indent="0">
              <a:buFontTx/>
              <a:buNone/>
            </a:pPr>
            <a:r>
              <a:rPr lang="en-US" smtClean="0"/>
              <a:t> a) Variable name can be started with numbers, ex : 1name </a:t>
            </a:r>
          </a:p>
          <a:p>
            <a:pPr marL="0" indent="0">
              <a:buFontTx/>
              <a:buNone/>
            </a:pPr>
            <a:r>
              <a:rPr lang="en-US" smtClean="0"/>
              <a:t> b) Variable name can not consist of more than a word</a:t>
            </a:r>
          </a:p>
          <a:p>
            <a:pPr marL="0" indent="0">
              <a:buFontTx/>
              <a:buNone/>
            </a:pPr>
            <a:r>
              <a:rPr lang="en-US" smtClean="0"/>
              <a:t> c) We can make variable with name of : system</a:t>
            </a:r>
          </a:p>
          <a:p>
            <a:pPr marL="0" indent="0">
              <a:buFontTx/>
              <a:buNone/>
            </a:pPr>
            <a:endParaRPr lang="en-US" smtClean="0"/>
          </a:p>
          <a:p>
            <a:pPr marL="0" indent="0">
              <a:buFontTx/>
              <a:buNone/>
            </a:pPr>
            <a:r>
              <a:rPr lang="en-US" smtClean="0"/>
              <a:t>3. Do the following syntax : </a:t>
            </a:r>
            <a:r>
              <a:rPr lang="en-US" b="1" smtClean="0"/>
              <a:t>scanf(“%s”, temp) </a:t>
            </a:r>
            <a:r>
              <a:rPr lang="en-US" smtClean="0"/>
              <a:t>and </a:t>
            </a:r>
            <a:r>
              <a:rPr lang="en-US" b="1" smtClean="0"/>
              <a:t>gets(temp) </a:t>
            </a:r>
            <a:r>
              <a:rPr lang="en-US" smtClean="0"/>
              <a:t>have the same function? What is the output if the input is : “Good Morning” ?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Exercise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7E3068-5B21-46B7-846E-1CE850969039}" type="slidenum">
              <a:rPr lang="en-US"/>
              <a:pPr/>
              <a:t>5</a:t>
            </a:fld>
            <a:endParaRPr lang="en-US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4. If all variables are integer, then state the value of A if:</a:t>
            </a:r>
          </a:p>
          <a:p>
            <a:pPr marL="1249363" lvl="1" indent="-536575"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B=13; C=11; D=42; E=0;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 dirty="0" smtClean="0">
                <a:latin typeface="Courier New" pitchFamily="49" charset="0"/>
              </a:rPr>
              <a:t>A = B &amp;&amp; E;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 dirty="0" smtClean="0">
                <a:latin typeface="Courier New" pitchFamily="49" charset="0"/>
              </a:rPr>
              <a:t>A = B &amp; C;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 dirty="0" smtClean="0">
                <a:latin typeface="Courier New" pitchFamily="49" charset="0"/>
              </a:rPr>
              <a:t>A = C || D;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 dirty="0" smtClean="0">
                <a:latin typeface="Courier New" pitchFamily="49" charset="0"/>
              </a:rPr>
              <a:t>A = B | D;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 dirty="0" smtClean="0">
                <a:latin typeface="Courier New" pitchFamily="49" charset="0"/>
              </a:rPr>
              <a:t>A = B &gt; 2;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 dirty="0" smtClean="0">
                <a:latin typeface="Courier New" pitchFamily="49" charset="0"/>
              </a:rPr>
              <a:t>A = B &gt;&gt; 2;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 dirty="0" smtClean="0">
                <a:latin typeface="Courier New" pitchFamily="49" charset="0"/>
              </a:rPr>
              <a:t>A = C &lt; 3;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 dirty="0" smtClean="0">
                <a:latin typeface="Courier New" pitchFamily="49" charset="0"/>
              </a:rPr>
              <a:t>A = C &lt;&lt; 3;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 dirty="0" smtClean="0">
                <a:latin typeface="Courier New" pitchFamily="49" charset="0"/>
              </a:rPr>
              <a:t>A = B = C;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 dirty="0" smtClean="0">
                <a:latin typeface="Courier New" pitchFamily="49" charset="0"/>
              </a:rPr>
              <a:t>A = B == C;</a:t>
            </a:r>
          </a:p>
          <a:p>
            <a:pPr marL="0" indent="0">
              <a:buFontTx/>
              <a:buAutoNum type="arabicPeriod" startAt="2"/>
            </a:pPr>
            <a:endParaRPr lang="id-ID" b="1" dirty="0" smtClean="0"/>
          </a:p>
          <a:p>
            <a:pPr marL="0" indent="0"/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Exercise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B2BA2A-8F36-43DC-A020-0CAA0620CC9A}" type="slidenum">
              <a:rPr lang="en-US"/>
              <a:pPr/>
              <a:t>6</a:t>
            </a:fld>
            <a:endParaRPr lang="en-US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smtClean="0"/>
              <a:t>5. Given the following decimal : 15870, convert it to :</a:t>
            </a:r>
          </a:p>
          <a:p>
            <a:pPr marL="0" indent="0">
              <a:buFontTx/>
              <a:buNone/>
            </a:pPr>
            <a:r>
              <a:rPr lang="en-US" smtClean="0"/>
              <a:t>	a) Binary</a:t>
            </a:r>
          </a:p>
          <a:p>
            <a:pPr marL="0" indent="0">
              <a:buFontTx/>
              <a:buNone/>
            </a:pPr>
            <a:r>
              <a:rPr lang="en-US" smtClean="0"/>
              <a:t>	b) Octal</a:t>
            </a:r>
          </a:p>
          <a:p>
            <a:pPr marL="0" indent="0">
              <a:buFontTx/>
              <a:buNone/>
            </a:pPr>
            <a:r>
              <a:rPr lang="en-US" smtClean="0"/>
              <a:t>	c) Hexadecimal</a:t>
            </a:r>
          </a:p>
          <a:p>
            <a:pPr marL="0" indent="0">
              <a:buFontTx/>
              <a:buNone/>
            </a:pPr>
            <a:r>
              <a:rPr lang="en-US" smtClean="0"/>
              <a:t>6. What is the result of z = (x ==1) ? 5 : 7 if x is 0 ?</a:t>
            </a:r>
          </a:p>
          <a:p>
            <a:pPr marL="0" indent="0">
              <a:buFontTx/>
              <a:buNone/>
            </a:pPr>
            <a:r>
              <a:rPr lang="en-US" smtClean="0"/>
              <a:t>7. Are these two block of codes the same?</a:t>
            </a:r>
          </a:p>
          <a:p>
            <a:pPr marL="0" indent="0">
              <a:buFontTx/>
              <a:buNone/>
            </a:pPr>
            <a:endParaRPr lang="en-US" smtClean="0"/>
          </a:p>
          <a:p>
            <a:pPr marL="0" indent="0">
              <a:buFontTx/>
              <a:buNone/>
            </a:pPr>
            <a:endParaRPr lang="en-US" smtClean="0"/>
          </a:p>
          <a:p>
            <a:pPr marL="0" indent="0">
              <a:buFontTx/>
              <a:buNone/>
            </a:pPr>
            <a:endParaRPr lang="en-US" smtClean="0"/>
          </a:p>
          <a:p>
            <a:pPr marL="0" indent="0">
              <a:buFontTx/>
              <a:buNone/>
            </a:pPr>
            <a:endParaRPr lang="en-US" smtClean="0"/>
          </a:p>
          <a:p>
            <a:pPr marL="0" indent="0">
              <a:buFontTx/>
              <a:buNone/>
            </a:pPr>
            <a:r>
              <a:rPr lang="en-US" smtClean="0"/>
              <a:t>If mark is 90, what is the output of grade from (a) and (b)?</a:t>
            </a:r>
          </a:p>
          <a:p>
            <a:pPr marL="0" indent="0">
              <a:buFontTx/>
              <a:buNone/>
            </a:pPr>
            <a:endParaRPr lang="en-US" smtClean="0"/>
          </a:p>
        </p:txBody>
      </p:sp>
      <p:sp>
        <p:nvSpPr>
          <p:cNvPr id="18438" name="TextBox 5"/>
          <p:cNvSpPr txBox="1">
            <a:spLocks noChangeArrowheads="1"/>
          </p:cNvSpPr>
          <p:nvPr/>
        </p:nvSpPr>
        <p:spPr bwMode="auto">
          <a:xfrm>
            <a:off x="914400" y="4267200"/>
            <a:ext cx="2667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if(mark&gt;=85)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	grade = 'A';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if(mark&gt;=75)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	grade = 'B';</a:t>
            </a:r>
          </a:p>
          <a:p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18439" name="TextBox 6"/>
          <p:cNvSpPr txBox="1">
            <a:spLocks noChangeArrowheads="1"/>
          </p:cNvSpPr>
          <p:nvPr/>
        </p:nvSpPr>
        <p:spPr bwMode="auto">
          <a:xfrm>
            <a:off x="4683125" y="4267200"/>
            <a:ext cx="2667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if(mark&gt;=85)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	grade = 'A'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else if(mark&gt;=75)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	grade = 'B‘</a:t>
            </a:r>
          </a:p>
          <a:p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Exercise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73C356-F4E8-47FB-AF87-6D99DA8DD453}" type="slidenum">
              <a:rPr lang="en-US"/>
              <a:pPr/>
              <a:t>7</a:t>
            </a:fld>
            <a:endParaRPr lang="en-US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8. What is Nested if?</a:t>
            </a:r>
          </a:p>
          <a:p>
            <a:pPr marL="0" indent="0">
              <a:buFontTx/>
              <a:buNone/>
            </a:pPr>
            <a:r>
              <a:rPr lang="en-US" smtClean="0"/>
              <a:t>9. What is the main difference between do-while statements and while statements in C?</a:t>
            </a:r>
          </a:p>
          <a:p>
            <a:pPr marL="0" indent="0">
              <a:buFontTx/>
              <a:buNone/>
            </a:pPr>
            <a:r>
              <a:rPr lang="en-US" smtClean="0"/>
              <a:t>10. Create the following program : N = 10</a:t>
            </a:r>
          </a:p>
          <a:p>
            <a:pPr marL="0" indent="0">
              <a:buFontTx/>
              <a:buNone/>
            </a:pPr>
            <a:endParaRPr lang="en-US" smtClean="0"/>
          </a:p>
          <a:p>
            <a:pPr marL="0" indent="0">
              <a:buFontTx/>
              <a:buNone/>
            </a:pPr>
            <a:endParaRPr lang="en-US" smtClean="0"/>
          </a:p>
          <a:p>
            <a:pPr marL="0" indent="0">
              <a:buFontTx/>
              <a:buNone/>
            </a:pPr>
            <a:endParaRPr lang="en-US" smtClean="0"/>
          </a:p>
          <a:p>
            <a:pPr marL="0" indent="0">
              <a:buFontTx/>
              <a:buNone/>
            </a:pPr>
            <a:r>
              <a:rPr lang="en-US" smtClean="0"/>
              <a:t>11. How do we validate length of a string is no more than 30 and not less than 5?</a:t>
            </a:r>
          </a:p>
          <a:p>
            <a:pPr marL="0" indent="0">
              <a:buFontTx/>
              <a:buNone/>
            </a:pPr>
            <a:endParaRPr lang="en-US" smtClean="0"/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3657600"/>
            <a:ext cx="7905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Exercise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4328A9-E693-4F91-8D69-32E633CC6502}" type="slidenum">
              <a:rPr lang="en-US"/>
              <a:pPr/>
              <a:t>8</a:t>
            </a:fld>
            <a:endParaRPr lang="en-US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12.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Create a program to convert all first letters of every word to be uppercase, while the rest is remain unchanged</a:t>
            </a:r>
          </a:p>
          <a:p>
            <a:pPr marL="0" indent="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Example :</a:t>
            </a:r>
          </a:p>
          <a:p>
            <a:pPr marL="1009650" lvl="1" indent="-609600"/>
            <a:r>
              <a:rPr lang="en-US" smtClean="0">
                <a:latin typeface="Tahoma" pitchFamily="34" charset="0"/>
                <a:cs typeface="Tahoma" pitchFamily="34" charset="0"/>
              </a:rPr>
              <a:t>happy Birthday </a:t>
            </a: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 Happy Birthday</a:t>
            </a:r>
          </a:p>
          <a:p>
            <a:pPr marL="1009650" lvl="1" indent="-609600"/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Good MorNinG  Good MorNinG</a:t>
            </a:r>
          </a:p>
          <a:p>
            <a:pPr marL="1009650" lvl="1" indent="-609600"/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good night  Good Night</a:t>
            </a:r>
          </a:p>
          <a:p>
            <a:pPr marL="1009650" lvl="1" indent="-609600"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0" indent="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	</a:t>
            </a:r>
            <a:endParaRPr lang="id-ID" smtClean="0">
              <a:latin typeface="Tahoma" pitchFamily="34" charset="0"/>
              <a:cs typeface="Tahoma" pitchFamily="34" charset="0"/>
            </a:endParaRPr>
          </a:p>
          <a:p>
            <a:pPr marL="0" indent="0">
              <a:buFontTx/>
              <a:buNone/>
            </a:pPr>
            <a:endParaRPr lang="en-US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Exercise</a:t>
            </a:r>
            <a:endParaRPr lang="en-US" smtClean="0"/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EA6B5F-0D78-4350-90FE-3608076B37F2}" type="slidenum">
              <a:rPr lang="en-US"/>
              <a:pPr/>
              <a:t>9</a:t>
            </a:fld>
            <a:endParaRPr lang="en-US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13. Create a program to check if a word is </a:t>
            </a:r>
            <a:r>
              <a:rPr lang="en-US" b="1" smtClean="0"/>
              <a:t>palindrome</a:t>
            </a:r>
            <a:r>
              <a:rPr lang="en-US" smtClean="0"/>
              <a:t>!</a:t>
            </a:r>
          </a:p>
          <a:p>
            <a:pPr marL="0" indent="0">
              <a:buFontTx/>
              <a:buNone/>
            </a:pPr>
            <a:r>
              <a:rPr lang="en-US" smtClean="0"/>
              <a:t>	example : exe, madam, mam, mom, dad</a:t>
            </a:r>
          </a:p>
          <a:p>
            <a:pPr marL="0" indent="0">
              <a:buFontTx/>
              <a:buNone/>
            </a:pPr>
            <a:r>
              <a:rPr lang="en-US" smtClean="0"/>
              <a:t>14. Create a program to do multiplication of these two matrices, using array 2D!</a:t>
            </a:r>
          </a:p>
          <a:p>
            <a:pPr marL="0" indent="0">
              <a:buFontTx/>
              <a:buNone/>
            </a:pPr>
            <a:r>
              <a:rPr lang="en-US" smtClean="0"/>
              <a:t>	</a:t>
            </a:r>
          </a:p>
        </p:txBody>
      </p:sp>
      <p:pic>
        <p:nvPicPr>
          <p:cNvPr id="21510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038600"/>
            <a:ext cx="56356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1569</TotalTime>
  <Words>392</Words>
  <Application>Microsoft Office PowerPoint</Application>
  <PresentationFormat>On-screen Show (4:3)</PresentationFormat>
  <Paragraphs>106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Interstate</vt:lpstr>
      <vt:lpstr>Tahoma</vt:lpstr>
      <vt:lpstr>Courier New</vt:lpstr>
      <vt:lpstr>Wingdings</vt:lpstr>
      <vt:lpstr>TemplateBM</vt:lpstr>
      <vt:lpstr>Review Materials I (T)</vt:lpstr>
      <vt:lpstr>Review Materials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Slide 10</vt:lpstr>
    </vt:vector>
  </TitlesOfParts>
  <Company>ubinus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BINUS</cp:lastModifiedBy>
  <cp:revision>121</cp:revision>
  <dcterms:created xsi:type="dcterms:W3CDTF">2009-07-15T08:07:45Z</dcterms:created>
  <dcterms:modified xsi:type="dcterms:W3CDTF">2014-12-19T03:20:14Z</dcterms:modified>
</cp:coreProperties>
</file>