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3"/>
  </p:notesMasterIdLst>
  <p:handoutMasterIdLst>
    <p:handoutMasterId r:id="rId34"/>
  </p:handoutMasterIdLst>
  <p:sldIdLst>
    <p:sldId id="344" r:id="rId2"/>
    <p:sldId id="267" r:id="rId3"/>
    <p:sldId id="340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16" r:id="rId17"/>
    <p:sldId id="317" r:id="rId18"/>
    <p:sldId id="319" r:id="rId19"/>
    <p:sldId id="321" r:id="rId20"/>
    <p:sldId id="320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41" r:id="rId30"/>
    <p:sldId id="342" r:id="rId31"/>
    <p:sldId id="34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F7B5E823-7DB8-4472-A5F9-AEF5A61D1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9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765BA30-609D-4220-91CE-FB3618499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5816C-C0B9-4BFC-9DEE-6AB1F37E51D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7F34B-8805-46F7-8FB1-E103504631DA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9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E9CC0-4927-4420-B320-A148CA2127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DFF18-A009-4B30-B250-CB243AB58CD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93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6E9BD-FF4C-4E50-A48E-7B2777946278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B4A46-72B1-46DC-AA80-ED2B5EAA22D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2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923E0-A00C-4380-859F-B1392BA0325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3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D454F-B7E5-4BB4-8A83-EF733ABEEECD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1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2C031-4F68-4FAB-A50E-8AE6EB2AB0A3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4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4EAFB-C128-4626-AADA-47567F401606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0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D6469-3271-42B6-9A37-9686C1EB0682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E1B20-4848-4F6F-9DDB-DF77D7C07BB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6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FA283-99DE-4E60-A49A-DDAB509E3B2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2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D96D6B-94BD-4E2C-BD7F-5782544E33A9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4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3F601-2EB9-4076-B701-95966A204A41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4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35177-122F-4C7D-8150-DB77EE3154B9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7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0C669-4EEB-4C7B-B2BA-8004771A7CE5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1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EF13A-9D7A-4E51-A9D2-217B072BFE9C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1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23D3A-9A59-4D95-9E19-13477BE0B1AE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6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7F8A0-4C9E-4797-9740-4A216C82F644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7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785C8-BC7D-4285-B421-69DAC7CE337E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66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1F0B6-AD9D-4260-9A94-71DC6485BD48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5F84E-50CA-4446-B515-C28DA90F1D1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827DB-7793-49F3-A6F0-9F2787AF0E6B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1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594C0E-E7A4-4576-985D-7F76FE900BF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2D815-4C65-46E9-A1DB-11C21DBCAEC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06FA8-DAD7-4E38-83CE-6E79F4273C57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8D13-1567-4C7B-9DA5-9DE603F86DC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9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7F09E-D656-4B7F-8351-28D2E0F7924E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5DDA5-2DD7-4E53-8679-667D2B8A5247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8519D6A2-96D4-4020-BE82-27D0A5A8A541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BCC9B52-68C2-4CFE-A5FE-B9F096F273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8C4DB032-C94D-4133-AB49-921356AFC998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0DA3C77-A9D7-406F-BB79-737A118218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1CAA7-CE60-4261-BA30-512733261FFD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3EF2-C126-4FE9-8BBC-253E155574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389BEB-A196-4FCD-A1E4-6A2CF2D93845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24938-6AF9-4CCC-BBC0-56A48AE75A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D5FB24-7043-4923-972A-F9A33FDBED6D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377148-8977-4CD8-B6B4-AD09EB8DFE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DB032-C94D-4133-AB49-921356AFC998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DA3C77-A9D7-406F-BB79-737A118218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5.ht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Function and Recursion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Definition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27BBE0-C16D-4780-85EB-1471FE2B0D10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838200" y="2027237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Function Construction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i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return-value-type</a:t>
            </a:r>
            <a:r>
              <a:rPr lang="en-US" sz="20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function-name( </a:t>
            </a:r>
            <a:r>
              <a:rPr lang="en-US" sz="2000" b="1" i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parameter-list</a:t>
            </a:r>
            <a:r>
              <a:rPr lang="en-US" sz="20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)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{</a:t>
            </a:r>
            <a:br>
              <a:rPr lang="en-US" sz="2000" i="1" dirty="0">
                <a:latin typeface="Tahoma" pitchFamily="34" charset="0"/>
                <a:cs typeface="Tahoma" pitchFamily="34" charset="0"/>
              </a:rPr>
            </a:br>
            <a:r>
              <a:rPr lang="en-US" sz="2000" i="1" dirty="0">
                <a:latin typeface="Tahoma" pitchFamily="34" charset="0"/>
                <a:cs typeface="Tahoma" pitchFamily="34" charset="0"/>
              </a:rPr>
              <a:t>   statements;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} 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return-value-type: 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data type of the value returned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not filled, then default data type will be used (default integer)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</a:t>
            </a: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return-value-type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void then the function will not return value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Parameter-list</a:t>
            </a:r>
            <a:r>
              <a:rPr lang="en-US" sz="20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: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list of value sent from the function initiator (user)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Definition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359D2C-F91A-4DAA-A4E2-044C9F8D9E04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2812" y="1966912"/>
            <a:ext cx="8231188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 eaLnBrk="0" hangingPunct="0">
              <a:spcBef>
                <a:spcPct val="20000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Example :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143000" y="2789237"/>
            <a:ext cx="3886200" cy="13255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</a:t>
            </a:r>
            <a:r>
              <a:rPr lang="id-ID" sz="16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maximum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(int </a:t>
            </a:r>
            <a:r>
              <a:rPr lang="id-ID" sz="1600" dirty="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, int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y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int max = </a:t>
            </a:r>
            <a:r>
              <a:rPr lang="id-ID" sz="1600" dirty="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if (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y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&gt; max) max =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y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</a:t>
            </a:r>
            <a:r>
              <a:rPr lang="id-ID" sz="16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return</a:t>
            </a:r>
            <a:r>
              <a:rPr lang="id-ID" sz="1600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max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1752600" y="4406900"/>
            <a:ext cx="6705600" cy="1571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 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int </a:t>
            </a:r>
            <a:r>
              <a:rPr lang="id-ID" sz="1600" dirty="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,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b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printf("Input 2 even values : 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scanf("%d %d", &amp;a, &amp;b);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printf("Largest value is : %d\n",</a:t>
            </a:r>
            <a:r>
              <a:rPr lang="id-ID" sz="16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maximum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id-ID" sz="1600" dirty="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,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b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6858000" y="2560637"/>
            <a:ext cx="1143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400800" y="3429000"/>
            <a:ext cx="2057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Initiator/ Caller</a:t>
            </a:r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H="1">
            <a:off x="5027613" y="2789237"/>
            <a:ext cx="1831975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 flipH="1">
            <a:off x="6934200" y="3949700"/>
            <a:ext cx="46038" cy="1447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25" name="Text Box 10"/>
          <p:cNvSpPr txBox="1">
            <a:spLocks noChangeArrowheads="1"/>
          </p:cNvSpPr>
          <p:nvPr/>
        </p:nvSpPr>
        <p:spPr bwMode="auto">
          <a:xfrm>
            <a:off x="4267200" y="6083300"/>
            <a:ext cx="2209800" cy="368300"/>
          </a:xfrm>
          <a:prstGeom prst="rect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Actual parameter</a:t>
            </a:r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 flipV="1">
            <a:off x="6477000" y="5702300"/>
            <a:ext cx="12192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4267200" y="2090737"/>
            <a:ext cx="2362200" cy="371475"/>
          </a:xfrm>
          <a:prstGeom prst="rect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Formal parameter</a:t>
            </a:r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 flipH="1">
            <a:off x="3657600" y="2209800"/>
            <a:ext cx="60960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8493-6C1B-454A-B130-C648F5203704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914400" y="1981200"/>
            <a:ext cx="80772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Function in C usually written above the initiator/caller or main program. Otherwise should use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Function Prototype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Function Prototype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Objective: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To ensure a function is known by the initiator/caller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i="1" dirty="0">
                <a:latin typeface="Tahoma" pitchFamily="34" charset="0"/>
                <a:cs typeface="Tahoma" pitchFamily="34" charset="0"/>
              </a:rPr>
              <a:t>Compiler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will validate the parameters</a:t>
            </a: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Syntax :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i="1" dirty="0">
                <a:latin typeface="Tahoma" pitchFamily="34" charset="0"/>
                <a:cs typeface="Tahoma" pitchFamily="34" charset="0"/>
              </a:rPr>
              <a:t>	return-value-type  function-name ( parameter-list 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5359FF-2B0F-4930-8798-B9F439A371D9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Rectangle 3"/>
          <p:cNvSpPr txBox="1">
            <a:spLocks noChangeArrowheads="1"/>
          </p:cNvSpPr>
          <p:nvPr/>
        </p:nvSpPr>
        <p:spPr bwMode="auto">
          <a:xfrm>
            <a:off x="914400" y="19812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6172200" cy="37877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maximum (int x, int y){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int max =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if ( y &gt; max) 	max =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return max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 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int a,b;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printf("Input 2 even values : 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scanf("%d %d", &amp;a, &amp;b);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printf("Largest value : %d\n",maximum(a,b));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162800" y="2895600"/>
            <a:ext cx="1828800" cy="22494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No need for function prototype as the function placed above initiator (main program)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4F414-08DC-42DA-8ACB-A424991B424A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Rectangle 3"/>
          <p:cNvSpPr txBox="1">
            <a:spLocks noChangeArrowheads="1"/>
          </p:cNvSpPr>
          <p:nvPr/>
        </p:nvSpPr>
        <p:spPr bwMode="auto">
          <a:xfrm>
            <a:off x="914400" y="19812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Function Prototype can be written as follows: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int maximum (int a, int b);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Important: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parameters data type, number of parameters and its order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EE7435-5058-4847-8066-72BC9A1DEF3D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1066800" y="20574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Identifier Scoping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scope of identifier is reachable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Identifier Scoping: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Local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Global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49F03-B6FB-44F1-B64F-DA3B49B84B02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914400" y="2027237"/>
            <a:ext cx="7848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Local Identifier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Identifier declared in a function including the parameters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Scope limited in the function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Global Identifier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Identifier declared outside any function and placed on top of all functions in a C program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Reachable from any point in the program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Global Identifier, can be re-declared in subprogram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It is advisable not to use global variable for the following reasons:</a:t>
            </a:r>
          </a:p>
          <a:p>
            <a:pPr marL="1377950" lvl="2" indent="-463550" defTabSz="457200">
              <a:spcBef>
                <a:spcPts val="45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Error rate might increase as line of code increase.</a:t>
            </a:r>
          </a:p>
          <a:p>
            <a:pPr marL="1377950" lvl="2" indent="-463550" defTabSz="457200">
              <a:spcBef>
                <a:spcPts val="45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Difficult in debugging</a:t>
            </a:r>
          </a:p>
          <a:p>
            <a:pPr marL="1377950" lvl="2" indent="-463550" defTabSz="457200">
              <a:spcBef>
                <a:spcPts val="45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Exclusivity of data is low. All functions in the program can change its value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CD66FC-D627-410B-9926-C93057FA4A71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6324600" y="2209800"/>
            <a:ext cx="2209800" cy="34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scope of variable x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6248400" y="3505200"/>
            <a:ext cx="2057400" cy="34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scope of variable y</a:t>
            </a: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5638800" y="5105400"/>
            <a:ext cx="3429000" cy="5873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z and y scope only in main program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z in main different from function2()</a:t>
            </a:r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>
            <a:off x="5410200" y="23622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9466" name="Text Box 6"/>
          <p:cNvSpPr txBox="1">
            <a:spLocks noChangeArrowheads="1"/>
          </p:cNvSpPr>
          <p:nvPr/>
        </p:nvSpPr>
        <p:spPr bwMode="auto">
          <a:xfrm>
            <a:off x="762000" y="1905000"/>
            <a:ext cx="4800600" cy="4525963"/>
          </a:xfrm>
          <a:prstGeom prst="rect">
            <a:avLst/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function1(){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-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19467" name="Text Box 7"/>
          <p:cNvSpPr txBox="1">
            <a:spLocks noChangeArrowheads="1"/>
          </p:cNvSpPr>
          <p:nvPr/>
        </p:nvSpPr>
        <p:spPr bwMode="auto">
          <a:xfrm>
            <a:off x="1295400" y="2895600"/>
            <a:ext cx="3733800" cy="286385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function2(){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z;		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-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19468" name="Text Box 8"/>
          <p:cNvSpPr txBox="1">
            <a:spLocks noChangeArrowheads="1"/>
          </p:cNvSpPr>
          <p:nvPr/>
        </p:nvSpPr>
        <p:spPr bwMode="auto">
          <a:xfrm>
            <a:off x="1676400" y="4419600"/>
            <a:ext cx="2819400" cy="1201738"/>
          </a:xfrm>
          <a:prstGeom prst="rect">
            <a:avLst/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main(){			int z;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y;		-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4495800" y="5289550"/>
            <a:ext cx="1143000" cy="460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V="1">
            <a:off x="5029200" y="3659188"/>
            <a:ext cx="1219200" cy="746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1D707-BAFA-442B-9E35-BF38FF26F03B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914400" y="2057400"/>
            <a:ext cx="8001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If a module is not self sufficed then needed data/value and its result passes in and out using parameter(s)</a:t>
            </a: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List of parameters is the interface of a module with other modules</a:t>
            </a: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Passing Parameter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By-Value,</a:t>
            </a:r>
            <a:r>
              <a:rPr lang="en-US" sz="2400">
                <a:latin typeface="Tahoma" pitchFamily="34" charset="0"/>
                <a:cs typeface="Tahoma" pitchFamily="34" charset="0"/>
              </a:rPr>
              <a:t> sent to other module is the value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By Location/by reference,</a:t>
            </a:r>
            <a:r>
              <a:rPr lang="en-US" sz="2400">
                <a:latin typeface="Tahoma" pitchFamily="34" charset="0"/>
                <a:cs typeface="Tahoma" pitchFamily="34" charset="0"/>
              </a:rPr>
              <a:t> sent to other module is the address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68FCE-922C-463E-A209-E696F7240620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914400" y="19050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Example: (Passing Parameter by Value)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90600" y="2438400"/>
            <a:ext cx="7924800" cy="36639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Line (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x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) { 	/* x is Formal Parameter*/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	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int i;		/ *i, x are Local Variabl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e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for (i = 1; i&lt;=10; i++) printf(“%c”,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 i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i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/*Main Program*/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’-’;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Line(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/* A is Actual Parameter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F5A569-9F16-4828-A50F-AF794E56BFBA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41313" indent="-341313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Using function and recursion in C using parameters (LO3)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56A45-634B-482E-BBC3-5DD6FA8C4267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990600" y="1985963"/>
            <a:ext cx="8001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Example: (Passing Parameter by Location)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066800" y="2438400"/>
            <a:ext cx="7924800" cy="40338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Calculate (int X, int Y, </a:t>
            </a: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*P, int *Q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*P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X + Y;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*Q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X *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X, Y, P, Q;       /*local variab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le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*/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printf(“ X=”); scanf(“%d”,&amp;X);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printf(“ Y=”); scanf(“%d”,&amp;Y);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Calculate(X,Y,</a:t>
            </a: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&amp;P,&amp;Q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printf(”X + Y = %d\n”, P);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printf(”X * Y = %d\n”, Q);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Recursive Definition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1482FE-0506-4E9B-B0DF-423078316487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990600" y="2057400"/>
            <a:ext cx="7924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Recursive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is a function call inside a certain function calling itself 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Recursive Function, suitable for recursive problem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Factorial (n)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or n! defined as follows :</a:t>
            </a:r>
          </a:p>
          <a:p>
            <a:pPr marL="798513" lvl="1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n! = 1, for n = 0; </a:t>
            </a:r>
          </a:p>
          <a:p>
            <a:pPr marL="798513" lvl="1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n! = n * (n-1)!, for n &gt; 0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4! = 4 * 3!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3! = 3 * 2!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2! = 2 * 1!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1! =  1* 0!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0! =  1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Trace back : 4! = 1*2*3*4 = 24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Recursive Function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17EB0-710A-4C01-A3EA-16830DD95D7A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914400" y="2057400"/>
            <a:ext cx="7848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Recursive Function has two components: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Base case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return value(constant) without calling next recursive call.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Reduction step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sequence of input value converging to the base case.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 (Factorial function)</a:t>
            </a:r>
          </a:p>
          <a:p>
            <a:pPr marL="736600" lvl="2" indent="-273050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Base case :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n = 0</a:t>
            </a:r>
          </a:p>
          <a:p>
            <a:pPr marL="736600" lvl="2" indent="-273050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Reduction step: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f(n) = n * f(n-1)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Iterative vs Recursive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973393-8879-408F-BCF3-1CD9F32852AB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81534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Example: (Iterative vs Recursive)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990600" y="2362200"/>
            <a:ext cx="6248400" cy="2133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Factorial - Recursive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long factor (int n) 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if(n==0) return (1);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else return(n * factor(n-1));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3352800" y="4495800"/>
            <a:ext cx="5562600" cy="1905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Factorial - Iterative 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long factor(int n) {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long i, fac = 1;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for(i=1; i&lt;=n; i++)  fac *= i;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return (fac);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Recursive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1CB4A8-FC67-4C31-98AB-104168B7182A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990600" y="2027237"/>
            <a:ext cx="7924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Recursive Drawback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Although recursive code more concise it needs:</a:t>
            </a:r>
          </a:p>
          <a:p>
            <a:pPr marL="914400" lvl="1" indent="-457200" defTabSz="457200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More memory consumption – as stack memory is needed</a:t>
            </a:r>
          </a:p>
          <a:p>
            <a:pPr marL="914400" lvl="1" indent="-457200" defTabSz="457200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Takes longer time, should traverse through all recursive call using stack</a:t>
            </a:r>
          </a:p>
          <a:p>
            <a:pPr marL="9144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Recursive Best Practice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Generally, use recursive solution if: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Difficult to solve iteratively.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Efficiency using recursive has been reached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Efficiency is less important in comparison with readability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Memory efficiency and execution time are not the main concern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Consider carefully speed and efficiency using iterative approach, rather than nice logical design using recursive</a:t>
            </a:r>
          </a:p>
          <a:p>
            <a:pPr marL="9144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 Using Recursive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43391-E618-4ACE-826C-E863E6BF77F0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914400" y="2027237"/>
            <a:ext cx="77724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Fibonacci Number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sequence: 0, 1, 1, 2, 3, 5, 8, 13 ...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Relation between the number define recursively as follows: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Fib(N) = N 	      			if N = 0 or 1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Fib(N) = Fib(N-2) + Fib(N-1) 	if N &gt;= 2 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2590800" y="4648200"/>
            <a:ext cx="4953000" cy="18176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Fib(int n)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int f;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if(n==0) f = 0;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else if(n==1) f = 1;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else f = Fib(n-2) + Fib(n-1);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return f;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 Using Recursive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F35D4-8945-4831-B1DC-9C4BA9F6364D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914400" y="1951037"/>
            <a:ext cx="861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Fibonacci Number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Fibonacci illustration N=4</a:t>
            </a:r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534988" y="2514600"/>
            <a:ext cx="8532812" cy="3141663"/>
            <a:chOff x="192" y="1536"/>
            <a:chExt cx="5375" cy="1979"/>
          </a:xfrm>
        </p:grpSpPr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2592" y="1536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(4)</a:t>
              </a:r>
            </a:p>
          </p:txBody>
        </p:sp>
        <p:sp>
          <p:nvSpPr>
            <p:cNvPr id="28680" name="Text Box 6"/>
            <p:cNvSpPr txBox="1">
              <a:spLocks noChangeArrowheads="1"/>
            </p:cNvSpPr>
            <p:nvPr/>
          </p:nvSpPr>
          <p:spPr bwMode="auto">
            <a:xfrm>
              <a:off x="1296" y="2072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(3)</a:t>
              </a:r>
            </a:p>
          </p:txBody>
        </p:sp>
        <p:sp>
          <p:nvSpPr>
            <p:cNvPr id="28681" name="Text Box 7"/>
            <p:cNvSpPr txBox="1">
              <a:spLocks noChangeArrowheads="1"/>
            </p:cNvSpPr>
            <p:nvPr/>
          </p:nvSpPr>
          <p:spPr bwMode="auto">
            <a:xfrm>
              <a:off x="3888" y="2072"/>
              <a:ext cx="960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(2)</a:t>
              </a:r>
            </a:p>
          </p:txBody>
        </p:sp>
        <p:sp>
          <p:nvSpPr>
            <p:cNvPr id="28682" name="Text Box 8"/>
            <p:cNvSpPr txBox="1">
              <a:spLocks noChangeArrowheads="1"/>
            </p:cNvSpPr>
            <p:nvPr/>
          </p:nvSpPr>
          <p:spPr bwMode="auto">
            <a:xfrm>
              <a:off x="720" y="2649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(2)</a:t>
              </a:r>
            </a:p>
          </p:txBody>
        </p:sp>
        <p:sp>
          <p:nvSpPr>
            <p:cNvPr id="28683" name="Text Box 9"/>
            <p:cNvSpPr txBox="1">
              <a:spLocks noChangeArrowheads="1"/>
            </p:cNvSpPr>
            <p:nvPr/>
          </p:nvSpPr>
          <p:spPr bwMode="auto">
            <a:xfrm>
              <a:off x="1920" y="2649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(1)</a:t>
              </a:r>
            </a:p>
          </p:txBody>
        </p:sp>
        <p:sp>
          <p:nvSpPr>
            <p:cNvPr id="28684" name="Text Box 10"/>
            <p:cNvSpPr txBox="1">
              <a:spLocks noChangeArrowheads="1"/>
            </p:cNvSpPr>
            <p:nvPr/>
          </p:nvSpPr>
          <p:spPr bwMode="auto">
            <a:xfrm>
              <a:off x="3168" y="2649"/>
              <a:ext cx="960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(1)</a:t>
              </a:r>
            </a:p>
          </p:txBody>
        </p:sp>
        <p:sp>
          <p:nvSpPr>
            <p:cNvPr id="28685" name="Text Box 11"/>
            <p:cNvSpPr txBox="1">
              <a:spLocks noChangeArrowheads="1"/>
            </p:cNvSpPr>
            <p:nvPr/>
          </p:nvSpPr>
          <p:spPr bwMode="auto">
            <a:xfrm>
              <a:off x="4608" y="2649"/>
              <a:ext cx="960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(0)</a:t>
              </a:r>
            </a:p>
          </p:txBody>
        </p:sp>
        <p:sp>
          <p:nvSpPr>
            <p:cNvPr id="28686" name="Text Box 12"/>
            <p:cNvSpPr txBox="1">
              <a:spLocks noChangeArrowheads="1"/>
            </p:cNvSpPr>
            <p:nvPr/>
          </p:nvSpPr>
          <p:spPr bwMode="auto">
            <a:xfrm>
              <a:off x="192" y="3225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(1)</a:t>
              </a:r>
            </a:p>
          </p:txBody>
        </p:sp>
        <p:sp>
          <p:nvSpPr>
            <p:cNvPr id="28687" name="Text Box 13"/>
            <p:cNvSpPr txBox="1">
              <a:spLocks noChangeArrowheads="1"/>
            </p:cNvSpPr>
            <p:nvPr/>
          </p:nvSpPr>
          <p:spPr bwMode="auto">
            <a:xfrm>
              <a:off x="1248" y="3226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(0)</a:t>
              </a:r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H="1">
              <a:off x="2159" y="1766"/>
              <a:ext cx="818" cy="30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>
              <a:off x="2976" y="1766"/>
              <a:ext cx="912" cy="30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>
              <a:off x="1632" y="2304"/>
              <a:ext cx="624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 flipH="1">
              <a:off x="3599" y="2304"/>
              <a:ext cx="722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>
              <a:off x="4320" y="2304"/>
              <a:ext cx="720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3" name="Line 19"/>
            <p:cNvSpPr>
              <a:spLocks noChangeShapeType="1"/>
            </p:cNvSpPr>
            <p:nvPr/>
          </p:nvSpPr>
          <p:spPr bwMode="auto">
            <a:xfrm flipH="1">
              <a:off x="671" y="2880"/>
              <a:ext cx="434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4" name="Line 20"/>
            <p:cNvSpPr>
              <a:spLocks noChangeShapeType="1"/>
            </p:cNvSpPr>
            <p:nvPr/>
          </p:nvSpPr>
          <p:spPr bwMode="auto">
            <a:xfrm>
              <a:off x="1104" y="2880"/>
              <a:ext cx="432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 flipH="1">
              <a:off x="1151" y="2304"/>
              <a:ext cx="482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Classic &amp; Modern</a:t>
            </a:r>
            <a:br>
              <a:rPr lang="en-US" b="1" smtClean="0">
                <a:latin typeface="Tahoma" pitchFamily="34" charset="0"/>
                <a:cs typeface="Tahoma" pitchFamily="34" charset="0"/>
              </a:rPr>
            </a:br>
            <a:r>
              <a:rPr lang="en-US" sz="1800" b="1" smtClean="0">
                <a:latin typeface="Tahoma" pitchFamily="34" charset="0"/>
                <a:cs typeface="Tahoma" pitchFamily="34" charset="0"/>
              </a:rPr>
              <a:t>(Function Parameter Declaration)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71C44-3ACB-4F2B-8124-9628363B2B35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1066800" y="1905000"/>
            <a:ext cx="861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Classic Function Parameter Declaration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5181600" y="3105150"/>
            <a:ext cx="3733800" cy="2803525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int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x=function1(3);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x=function2(13);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return(0);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1447800" y="2876550"/>
            <a:ext cx="3124200" cy="3295650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function1(a)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a;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a++;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a;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function2(b)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b = b *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Classic &amp; Modern</a:t>
            </a:r>
            <a:br>
              <a:rPr lang="en-US" b="1" smtClean="0">
                <a:latin typeface="Tahoma" pitchFamily="34" charset="0"/>
                <a:cs typeface="Tahoma" pitchFamily="34" charset="0"/>
              </a:rPr>
            </a:br>
            <a:r>
              <a:rPr lang="en-US" sz="1800" b="1" smtClean="0">
                <a:latin typeface="Tahoma" pitchFamily="34" charset="0"/>
                <a:cs typeface="Tahoma" pitchFamily="34" charset="0"/>
              </a:rPr>
              <a:t>(Function Parameter Declaration)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3ACFE0-13FB-409B-8CAE-8CFFC82E1FC2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Rectangle 3"/>
          <p:cNvSpPr txBox="1">
            <a:spLocks noChangeArrowheads="1"/>
          </p:cNvSpPr>
          <p:nvPr/>
        </p:nvSpPr>
        <p:spPr bwMode="auto">
          <a:xfrm>
            <a:off x="914400" y="1981200"/>
            <a:ext cx="861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Modern Function Parameter Declaration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5181600" y="2911475"/>
            <a:ext cx="3733800" cy="2803525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int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x=function1(3);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x=function2(13);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return(0);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1600200" y="2911475"/>
            <a:ext cx="3124200" cy="2803525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function1(</a:t>
            </a:r>
            <a:r>
              <a:rPr lang="id-ID" sz="1600" b="1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a++;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a;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function2(</a:t>
            </a:r>
            <a:r>
              <a:rPr lang="id-ID" sz="1600" b="1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b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b = b *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9075A-3F05-4562-93C0-D76FF2EEB3F7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is formed through grouping some statements to do a particular job</a:t>
            </a:r>
          </a:p>
          <a:p>
            <a:pPr marL="457200" indent="-457200" defTabSz="457200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programming language implements modular programming using function</a:t>
            </a:r>
          </a:p>
          <a:p>
            <a:pPr marL="457200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in C divided in two types :</a:t>
            </a:r>
          </a:p>
          <a:p>
            <a:pPr marL="1030288" lvl="1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Library function</a:t>
            </a:r>
          </a:p>
          <a:p>
            <a:pPr marL="1030288" lvl="1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User-defined function</a:t>
            </a:r>
          </a:p>
          <a:p>
            <a:pPr marL="457200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Recursive is a function call inside a certain function calling itself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DED74F-9CEF-493D-8938-D10E48730C15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Function and Recursion: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Modular Programming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Identifier Scoping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Passing Parameter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Recursion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Recursive Function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Iterative vs. Recursive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AF8F3-6B88-4683-97BD-BD4DCDF38C76}" type="slidenum">
              <a:rPr lang="id-ID">
                <a:latin typeface="Tahoma" pitchFamily="34" charset="0"/>
                <a:cs typeface="Tahoma" pitchFamily="34" charset="0"/>
              </a:rPr>
              <a:pPr/>
              <a:t>30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5 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Functions in C: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aelinik.free.fr/c/ch15.htm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1F7887-2414-46AD-9042-6087F5031400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DB3427-C22E-4D7F-BC68-B5828767F5BE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Program is divided into modules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Module in C programming language is implemented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function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Function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is formed through grouping some statements to do a particular job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Module is needed when a certain block of statement frequently used by other distinct code in a program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Also called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Sub-Program</a:t>
            </a:r>
          </a:p>
          <a:p>
            <a:pPr marL="341313" indent="-34131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91E40-38D0-43CC-A0F5-CEDBFAE57F0A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Advantages of using Modules: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Top-down design with sub goal, huge program divided into smaller modules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Can be done by more than one developer/ programmer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Easier to debug, as logical flow is easy to follow and easier to pin point errors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Modification can be done without affecting overall codes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Easier to document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B353BB-AD4F-4456-BF79-E2C38295E091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programming language implements modular programming using function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of dividing program into subprograms</a:t>
            </a: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828800" y="3509963"/>
            <a:ext cx="5348288" cy="2586037"/>
            <a:chOff x="1152" y="1968"/>
            <a:chExt cx="3369" cy="1629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2078" y="1968"/>
              <a:ext cx="1369" cy="260"/>
            </a:xfrm>
            <a:prstGeom prst="rect">
              <a:avLst/>
            </a:prstGeom>
            <a:solidFill>
              <a:srgbClr val="CCFF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Main Program</a:t>
              </a:r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1152" y="2626"/>
              <a:ext cx="1048" cy="250"/>
            </a:xfrm>
            <a:prstGeom prst="rect">
              <a:avLst/>
            </a:prstGeom>
            <a:solidFill>
              <a:srgbClr val="99CC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</a:t>
              </a:r>
              <a:r>
                <a:rPr lang="en-US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1746" y="3348"/>
              <a:ext cx="1048" cy="250"/>
            </a:xfrm>
            <a:prstGeom prst="rect">
              <a:avLst/>
            </a:prstGeom>
            <a:solidFill>
              <a:srgbClr val="FF99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 </a:t>
              </a: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2310" y="2613"/>
              <a:ext cx="1048" cy="250"/>
            </a:xfrm>
            <a:prstGeom prst="rect">
              <a:avLst/>
            </a:prstGeom>
            <a:solidFill>
              <a:srgbClr val="99CC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 </a:t>
              </a: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3474" y="2609"/>
              <a:ext cx="1048" cy="250"/>
            </a:xfrm>
            <a:prstGeom prst="rect">
              <a:avLst/>
            </a:prstGeom>
            <a:solidFill>
              <a:srgbClr val="99CC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 </a:t>
              </a: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3000" y="3343"/>
              <a:ext cx="1048" cy="249"/>
            </a:xfrm>
            <a:prstGeom prst="rect">
              <a:avLst/>
            </a:prstGeom>
            <a:solidFill>
              <a:srgbClr val="FF99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</a:t>
              </a:r>
              <a:r>
                <a:rPr lang="en-US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>
              <a:off x="1666" y="2408"/>
              <a:ext cx="228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1654" y="2408"/>
              <a:ext cx="1" cy="2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3952" y="2414"/>
              <a:ext cx="1" cy="18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2824" y="2234"/>
              <a:ext cx="1" cy="37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2218" y="3124"/>
              <a:ext cx="1" cy="2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3502" y="3124"/>
              <a:ext cx="1" cy="2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2218" y="3122"/>
              <a:ext cx="128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2836" y="2881"/>
              <a:ext cx="1" cy="22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946AC9-F15F-4BE3-B81C-42A4D071D037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Best practice in module programming: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High Fan-In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frequently used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Low Fan-Out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more specific functionality/ small number of job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Self-Contained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self resource sufficient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Library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vs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User-Defined Function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C07023-4E1C-4690-9AC3-EFF69F1C28EC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Function in C divided in two types 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Library function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User-defined function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Library function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, is a standard function provided by C compiler. Those function described in the header files (.h)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Example:  	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strcpy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() 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string.h</a:t>
            </a:r>
            <a:endParaRPr lang="id-ID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		sqrt() in math.h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		printf() in stdio.h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User-defined function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is self defined functions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Library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vs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User-Defined Function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CD9B6-0605-4ED5-A527-DED0EC4A2BE0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0" name="Text Box 4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710067"/>
          </a:xfrm>
          <a:ln w="9360">
            <a:solidFill>
              <a:srgbClr val="000000"/>
            </a:solidFill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 defTabSz="457200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Program using Standard Library Function : </a:t>
            </a:r>
            <a:r>
              <a:rPr lang="id-ID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printf and sqrt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66800" y="3124200"/>
            <a:ext cx="7467600" cy="23987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#include&lt;math.h&gt;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for(i=0; i&lt;6; i++)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	printf(“%d %f”,i,sqrt(i));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983</TotalTime>
  <Words>1520</Words>
  <Application>Microsoft Office PowerPoint</Application>
  <PresentationFormat>On-screen Show (4:3)</PresentationFormat>
  <Paragraphs>447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 Unicode MS</vt:lpstr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TemplateBM</vt:lpstr>
      <vt:lpstr>Function and Recursion</vt:lpstr>
      <vt:lpstr>Learning Outcomes</vt:lpstr>
      <vt:lpstr>Sub Topics</vt:lpstr>
      <vt:lpstr>Modular Programming</vt:lpstr>
      <vt:lpstr>Modular Programming</vt:lpstr>
      <vt:lpstr>Modular Programming</vt:lpstr>
      <vt:lpstr>Modular Programming</vt:lpstr>
      <vt:lpstr>Library vs User-Defined Function</vt:lpstr>
      <vt:lpstr>Library vs User-Defined Function</vt:lpstr>
      <vt:lpstr>Function Definition</vt:lpstr>
      <vt:lpstr>Function Definition</vt:lpstr>
      <vt:lpstr>Function Prototype</vt:lpstr>
      <vt:lpstr>Function Prototype</vt:lpstr>
      <vt:lpstr>Function Prototype</vt:lpstr>
      <vt:lpstr>Identifier Scoping</vt:lpstr>
      <vt:lpstr>Identifier Scoping</vt:lpstr>
      <vt:lpstr>Identifier Scoping</vt:lpstr>
      <vt:lpstr>Passing Parameter</vt:lpstr>
      <vt:lpstr>Passing Parameter</vt:lpstr>
      <vt:lpstr>Passing Parameter</vt:lpstr>
      <vt:lpstr>Recursive Definition</vt:lpstr>
      <vt:lpstr>Recursive Function</vt:lpstr>
      <vt:lpstr>Iterative vs Recursive</vt:lpstr>
      <vt:lpstr>Recursive</vt:lpstr>
      <vt:lpstr>Program Example Using Recursive</vt:lpstr>
      <vt:lpstr>Program Example Using Recursive</vt:lpstr>
      <vt:lpstr>Classic &amp; Modern (Function Parameter Declaration)</vt:lpstr>
      <vt:lpstr>Classic &amp; Modern (Function Parameter Declaration)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111</cp:revision>
  <dcterms:created xsi:type="dcterms:W3CDTF">2009-07-15T08:07:45Z</dcterms:created>
  <dcterms:modified xsi:type="dcterms:W3CDTF">2016-06-26T19:40:16Z</dcterms:modified>
</cp:coreProperties>
</file>