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40"/>
  </p:notesMasterIdLst>
  <p:handoutMasterIdLst>
    <p:handoutMasterId r:id="rId41"/>
  </p:handoutMasterIdLst>
  <p:sldIdLst>
    <p:sldId id="430" r:id="rId2"/>
    <p:sldId id="345" r:id="rId3"/>
    <p:sldId id="346" r:id="rId4"/>
    <p:sldId id="347" r:id="rId5"/>
    <p:sldId id="348" r:id="rId6"/>
    <p:sldId id="354" r:id="rId7"/>
    <p:sldId id="355" r:id="rId8"/>
    <p:sldId id="356" r:id="rId9"/>
    <p:sldId id="358" r:id="rId10"/>
    <p:sldId id="360" r:id="rId11"/>
    <p:sldId id="361" r:id="rId12"/>
    <p:sldId id="362" r:id="rId13"/>
    <p:sldId id="363" r:id="rId14"/>
    <p:sldId id="364" r:id="rId15"/>
    <p:sldId id="365" r:id="rId16"/>
    <p:sldId id="367" r:id="rId17"/>
    <p:sldId id="368" r:id="rId18"/>
    <p:sldId id="371" r:id="rId19"/>
    <p:sldId id="387" r:id="rId20"/>
    <p:sldId id="389" r:id="rId21"/>
    <p:sldId id="390" r:id="rId22"/>
    <p:sldId id="391" r:id="rId23"/>
    <p:sldId id="394" r:id="rId24"/>
    <p:sldId id="396" r:id="rId25"/>
    <p:sldId id="400" r:id="rId26"/>
    <p:sldId id="401" r:id="rId27"/>
    <p:sldId id="408" r:id="rId28"/>
    <p:sldId id="409" r:id="rId29"/>
    <p:sldId id="410" r:id="rId30"/>
    <p:sldId id="411" r:id="rId31"/>
    <p:sldId id="412" r:id="rId32"/>
    <p:sldId id="413" r:id="rId33"/>
    <p:sldId id="416" r:id="rId34"/>
    <p:sldId id="428" r:id="rId35"/>
    <p:sldId id="425" r:id="rId36"/>
    <p:sldId id="429" r:id="rId37"/>
    <p:sldId id="426" r:id="rId38"/>
    <p:sldId id="427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966" autoAdjust="0"/>
    <p:restoredTop sz="94660"/>
  </p:normalViewPr>
  <p:slideViewPr>
    <p:cSldViewPr>
      <p:cViewPr varScale="1">
        <p:scale>
          <a:sx n="67" d="100"/>
          <a:sy n="67" d="100"/>
        </p:scale>
        <p:origin x="7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20B1DC83-8A31-49A0-B9CC-0E1706B75B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32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3AA2AC82-8AE1-4615-931E-D48F1E221A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49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6DAA88-5EAB-4A7C-9FCD-84732DFE8556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2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BCBEE5-5AC4-45DB-9D48-4EEF23F9AE1A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78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2C555-7ED2-4519-8A7B-981930CCADF1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3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8014EF-E33E-4858-918B-6C118B49DE3C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3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EC2842-480F-4D38-87F6-C146F97B93F8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56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A3A5A0-ED1E-4B1E-9F85-DE95B313DF8B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8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A4FDF-7EAB-4975-832F-7EDC1C52D837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57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015E38-FEE8-49EB-80A5-C39CC4F2A189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92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5FBBDA-409C-4539-90A6-0889A4A46224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59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BD87EC-C013-49E1-A882-EBD8BC714D21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52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3ADF6D-73B9-447C-9B89-13FD5012458C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8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30F3C6-1493-491E-A162-80F8C2EC618F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9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4DCE36-A912-48CD-8AD9-CD369994F95E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54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EFB570-C715-4894-980A-69A86CEAFF6F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99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574A87-0A34-467C-AF64-882BC3726823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7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4240A8-7EB3-4EAD-BFBF-42A7464DC97A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37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E16FD8-A5B2-4C62-97AB-A47E50A20087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212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5D560D-648F-4895-9F9A-09DC1456DBE2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7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1B1616-D94D-4EB4-A4D3-79565C7C0211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63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9A9898-7055-4175-A872-5EF02D1DA748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77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5D92BC-786C-432E-BF0B-772DBF6B8274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385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245905-ECE5-49F1-B5F4-D949795904EE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20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195FEE-D087-4AB2-85E2-D09662838843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057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B5B580-7CCB-466E-A309-ADAC779D65C6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70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E564D5-61FF-4028-B29A-B42E665F8F84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025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D58782-1160-4C19-BA3C-8DD155AD2319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916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7639E5-5604-43C0-A489-D0F871E1C168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945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0F9E19-6D26-4FF1-8888-7B79D414F104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133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672E6B-C243-4F4B-B780-4BAFCD295F78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400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D65F8F-69E7-4D54-AADD-6C18C9DF8742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835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6CFEC3-F263-44A0-8EF8-FBAC547110FC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6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CABA82-D3C8-444C-B9A6-F7FD6032B8CF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43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23DBB5-8B05-432E-9C80-3307BBC88E7A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1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D4D86F-4379-4711-B014-13B1A563D1F8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69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C06AAB-0599-4EF5-8357-B91407FC3295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1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13FB7-FCEA-491B-91DA-6B8395793F9D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74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C5E087-B51C-4139-9290-AC1D87A40667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4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AA4E9675-5A1A-46F9-B836-1ABA838B42C7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2186F170-6D97-457E-932B-CF2841D160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3E512C0A-8F26-4127-8C81-D44EB6B526CB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9588457C-0C17-4672-8FE0-EB8B3A703B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55A149-8E7A-441B-85DD-2035DD16D89F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E37BB-6FFF-4AF3-AA5E-2B2E8801CA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8AB7D8-A1A8-4E90-8C16-E592FCD869BF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20615-E15E-4D15-929B-CECDF7CE93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479087-2BFB-40DA-A442-6682BF7E6751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3BCF14-D386-43DA-A3F5-055071E10E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E512C0A-8F26-4127-8C81-D44EB6B526CB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588457C-0C17-4672-8FE0-EB8B3A703B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aelinik.free.fr/c/ch19.htm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ysator.liu.se/c/c-faq/c-9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cprogramming/c_storage_classes.htm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xforsys.com/tutorials/c-language/dynamic-memory-allocation-in-c.htm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Structures and Unions &amp; Memory Allocation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5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of Structure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D10A14-7022-4E76-ABAE-3530E3BCA271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69604"/>
            <a:ext cx="7848600" cy="3721596"/>
          </a:xfrm>
        </p:spPr>
        <p:txBody>
          <a:bodyPr/>
          <a:lstStyle/>
          <a:p>
            <a:pPr marL="338138" indent="-338138" eaLnBrk="1" hangingPunct="1"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Structure data type can only contain one record. Real world problem needs group of records. </a:t>
            </a:r>
          </a:p>
          <a:p>
            <a:pPr marL="338138" indent="-338138" eaLnBrk="1" hangingPunct="1"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In practice, structure usually used in conjunction with array.</a:t>
            </a:r>
          </a:p>
          <a:p>
            <a:pPr marL="338138" indent="-338138" eaLnBrk="1" hangingPunct="1"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2133600" y="3200400"/>
            <a:ext cx="5105400" cy="30495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struct Dob{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	int date, month, year;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	struct Account 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		int accountNo;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 	char accountType;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		char name[31];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		long credit;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		struct Dob lastTrans;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//Array of structure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struct Account customer[100];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of Structure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37E2D2-4B4C-4E75-A424-EC7BA9BC3E0C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Init Array of Structure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800350"/>
            <a:ext cx="6542702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of Structure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46084B-A01F-4825-95AA-C3F43DA07CB2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Example:</a:t>
            </a:r>
          </a:p>
        </p:txBody>
      </p:sp>
      <p:sp>
        <p:nvSpPr>
          <p:cNvPr id="14342" name="Text Box 3"/>
          <p:cNvSpPr txBox="1">
            <a:spLocks noChangeArrowheads="1"/>
          </p:cNvSpPr>
          <p:nvPr/>
        </p:nvSpPr>
        <p:spPr bwMode="auto">
          <a:xfrm>
            <a:off x="1066800" y="2971800"/>
            <a:ext cx="2819400" cy="20955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&lt;string.h&gt;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struct tmhs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char nim[9];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char name[26];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float gpa;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343" name="Text Box 3"/>
          <p:cNvSpPr txBox="1">
            <a:spLocks noChangeArrowheads="1"/>
          </p:cNvSpPr>
          <p:nvPr/>
        </p:nvSpPr>
        <p:spPr bwMode="auto">
          <a:xfrm>
            <a:off x="4191000" y="2209800"/>
            <a:ext cx="4724400" cy="40830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int main (){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FF0000"/>
                </a:solidFill>
                <a:latin typeface="Courier New" pitchFamily="49" charset="0"/>
              </a:rPr>
              <a:t>  struct tmhs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id-ID" sz="1600" b="1">
                <a:solidFill>
                  <a:srgbClr val="333399"/>
                </a:solidFill>
                <a:latin typeface="Courier New" pitchFamily="49" charset="0"/>
              </a:rPr>
              <a:t>arr[50]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, x;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scanf(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%s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, &amp;arr[0].nim);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x = arr[0];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arr[0] = arr[1];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arr[1] = x;  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for (i = 0; i &lt; 50; i++)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printf(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%s %s %.2f</a:t>
            </a:r>
            <a:r>
              <a:rPr lang="id-ID" sz="1400" b="1">
                <a:solidFill>
                  <a:srgbClr val="000000"/>
                </a:solidFill>
              </a:rPr>
              <a:t>"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  arr[i].nim, arr[i].name,   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  arr[i].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gpa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return 1;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Typedef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B3658A-8C64-40CC-8864-D57EB4FE4BDF}" type="slidenum">
              <a:rPr lang="en-US">
                <a:latin typeface="Tahoma" pitchFamily="34" charset="0"/>
                <a:cs typeface="Tahoma" pitchFamily="34" charset="0"/>
              </a:rPr>
              <a:pPr/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typedef 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is an alias (other name)</a:t>
            </a:r>
          </a:p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Used for short naming – especially for long identifier</a:t>
            </a:r>
          </a:p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typedef commonly used in a structure</a:t>
            </a:r>
          </a:p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typedef struct BinusStudent{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char name[20];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int  nim;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float </a:t>
            </a:r>
            <a:r>
              <a:rPr lang="en-US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gpa</a:t>
            </a: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;</a:t>
            </a:r>
          </a:p>
          <a:p>
            <a:pPr marL="738188" lvl="1" indent="-338138" eaLnBrk="1" hangingPunct="1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  <a:r>
              <a:rPr lang="id-ID" smtClean="0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Mhs</a:t>
            </a:r>
            <a:r>
              <a:rPr lang="id-ID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;</a:t>
            </a:r>
          </a:p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Mhs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is an alias name of struct BinusStudent, and its function as a new data type.</a:t>
            </a:r>
          </a:p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To define a structure variable, using:</a:t>
            </a:r>
          </a:p>
          <a:p>
            <a:pPr marL="338138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   			</a:t>
            </a:r>
            <a:r>
              <a:rPr lang="id-ID" sz="200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Mhs</a:t>
            </a:r>
            <a:r>
              <a:rPr lang="id-ID" sz="2000" smtClean="0">
                <a:latin typeface="Courier New" pitchFamily="49" charset="0"/>
                <a:cs typeface="Tahoma" pitchFamily="34" charset="0"/>
              </a:rPr>
              <a:t> ali, tono;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Typedef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F22C2A-8ED4-4A55-93EC-16366D98395E}" type="slidenum">
              <a:rPr lang="en-US">
                <a:latin typeface="Tahoma" pitchFamily="34" charset="0"/>
                <a:cs typeface="Tahoma" pitchFamily="34" charset="0"/>
              </a:rPr>
              <a:pPr/>
              <a:t>14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848600" cy="3721596"/>
          </a:xfrm>
        </p:spPr>
        <p:txBody>
          <a:bodyPr/>
          <a:lstStyle/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38138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</p:txBody>
      </p:sp>
      <p:sp>
        <p:nvSpPr>
          <p:cNvPr id="16390" name="Text Box 3"/>
          <p:cNvSpPr txBox="1">
            <a:spLocks noChangeArrowheads="1"/>
          </p:cNvSpPr>
          <p:nvPr/>
        </p:nvSpPr>
        <p:spPr bwMode="auto">
          <a:xfrm>
            <a:off x="1524000" y="2362200"/>
            <a:ext cx="6096000" cy="41465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#include &lt;conio.h&gt;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11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typedef struct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mployee {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int id;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char name[32]; 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}EMP;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EMP info = {1,"B. Smith"};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printf(“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Employee name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: %s\n", info.name);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printf(“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Employee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ID: %04d\n\n", info.id);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getch();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Bit Field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E925F1-5D9C-44E1-9817-63131F869B6A}" type="slidenum">
              <a:rPr lang="en-US">
                <a:latin typeface="Tahoma" pitchFamily="34" charset="0"/>
                <a:cs typeface="Tahoma" pitchFamily="34" charset="0"/>
              </a:rPr>
              <a:pPr/>
              <a:t>15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A struct with each element assign with certain number of bit.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738188" lvl="1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	struct name{</a:t>
            </a:r>
          </a:p>
          <a:p>
            <a:pPr marL="738188" lvl="1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           type  field1: numberof_bit;</a:t>
            </a:r>
          </a:p>
          <a:p>
            <a:pPr marL="738188" lvl="1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           …...</a:t>
            </a:r>
          </a:p>
          <a:p>
            <a:pPr marL="738188" lvl="1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      };</a:t>
            </a:r>
          </a:p>
          <a:p>
            <a:pPr marL="338138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Type : can only use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unsigned int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,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signed int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, or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int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Union Definition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2E447D-285C-4445-B5C1-21605E035559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en-GB" b="1" smtClean="0">
                <a:latin typeface="Tahoma" pitchFamily="34" charset="0"/>
                <a:cs typeface="Tahoma" pitchFamily="34" charset="0"/>
              </a:rPr>
              <a:t>Union</a:t>
            </a:r>
            <a:r>
              <a:rPr lang="en-GB" smtClean="0">
                <a:latin typeface="Tahoma" pitchFamily="34" charset="0"/>
                <a:cs typeface="Tahoma" pitchFamily="34" charset="0"/>
              </a:rPr>
              <a:t> is used for memory join. By using union, a memory location can be assigned for two or more variable with different data types</a:t>
            </a: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60363" indent="-360363">
              <a:lnSpc>
                <a:spcPct val="90000"/>
              </a:lnSpc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60363" indent="-360363">
              <a:lnSpc>
                <a:spcPct val="90000"/>
              </a:lnSpc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Memory capacity used by union is the largest capacity used by any element of the union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Union Declaration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EC64A6-E61F-490C-9B0C-C50720D9AA71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en-US" b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Union Data Declaration</a:t>
            </a:r>
          </a:p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en-US" b="1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en-US" b="1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r>
              <a:rPr lang="en-US" b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Union Variable Declaration</a:t>
            </a:r>
          </a:p>
          <a:p>
            <a:pPr marL="360363" indent="-360363">
              <a:lnSpc>
                <a:spcPct val="90000"/>
              </a:lnSpc>
              <a:buClr>
                <a:srgbClr val="FF0000"/>
              </a:buClr>
              <a:buFontTx/>
              <a:buNone/>
              <a:tabLst>
                <a:tab pos="360363" algn="l"/>
                <a:tab pos="817563" algn="l"/>
                <a:tab pos="1274763" algn="l"/>
                <a:tab pos="1731963" algn="l"/>
                <a:tab pos="2189163" algn="l"/>
                <a:tab pos="2646363" algn="l"/>
                <a:tab pos="3103563" algn="l"/>
                <a:tab pos="3560763" algn="l"/>
                <a:tab pos="4017963" algn="l"/>
                <a:tab pos="4475163" algn="l"/>
                <a:tab pos="4932363" algn="l"/>
                <a:tab pos="5389563" algn="l"/>
                <a:tab pos="5846763" algn="l"/>
                <a:tab pos="6303963" algn="l"/>
                <a:tab pos="6761163" algn="l"/>
                <a:tab pos="7218363" algn="l"/>
                <a:tab pos="7675563" algn="l"/>
                <a:tab pos="8132763" algn="l"/>
                <a:tab pos="8589963" algn="l"/>
                <a:tab pos="9047163" algn="l"/>
                <a:tab pos="9504363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Group 2"/>
          <p:cNvGraphicFramePr>
            <a:graphicFrameLocks noGrp="1"/>
          </p:cNvGraphicFramePr>
          <p:nvPr/>
        </p:nvGraphicFramePr>
        <p:xfrm>
          <a:off x="609600" y="2667000"/>
          <a:ext cx="6400800" cy="1600200"/>
        </p:xfrm>
        <a:graphic>
          <a:graphicData uri="http://schemas.openxmlformats.org/drawingml/2006/table">
            <a:tbl>
              <a:tblPr/>
              <a:tblGrid>
                <a:gridCol w="923925"/>
                <a:gridCol w="5476875"/>
              </a:tblGrid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id-ID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union</a:t>
                      </a: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  name_union{</a:t>
                      </a:r>
                    </a:p>
                    <a:p>
                      <a:pPr marL="0" marR="0" lvl="0" indent="0" algn="just" defTabSz="457200" rtl="0" eaLnBrk="0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     typedata1  name_var1 ;</a:t>
                      </a:r>
                    </a:p>
                    <a:p>
                      <a:pPr marL="0" marR="0" lvl="0" indent="0" algn="just" defTabSz="457200" rtl="0" eaLnBrk="0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     typedata2   name_var2;</a:t>
                      </a:r>
                    </a:p>
                    <a:p>
                      <a:pPr marL="0" marR="0" lvl="0" indent="0" algn="just" defTabSz="457200" rtl="0" eaLnBrk="0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     ……</a:t>
                      </a:r>
                    </a:p>
                    <a:p>
                      <a:pPr marL="0" marR="0" lvl="0" indent="0" algn="just" defTabSz="457200" rtl="0" eaLnBrk="0" fontAlgn="base" latinLnBrk="0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} name_var_union;</a:t>
                      </a:r>
                    </a:p>
                  </a:txBody>
                  <a:tcPr marL="90000" marR="90000" marT="164736" marB="46800" horzOverflow="overflow">
                    <a:lnL>
                      <a:noFill/>
                    </a:lnL>
                    <a:lnR>
                      <a:noFill/>
                    </a:lnR>
                    <a:lnT w="38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9"/>
          <p:cNvGraphicFramePr>
            <a:graphicFrameLocks noGrp="1"/>
          </p:cNvGraphicFramePr>
          <p:nvPr/>
        </p:nvGraphicFramePr>
        <p:xfrm>
          <a:off x="990600" y="4702175"/>
          <a:ext cx="6172200" cy="555625"/>
        </p:xfrm>
        <a:graphic>
          <a:graphicData uri="http://schemas.openxmlformats.org/drawingml/2006/table">
            <a:tbl>
              <a:tblPr/>
              <a:tblGrid>
                <a:gridCol w="525463"/>
                <a:gridCol w="5646737"/>
              </a:tblGrid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id-ID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union</a:t>
                      </a:r>
                      <a:r>
                        <a:rPr kumimoji="0" 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Courier New" pitchFamily="49" charset="0"/>
                        </a:rPr>
                        <a:t>  name_union   name_var_union;  </a:t>
                      </a:r>
                    </a:p>
                  </a:txBody>
                  <a:tcPr marL="90000" marR="90000" marT="164736" marB="46800" horzOverflow="overflow">
                    <a:lnL>
                      <a:noFill/>
                    </a:lnL>
                    <a:lnR>
                      <a:noFill/>
                    </a:lnR>
                    <a:lnT w="38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Enumeration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35D491-E36C-4DE1-B24C-876B77F05BD5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9875" indent="-269875">
              <a:lnSpc>
                <a:spcPct val="90000"/>
              </a:lnSpc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Enumeration</a:t>
            </a:r>
            <a:r>
              <a:rPr lang="id-ID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is a data type with predefined number of data. This limited number of data is named for program readability.</a:t>
            </a:r>
          </a:p>
          <a:p>
            <a:pPr marL="269875" indent="-269875">
              <a:lnSpc>
                <a:spcPct val="90000"/>
              </a:lnSpc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endParaRPr lang="id-ID" sz="2000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269875" indent="-269875">
              <a:lnSpc>
                <a:spcPct val="90000"/>
              </a:lnSpc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2000" b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Data type enumeration declaration</a:t>
            </a:r>
          </a:p>
          <a:p>
            <a:pPr marL="669925" lvl="1" indent="-269875"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1600" b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b="1" smtClean="0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enum</a:t>
            </a:r>
            <a:r>
              <a:rPr lang="id-ID" b="1" smtClean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name_type {</a:t>
            </a:r>
          </a:p>
          <a:p>
            <a:pPr marL="669925" lvl="1" indent="-269875"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b="1" smtClean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    const1, const2,… const_n</a:t>
            </a:r>
          </a:p>
          <a:p>
            <a:pPr marL="669925" lvl="1" indent="-269875"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b="1" smtClean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  }name_var; </a:t>
            </a:r>
          </a:p>
          <a:p>
            <a:pPr marL="269875" indent="-269875">
              <a:lnSpc>
                <a:spcPct val="90000"/>
              </a:lnSpc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endParaRPr lang="id-ID" sz="2000" b="1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269875" indent="-269875">
              <a:lnSpc>
                <a:spcPct val="90000"/>
              </a:lnSpc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2000" b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Enumeration variable</a:t>
            </a:r>
          </a:p>
          <a:p>
            <a:pPr marL="269875" indent="-269875"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2000" b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	        </a:t>
            </a:r>
            <a:r>
              <a:rPr lang="id-ID" sz="20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enum</a:t>
            </a:r>
            <a:r>
              <a:rPr lang="id-ID" sz="2000" b="1" smtClean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name_type name_var;</a:t>
            </a:r>
          </a:p>
          <a:p>
            <a:pPr marL="269875" indent="-269875">
              <a:lnSpc>
                <a:spcPct val="90000"/>
              </a:lnSpc>
              <a:buFontTx/>
              <a:buNone/>
              <a:tabLst>
                <a:tab pos="269875" algn="l"/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endParaRPr lang="id-ID" sz="2000" b="1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Static Keyword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F70147-7371-4599-8E05-B2C77B309F4D}" type="slidenum">
              <a:rPr lang="en-US">
                <a:latin typeface="Tahoma" pitchFamily="34" charset="0"/>
                <a:cs typeface="Tahoma" pitchFamily="34" charset="0"/>
              </a:rPr>
              <a:pPr/>
              <a:t>19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114800"/>
          </a:xfrm>
        </p:spPr>
        <p:txBody>
          <a:bodyPr>
            <a:normAutofit fontScale="92500" lnSpcReduction="10000"/>
          </a:bodyPr>
          <a:lstStyle/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Keyword static can be used as variable type, or return value type of a function</a:t>
            </a:r>
          </a:p>
          <a:p>
            <a:pPr marL="336550" indent="-336550" eaLnBrk="1" hangingPunct="1">
              <a:spcBef>
                <a:spcPts val="700"/>
              </a:spcBef>
              <a:buFont typeface="Arial" pitchFamily="34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Static variable:</a:t>
            </a:r>
          </a:p>
          <a:p>
            <a:pPr marL="736600" lvl="1" indent="-279400" eaLnBrk="1" hangingPunct="1">
              <a:spcBef>
                <a:spcPts val="600"/>
              </a:spcBef>
              <a:buFont typeface="Arial" pitchFamily="34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Allocated at program start and de-allocated at the end of a program</a:t>
            </a:r>
          </a:p>
          <a:p>
            <a:pPr marL="736600" lvl="1" indent="-279400" eaLnBrk="1" hangingPunct="1">
              <a:spcBef>
                <a:spcPts val="600"/>
              </a:spcBef>
              <a:buFont typeface="Arial" pitchFamily="34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Default value = 0</a:t>
            </a:r>
          </a:p>
          <a:p>
            <a:pPr marL="736600" lvl="1" indent="-279400" eaLnBrk="1" hangingPunct="1">
              <a:spcBef>
                <a:spcPts val="600"/>
              </a:spcBef>
              <a:buFont typeface="Arial" pitchFamily="34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Scope of static variable is inside a file where the variable is defined</a:t>
            </a:r>
          </a:p>
          <a:p>
            <a:pPr marL="336550" indent="-279400" eaLnBrk="1" hangingPunct="1">
              <a:spcBef>
                <a:spcPts val="6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id-ID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Syntax:</a:t>
            </a:r>
          </a:p>
          <a:p>
            <a:pPr marL="336550" indent="-336550" eaLnBrk="1" hangingPunct="1"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id-ID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	</a:t>
            </a:r>
            <a:r>
              <a:rPr lang="id-ID" sz="20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static type variable_name;</a:t>
            </a:r>
          </a:p>
          <a:p>
            <a:pPr marL="336550" indent="-279400" eaLnBrk="1" hangingPunct="1">
              <a:spcBef>
                <a:spcPts val="6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id-ID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Example:</a:t>
            </a:r>
          </a:p>
          <a:p>
            <a:pPr marL="336550" indent="-336550" eaLnBrk="1" hangingPunct="1"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id-ID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	</a:t>
            </a:r>
            <a:r>
              <a:rPr lang="id-ID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static int x;</a:t>
            </a:r>
            <a:endParaRPr lang="id-ID" sz="2000" dirty="0">
              <a:latin typeface="Courier New" pitchFamily="49" charset="0"/>
              <a:ea typeface="Tahoma" pitchFamily="34" charset="0"/>
              <a:cs typeface="Courier New" pitchFamily="49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EB36EE-BA04-498E-93BA-FDB651297AE4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ts val="7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pPr marL="338138" indent="-338138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Apply the concept of structure data type for various type of data (homogenous or heterogeneous) (LO3)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Static Variable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28C31E-4E62-4CBA-981B-2ABE6A42430A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1800" smtClean="0">
              <a:solidFill>
                <a:srgbClr val="0066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smtClean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smtClean="0">
                <a:latin typeface="Courier New" pitchFamily="49" charset="0"/>
                <a:cs typeface="Courier New" pitchFamily="49" charset="0"/>
              </a:rPr>
              <a:t>void print()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smtClean="0">
                <a:latin typeface="Courier New" pitchFamily="49" charset="0"/>
                <a:cs typeface="Courier New" pitchFamily="49" charset="0"/>
              </a:rPr>
              <a:t>     static int count=0;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smtClean="0">
                <a:latin typeface="Courier New" pitchFamily="49" charset="0"/>
                <a:cs typeface="Courier New" pitchFamily="49" charset="0"/>
              </a:rPr>
              <a:t>     printf("count=%d\n",count++);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smtClean="0"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smtClean="0">
                <a:latin typeface="Courier New" pitchFamily="49" charset="0"/>
                <a:cs typeface="Courier New" pitchFamily="49" charset="0"/>
              </a:rPr>
              <a:t>    int i;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smtClean="0">
                <a:latin typeface="Courier New" pitchFamily="49" charset="0"/>
                <a:cs typeface="Courier New" pitchFamily="49" charset="0"/>
              </a:rPr>
              <a:t>    for(i=0; i&lt;5; i++) print();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smtClean="0">
                <a:latin typeface="Courier New" pitchFamily="49" charset="0"/>
                <a:cs typeface="Courier New" pitchFamily="49" charset="0"/>
              </a:rPr>
              <a:t>    for(i=0; i&lt;3; i++) print();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6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534" name="Text Box 3"/>
          <p:cNvSpPr txBox="1">
            <a:spLocks noChangeArrowheads="1"/>
          </p:cNvSpPr>
          <p:nvPr/>
        </p:nvSpPr>
        <p:spPr bwMode="auto">
          <a:xfrm>
            <a:off x="5715000" y="3252788"/>
            <a:ext cx="1905000" cy="23098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18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Output: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count = 0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count = 1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count = 2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count = 3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count = 4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count = 5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count = 7</a:t>
            </a:r>
          </a:p>
        </p:txBody>
      </p:sp>
      <p:sp>
        <p:nvSpPr>
          <p:cNvPr id="22535" name="Line 4"/>
          <p:cNvSpPr>
            <a:spLocks noChangeShapeType="1"/>
          </p:cNvSpPr>
          <p:nvPr/>
        </p:nvSpPr>
        <p:spPr bwMode="auto">
          <a:xfrm>
            <a:off x="3429000" y="4038600"/>
            <a:ext cx="2286000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Register Variable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5E4D02-3DA8-48DD-B924-5C81E070DB6C}" type="slidenum">
              <a:rPr lang="en-US">
                <a:latin typeface="Tahoma" pitchFamily="34" charset="0"/>
                <a:cs typeface="Tahoma" pitchFamily="34" charset="0"/>
              </a:rPr>
              <a:pPr/>
              <a:t>21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Objective: increase run time speed.</a:t>
            </a: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Defining a variable store in a register (if possible – register is limited). If rejected: automatic variable.</a:t>
            </a: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b="1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336550" indent="-33655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b="1" smtClean="0">
                <a:latin typeface="Tahoma" pitchFamily="34" charset="0"/>
                <a:cs typeface="Tahoma" pitchFamily="34" charset="0"/>
              </a:rPr>
              <a:t>		</a:t>
            </a:r>
            <a:r>
              <a:rPr lang="en-US" sz="2000" b="1" i="1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register 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data_type variable_name;</a:t>
            </a:r>
          </a:p>
          <a:p>
            <a:pPr marL="336550" indent="-336550" eaLnBrk="1" hangingPunct="1"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336550" indent="-33655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 i="1" smtClean="0">
                <a:latin typeface="Tahoma" pitchFamily="34" charset="0"/>
                <a:cs typeface="Tahoma" pitchFamily="34" charset="0"/>
              </a:rPr>
              <a:t>			</a:t>
            </a:r>
            <a:r>
              <a:rPr lang="id-ID" sz="20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register int x;</a:t>
            </a:r>
          </a:p>
          <a:p>
            <a:pPr marL="336550" indent="-33655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en-US" sz="2000" b="1" i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External Variable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AB70EC-9F8F-4288-8CF7-155FC5B6C04E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6550" indent="-336550" eaLnBrk="1" hangingPunct="1">
              <a:lnSpc>
                <a:spcPct val="150000"/>
              </a:lnSpc>
              <a:spcBef>
                <a:spcPts val="12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In a modular programming, a program is divided into modules. In C modules are implemented using function.</a:t>
            </a:r>
          </a:p>
          <a:p>
            <a:pPr marL="336550" indent="-336550" eaLnBrk="1" hangingPunct="1">
              <a:lnSpc>
                <a:spcPct val="150000"/>
              </a:lnSpc>
              <a:spcBef>
                <a:spcPts val="12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A module may consist of several functions. And save in a file.</a:t>
            </a:r>
          </a:p>
          <a:p>
            <a:pPr marL="336550" indent="-336550" eaLnBrk="1" hangingPunct="1">
              <a:lnSpc>
                <a:spcPct val="150000"/>
              </a:lnSpc>
              <a:spcBef>
                <a:spcPts val="12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If function in a particular file wants to access a variable in other file, then use keyword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extern</a:t>
            </a:r>
          </a:p>
          <a:p>
            <a:pPr marL="336550" indent="-336550" eaLnBrk="1" hangingPunct="1">
              <a:lnSpc>
                <a:spcPct val="150000"/>
              </a:lnSpc>
              <a:spcBef>
                <a:spcPts val="12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Example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 marL="336550" indent="-336550" eaLnBrk="1" hangingPunct="1">
              <a:lnSpc>
                <a:spcPct val="150000"/>
              </a:lnSpc>
              <a:spcBef>
                <a:spcPts val="12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			</a:t>
            </a:r>
            <a:r>
              <a:rPr lang="en-US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extern </a:t>
            </a:r>
            <a:r>
              <a:rPr lang="id-ID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int x;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Void * Data Type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EB4AA3-5828-4B74-9F73-D8F6DF214621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848600" cy="3721596"/>
          </a:xfrm>
        </p:spPr>
        <p:txBody>
          <a:bodyPr/>
          <a:lstStyle/>
          <a:p>
            <a:pPr marL="336550" indent="-336550" eaLnBrk="1" hangingPunct="1">
              <a:spcBef>
                <a:spcPts val="8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Keyword </a:t>
            </a:r>
            <a:r>
              <a:rPr lang="id-ID" sz="2000" b="1" dirty="0" smtClean="0">
                <a:latin typeface="Tahoma" pitchFamily="34" charset="0"/>
                <a:cs typeface="Tahoma" pitchFamily="34" charset="0"/>
              </a:rPr>
              <a:t>void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 :</a:t>
            </a:r>
          </a:p>
          <a:p>
            <a:pPr marL="336550" indent="-336550" eaLnBrk="1" hangingPunct="1">
              <a:spcBef>
                <a:spcPts val="8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 marL="336550" indent="-336550" eaLnBrk="1" hangingPunct="1"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		</a:t>
            </a:r>
            <a:r>
              <a:rPr lang="id-ID" sz="18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void main(void)</a:t>
            </a:r>
          </a:p>
          <a:p>
            <a:pPr marL="336550" indent="-336550" eaLnBrk="1" hangingPunct="1"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		{ </a:t>
            </a:r>
          </a:p>
          <a:p>
            <a:pPr marL="336550" indent="-336550" eaLnBrk="1" hangingPunct="1"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b="1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			void</a:t>
            </a:r>
            <a:r>
              <a:rPr lang="id-ID" sz="18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 sz="1800" b="1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*malloc(size_t</a:t>
            </a:r>
            <a:r>
              <a:rPr lang="id-ID" sz="18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 sz="1800" i="1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size</a:t>
            </a:r>
            <a:r>
              <a:rPr lang="id-ID" sz="1800" b="1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);</a:t>
            </a:r>
          </a:p>
          <a:p>
            <a:pPr marL="336550" indent="-336550" eaLnBrk="1" hangingPunct="1"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			………</a:t>
            </a:r>
          </a:p>
          <a:p>
            <a:pPr marL="336550" indent="-336550" eaLnBrk="1" hangingPunct="1"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		}</a:t>
            </a:r>
          </a:p>
          <a:p>
            <a:pPr marL="336550" indent="-336550" eaLnBrk="1" hangingPunct="1"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 marL="336550" indent="-336550" eaLnBrk="1" hangingPunct="1"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      </a:t>
            </a:r>
          </a:p>
        </p:txBody>
      </p:sp>
      <p:sp>
        <p:nvSpPr>
          <p:cNvPr id="25606" name="Text Box 3"/>
          <p:cNvSpPr txBox="1">
            <a:spLocks noChangeArrowheads="1"/>
          </p:cNvSpPr>
          <p:nvPr/>
        </p:nvSpPr>
        <p:spPr bwMode="auto">
          <a:xfrm>
            <a:off x="990600" y="4856162"/>
            <a:ext cx="2209800" cy="401638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2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void function</a:t>
            </a:r>
          </a:p>
        </p:txBody>
      </p:sp>
      <p:sp>
        <p:nvSpPr>
          <p:cNvPr id="25607" name="Line 4"/>
          <p:cNvSpPr>
            <a:spLocks noChangeShapeType="1"/>
          </p:cNvSpPr>
          <p:nvPr/>
        </p:nvSpPr>
        <p:spPr bwMode="auto">
          <a:xfrm flipV="1">
            <a:off x="2133600" y="3103562"/>
            <a:ext cx="533400" cy="17526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5608" name="Text Box 3"/>
          <p:cNvSpPr txBox="1">
            <a:spLocks noChangeArrowheads="1"/>
          </p:cNvSpPr>
          <p:nvPr/>
        </p:nvSpPr>
        <p:spPr bwMode="auto">
          <a:xfrm>
            <a:off x="5943600" y="2106612"/>
            <a:ext cx="2209800" cy="1017588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2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Function without actual parameter</a:t>
            </a:r>
          </a:p>
        </p:txBody>
      </p:sp>
      <p:sp>
        <p:nvSpPr>
          <p:cNvPr id="25609" name="Line 4"/>
          <p:cNvSpPr>
            <a:spLocks noChangeShapeType="1"/>
          </p:cNvSpPr>
          <p:nvPr/>
        </p:nvSpPr>
        <p:spPr bwMode="auto">
          <a:xfrm flipH="1">
            <a:off x="4191000" y="2563812"/>
            <a:ext cx="1752600" cy="304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5610" name="Text Box 3"/>
          <p:cNvSpPr txBox="1">
            <a:spLocks noChangeArrowheads="1"/>
          </p:cNvSpPr>
          <p:nvPr/>
        </p:nvSpPr>
        <p:spPr bwMode="auto">
          <a:xfrm>
            <a:off x="5181600" y="4545012"/>
            <a:ext cx="2209800" cy="1017588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2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Pointer that can point any data type</a:t>
            </a:r>
          </a:p>
        </p:txBody>
      </p:sp>
      <p:sp>
        <p:nvSpPr>
          <p:cNvPr id="25611" name="Line 4"/>
          <p:cNvSpPr>
            <a:spLocks noChangeShapeType="1"/>
          </p:cNvSpPr>
          <p:nvPr/>
        </p:nvSpPr>
        <p:spPr bwMode="auto">
          <a:xfrm flipH="1" flipV="1">
            <a:off x="3657600" y="3859212"/>
            <a:ext cx="1524000" cy="1143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Const Char *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2B19EC-23AA-4CBA-95F6-6132B99D6AA1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6550" indent="-336550" eaLnBrk="1" hangingPunct="1"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Comparing </a:t>
            </a:r>
            <a:r>
              <a:rPr lang="en-US" sz="20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char *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with </a:t>
            </a:r>
            <a:r>
              <a:rPr lang="en-US" sz="20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const char *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using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strcpy</a:t>
            </a:r>
          </a:p>
          <a:p>
            <a:pPr marL="336550" indent="-336550" eaLnBrk="1" hangingPunct="1"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Example:</a:t>
            </a:r>
          </a:p>
          <a:p>
            <a:pPr marL="336550" indent="-336550" eaLnBrk="1" hangingPunct="1">
              <a:spcBef>
                <a:spcPts val="45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char *strcpy( </a:t>
            </a:r>
            <a:r>
              <a:rPr lang="id-ID" sz="20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char *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strDestination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, </a:t>
            </a:r>
            <a:r>
              <a:rPr lang="id-ID" sz="20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const char *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strSource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);</a:t>
            </a:r>
          </a:p>
          <a:p>
            <a:pPr marL="336550" indent="-336550" eaLnBrk="1" hangingPunct="1"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b="1" smtClean="0">
                <a:latin typeface="Tahoma" pitchFamily="34" charset="0"/>
                <a:cs typeface="Tahoma" pitchFamily="34" charset="0"/>
              </a:rPr>
              <a:t>Description:</a:t>
            </a:r>
          </a:p>
          <a:p>
            <a:pPr marL="736600" lvl="1" indent="-279400" eaLnBrk="1" hangingPunct="1"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char * 		: should be a pointer (has an address)</a:t>
            </a:r>
          </a:p>
          <a:p>
            <a:pPr marL="736600" lvl="1" indent="-279400" eaLnBrk="1" hangingPunct="1"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const char *	: can be string or pointer</a:t>
            </a:r>
          </a:p>
          <a:p>
            <a:pPr marL="336550" indent="-336550" eaLnBrk="1" hangingPunct="1"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b="1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36600" lvl="1" indent="-279400" eaLnBrk="1" hangingPunct="1"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char ss[20];    char str[20] = ”</a:t>
            </a:r>
            <a:r>
              <a:rPr lang="en-US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Good Morning</a:t>
            </a: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”;</a:t>
            </a:r>
          </a:p>
          <a:p>
            <a:pPr marL="736600" lvl="1" indent="-279400" eaLnBrk="1" hangingPunct="1"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strcpy(ss,”</a:t>
            </a:r>
            <a:r>
              <a:rPr lang="en-US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Good Morning</a:t>
            </a: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”);</a:t>
            </a:r>
          </a:p>
          <a:p>
            <a:pPr marL="736600" lvl="1" indent="-279400" eaLnBrk="1" hangingPunct="1"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strcpy(ss, str);</a:t>
            </a:r>
          </a:p>
          <a:p>
            <a:pPr marL="736600" lvl="1" indent="-279400" eaLnBrk="1" hangingPunct="1">
              <a:spcBef>
                <a:spcPts val="5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strcpy(”Hello”, ss);  </a:t>
            </a:r>
            <a:r>
              <a:rPr lang="id-ID" sz="1800" smtClean="0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//error</a:t>
            </a:r>
          </a:p>
          <a:p>
            <a:pPr marL="336550" indent="-336550" eaLnBrk="1" hangingPunct="1"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en-US" sz="1800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</p:txBody>
      </p:sp>
      <p:sp>
        <p:nvSpPr>
          <p:cNvPr id="26630" name="Text Box 3"/>
          <p:cNvSpPr txBox="1">
            <a:spLocks noChangeArrowheads="1"/>
          </p:cNvSpPr>
          <p:nvPr/>
        </p:nvSpPr>
        <p:spPr bwMode="auto">
          <a:xfrm>
            <a:off x="6248400" y="5651500"/>
            <a:ext cx="2209800" cy="368300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1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Constant String</a:t>
            </a:r>
          </a:p>
        </p:txBody>
      </p:sp>
      <p:sp>
        <p:nvSpPr>
          <p:cNvPr id="26631" name="Line 4"/>
          <p:cNvSpPr>
            <a:spLocks noChangeShapeType="1"/>
          </p:cNvSpPr>
          <p:nvPr/>
        </p:nvSpPr>
        <p:spPr bwMode="auto">
          <a:xfrm>
            <a:off x="4572000" y="5257800"/>
            <a:ext cx="1676400" cy="6223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Memory Allocation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AD891B-CB9E-4D6E-B4C3-A21317B89DA7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Memory allocation</a:t>
            </a:r>
            <a:r>
              <a:rPr lang="en-US" sz="20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acquiring some memory space (RAM) managed by the OS to be used by a program.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Memory de-allocation</a:t>
            </a:r>
            <a:r>
              <a:rPr lang="en-US" sz="20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releasing memory space (RAM) back to the OS.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700"/>
              </a:spcBef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4" name="Text Box 3"/>
          <p:cNvSpPr txBox="1">
            <a:spLocks noChangeArrowheads="1"/>
          </p:cNvSpPr>
          <p:nvPr/>
        </p:nvSpPr>
        <p:spPr bwMode="auto">
          <a:xfrm>
            <a:off x="1447800" y="4114800"/>
            <a:ext cx="2133600" cy="1479550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</a:rPr>
              <a:t>int main() {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</a:rPr>
              <a:t>  long nim;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</a:rPr>
              <a:t>  float gpa;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655" name="Text Box 3"/>
          <p:cNvSpPr txBox="1">
            <a:spLocks noChangeArrowheads="1"/>
          </p:cNvSpPr>
          <p:nvPr/>
        </p:nvSpPr>
        <p:spPr bwMode="auto">
          <a:xfrm>
            <a:off x="3810000" y="4114800"/>
            <a:ext cx="4495800" cy="1479550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>
                <a:latin typeface="Tahoma" pitchFamily="34" charset="0"/>
                <a:cs typeface="Tahoma" pitchFamily="34" charset="0"/>
              </a:rPr>
              <a:t>nim</a:t>
            </a:r>
            <a:r>
              <a:rPr lang="id-ID" sz="1800">
                <a:latin typeface="Tahoma" pitchFamily="34" charset="0"/>
                <a:cs typeface="Tahoma" pitchFamily="34" charset="0"/>
              </a:rPr>
              <a:t> is a variable, </a:t>
            </a:r>
            <a:r>
              <a:rPr lang="id-ID" sz="1800" b="1">
                <a:latin typeface="Tahoma" pitchFamily="34" charset="0"/>
                <a:cs typeface="Tahoma" pitchFamily="34" charset="0"/>
              </a:rPr>
              <a:t>nim</a:t>
            </a:r>
            <a:r>
              <a:rPr lang="id-ID" sz="1800">
                <a:latin typeface="Tahoma" pitchFamily="34" charset="0"/>
                <a:cs typeface="Tahoma" pitchFamily="34" charset="0"/>
              </a:rPr>
              <a:t> needs memory space as data store.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>
              <a:latin typeface="Tahoma" pitchFamily="34" charset="0"/>
              <a:cs typeface="Tahoma" pitchFamily="34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>
                <a:latin typeface="Tahoma" pitchFamily="34" charset="0"/>
                <a:cs typeface="Tahoma" pitchFamily="34" charset="0"/>
              </a:rPr>
              <a:t>gpa </a:t>
            </a:r>
            <a:r>
              <a:rPr lang="id-ID" sz="1800">
                <a:latin typeface="Tahoma" pitchFamily="34" charset="0"/>
                <a:cs typeface="Tahoma" pitchFamily="34" charset="0"/>
              </a:rPr>
              <a:t>is a variable, </a:t>
            </a:r>
            <a:r>
              <a:rPr lang="en-US" sz="1800" b="1">
                <a:latin typeface="Tahoma" pitchFamily="34" charset="0"/>
                <a:cs typeface="Tahoma" pitchFamily="34" charset="0"/>
              </a:rPr>
              <a:t>g</a:t>
            </a:r>
            <a:r>
              <a:rPr lang="id-ID" sz="1800" b="1">
                <a:latin typeface="Tahoma" pitchFamily="34" charset="0"/>
                <a:cs typeface="Tahoma" pitchFamily="34" charset="0"/>
              </a:rPr>
              <a:t>p</a:t>
            </a:r>
            <a:r>
              <a:rPr lang="en-US" sz="1800" b="1">
                <a:latin typeface="Tahoma" pitchFamily="34" charset="0"/>
                <a:cs typeface="Tahoma" pitchFamily="34" charset="0"/>
              </a:rPr>
              <a:t>a</a:t>
            </a:r>
            <a:r>
              <a:rPr lang="id-ID" sz="1800">
                <a:latin typeface="Tahoma" pitchFamily="34" charset="0"/>
                <a:cs typeface="Tahoma" pitchFamily="34" charset="0"/>
              </a:rPr>
              <a:t> needs memory as data store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Memory Allocation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8A8102-15AB-4376-89CD-130A5E8105F1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Memory Allocation as a data store: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1. </a:t>
            </a:r>
            <a:r>
              <a:rPr lang="en-US" sz="2000" b="1" smtClean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static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  </a:t>
            </a:r>
            <a:r>
              <a:rPr lang="en-US" sz="2000" b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can be assigned with name </a:t>
            </a: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000" b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variable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  </a:t>
            </a:r>
            <a:r>
              <a:rPr lang="en-US" sz="2000" b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allocated at compile time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   stored at </a:t>
            </a:r>
            <a:r>
              <a:rPr lang="en-US" sz="2000" b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local stack memory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  </a:t>
            </a: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</a:t>
            </a:r>
            <a:r>
              <a:rPr lang="en-US" sz="2000" b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remain unchanged during the program run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  </a:t>
            </a:r>
            <a:r>
              <a:rPr lang="en-US" sz="2000" b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de-allocated when the program end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2. </a:t>
            </a:r>
            <a:r>
              <a:rPr lang="en-US" sz="2000" b="1" smtClean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dynamic 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  </a:t>
            </a:r>
            <a:r>
              <a:rPr lang="en-US" sz="2000" b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can be assigned with name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   allocated at run-time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  </a:t>
            </a: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 stored at </a:t>
            </a:r>
            <a:r>
              <a:rPr lang="en-US" sz="2000" b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heap memory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   can be de-allocated at any time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Memory Allocation</a:t>
            </a: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869ED6-0900-4AA5-87A9-1E4D82460360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90600" y="2087562"/>
            <a:ext cx="7162800" cy="4541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&lt;stdlib.h&gt;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int main() {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int *arr, n, i;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do { 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fflush(stdin);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printf(“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total element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? ");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scanf("%d", &amp;n);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if (n == 0) break;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arr = (int *) </a:t>
            </a: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malloc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(n * sizeof(int));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printf(“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Input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%d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numbers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: ", n);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for (i = 0; i &lt; n; i++) scanf(“%d", &amp;arr[i]);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printf(“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reversed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: ");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for (i = n - 1; i &gt;= 0; i--) printf("%d ", arr[i]);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printf("\n\n");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free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(arr);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}while (1);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return 1;</a:t>
            </a:r>
          </a:p>
          <a:p>
            <a:pPr eaLnBrk="0" hangingPunct="0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Dynamic Memory Allocation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T0016 - Algorithm and Programming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49BA0F-7EDD-4C34-92E7-EE45DB15BF1E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90600" y="2209800"/>
            <a:ext cx="7162800" cy="1079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int *arr;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printf(“total element ? ");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scanf("%d", &amp;n);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arr = (int *) malloc (n * sizeof(int));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43000" y="3733800"/>
            <a:ext cx="28956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total element ? </a:t>
            </a:r>
            <a:r>
              <a:rPr lang="en-US" sz="2000" b="1" u="sng" dirty="0">
                <a:solidFill>
                  <a:srgbClr val="000000"/>
                </a:solidFill>
                <a:latin typeface="Courier New" pitchFamily="49" charset="0"/>
              </a:rPr>
              <a:t>3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6248400" y="2667000"/>
          <a:ext cx="2028825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r:id="rId4" imgW="2029108" imgH="3323810" progId="">
                  <p:embed/>
                </p:oleObj>
              </mc:Choice>
              <mc:Fallback>
                <p:oleObj r:id="rId4" imgW="2029108" imgH="332381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667000"/>
                        <a:ext cx="2028825" cy="332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Dynamic Memory Allocation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986EF9-118F-4DA8-BB58-FE8F2E93FFE3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90600" y="2286000"/>
            <a:ext cx="7162800" cy="1079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printf(“Input %d numbers: ", n);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for (i = 0; i &lt; n; i++) scanf("%d", &amp;arr[i]);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printf(“reversed: ");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for (i = n - 1; i &gt;= 0; i--) printf("%d ", arr[i]);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295400" y="4495800"/>
            <a:ext cx="4752975" cy="10795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total element ? </a:t>
            </a:r>
            <a:r>
              <a:rPr lang="en-US" sz="2000" b="1" u="sng" dirty="0">
                <a:solidFill>
                  <a:srgbClr val="000000"/>
                </a:solidFill>
                <a:latin typeface="Courier New" pitchFamily="49" charset="0"/>
              </a:rPr>
              <a:t>3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Input 3 numbers: </a:t>
            </a:r>
            <a:r>
              <a:rPr lang="en-US" sz="2000" b="1" u="sng" dirty="0">
                <a:solidFill>
                  <a:srgbClr val="000000"/>
                </a:solidFill>
                <a:latin typeface="Courier New" pitchFamily="49" charset="0"/>
              </a:rPr>
              <a:t>11 22 33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reversed: 33 22 11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6400800" y="3352800"/>
          <a:ext cx="1833563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r:id="rId4" imgW="2019048" imgH="3304762" progId="">
                  <p:embed/>
                </p:oleObj>
              </mc:Choice>
              <mc:Fallback>
                <p:oleObj r:id="rId4" imgW="2019048" imgH="3304762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352800"/>
                        <a:ext cx="1833563" cy="300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E4171D-03A9-4CF7-87F4-11862F5A16AE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Structures and Unions: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mtClean="0">
                <a:latin typeface="Tahoma" pitchFamily="34" charset="0"/>
                <a:cs typeface="Tahoma" pitchFamily="34" charset="0"/>
              </a:rPr>
              <a:t>Structures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mtClean="0">
                <a:latin typeface="Tahoma" pitchFamily="34" charset="0"/>
                <a:cs typeface="Tahoma" pitchFamily="34" charset="0"/>
              </a:rPr>
              <a:t>Union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mtClean="0">
                <a:latin typeface="Tahoma" pitchFamily="34" charset="0"/>
                <a:cs typeface="Tahoma" pitchFamily="34" charset="0"/>
              </a:rPr>
              <a:t>Memory Allocation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of Pointer of Dynamic Structure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DC253E-A0AA-4192-A2B7-EB53D6CB7D1C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19200" y="2209800"/>
            <a:ext cx="4038600" cy="39724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# include &lt;stdlib.h&gt;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struct takad {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char nim[9];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float gpa;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} 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int main() {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struct takad *akad[100];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int n, i;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float total = 0, rerata;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6019800" y="2286000"/>
          <a:ext cx="1933575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r:id="rId4" imgW="1933333" imgH="3467584" progId="">
                  <p:embed/>
                </p:oleObj>
              </mc:Choice>
              <mc:Fallback>
                <p:oleObj r:id="rId4" imgW="1933333" imgH="3467584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286000"/>
                        <a:ext cx="1933575" cy="346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Array of Pointer of Dynamic Structure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A201C8-7C8C-4BDB-BFB0-3C4488773587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3000" y="6019800"/>
            <a:ext cx="7162800" cy="341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akad[i]= (struct takad*) malloc(sizeof(struct takad));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7950" y="2171700"/>
            <a:ext cx="3752850" cy="346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Pointer of Array of Dynamic Structure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FFCAB2-95F0-4CB4-BF62-CA9872D45EFF}" type="slidenum">
              <a:rPr lang="en-US">
                <a:latin typeface="Tahoma" pitchFamily="34" charset="0"/>
                <a:cs typeface="Tahoma" pitchFamily="34" charset="0"/>
              </a:rPr>
              <a:pPr/>
              <a:t>32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90600" y="2286000"/>
            <a:ext cx="3886200" cy="34185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# include &lt;stdlib.h&gt;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struct takad {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char nim[9];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float gpa;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} 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int main() {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struct takad *akad;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int n, i;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</a:rPr>
              <a:t>  float total = 0, rerata;</a:t>
            </a: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6019800" y="2895600"/>
          <a:ext cx="2124075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r:id="rId4" imgW="1685714" imgH="1685714" progId="">
                  <p:embed/>
                </p:oleObj>
              </mc:Choice>
              <mc:Fallback>
                <p:oleObj r:id="rId4" imgW="1685714" imgH="168571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895600"/>
                        <a:ext cx="2124075" cy="212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Pointer to Functions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413D3E-025B-4933-B284-C76DCE1B8D8B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34975" indent="-434975" eaLnBrk="1" hangingPunct="1">
              <a:lnSpc>
                <a:spcPct val="80000"/>
              </a:lnSpc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Pointer to function is the address of a function in the memory</a:t>
            </a:r>
          </a:p>
          <a:p>
            <a:pPr marL="434975" indent="-434975" eaLnBrk="1" hangingPunct="1">
              <a:lnSpc>
                <a:spcPct val="80000"/>
              </a:lnSpc>
              <a:buFontTx/>
              <a:buNone/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34975" indent="-434975" eaLnBrk="1" hangingPunct="1">
              <a:lnSpc>
                <a:spcPct val="80000"/>
              </a:lnSpc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434975" indent="-43497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		return_type (* pointer_name)(parameter);</a:t>
            </a:r>
          </a:p>
          <a:p>
            <a:pPr marL="434975" indent="-43497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34975" indent="-434975" eaLnBrk="1" hangingPunct="1">
              <a:lnSpc>
                <a:spcPct val="80000"/>
              </a:lnSpc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434975" indent="-43497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r>
              <a:rPr lang="id-ID" sz="20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			</a:t>
            </a:r>
            <a:r>
              <a:rPr lang="id-ID" sz="2000" b="1" smtClean="0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int (*compare)(int a, int b);</a:t>
            </a:r>
          </a:p>
          <a:p>
            <a:pPr marL="434975" indent="-43497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note: </a:t>
            </a:r>
            <a:r>
              <a:rPr lang="id-ID" sz="2000" smtClean="0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compare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is pointer to function name, pointing to a function that return integer value which has 2 integer parameters</a:t>
            </a:r>
          </a:p>
          <a:p>
            <a:pPr marL="434975" indent="-43497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 marL="434975" indent="-434975" eaLnBrk="1" hangingPunct="1">
              <a:lnSpc>
                <a:spcPct val="80000"/>
              </a:lnSpc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Note the difference:</a:t>
            </a:r>
          </a:p>
          <a:p>
            <a:pPr marL="434975" indent="-43497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r>
              <a:rPr lang="id-ID" sz="20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			</a:t>
            </a:r>
            <a:r>
              <a:rPr lang="id-ID" sz="2000" b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int compare (int a, int b);</a:t>
            </a:r>
          </a:p>
          <a:p>
            <a:pPr marL="434975" indent="-43497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434975" algn="l"/>
                <a:tab pos="547688" algn="l"/>
                <a:tab pos="1004888" algn="l"/>
                <a:tab pos="1462088" algn="l"/>
                <a:tab pos="1919288" algn="l"/>
                <a:tab pos="2376488" algn="l"/>
                <a:tab pos="2833688" algn="l"/>
                <a:tab pos="3290888" algn="l"/>
                <a:tab pos="3748088" algn="l"/>
                <a:tab pos="4205288" algn="l"/>
                <a:tab pos="4662488" algn="l"/>
                <a:tab pos="5119688" algn="l"/>
                <a:tab pos="5576888" algn="l"/>
                <a:tab pos="6034088" algn="l"/>
                <a:tab pos="6491288" algn="l"/>
                <a:tab pos="6948488" algn="l"/>
                <a:tab pos="7405688" algn="l"/>
                <a:tab pos="7862888" algn="l"/>
                <a:tab pos="8320088" algn="l"/>
                <a:tab pos="8777288" algn="l"/>
                <a:tab pos="9234488" algn="l"/>
              </a:tabLst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Means: </a:t>
            </a:r>
            <a:r>
              <a:rPr lang="id-ID" sz="2000" smtClean="0">
                <a:solidFill>
                  <a:srgbClr val="0066FF"/>
                </a:solidFill>
                <a:latin typeface="Tahoma" pitchFamily="34" charset="0"/>
                <a:cs typeface="Tahoma" pitchFamily="34" charset="0"/>
              </a:rPr>
              <a:t>compare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is a function name with integer return value that has 2 integer parameters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560E75-EB8F-4EC3-8859-70C3ADE39E40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Structure is a data type to store group of data with various of data type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Structure in other programming language also called record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Nested Structure is a structure with one of its element is another structure.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GB" smtClean="0">
                <a:latin typeface="Tahoma" pitchFamily="34" charset="0"/>
                <a:cs typeface="Tahoma" pitchFamily="34" charset="0"/>
              </a:rPr>
              <a:t>Union is used for memory join. By using union, a memory location can be assigned for two or more variable with different data types</a:t>
            </a: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254D9A-58F6-47D1-98E6-D932E42CA260}" type="slidenum">
              <a:rPr lang="en-US">
                <a:latin typeface="Tahoma" pitchFamily="34" charset="0"/>
                <a:cs typeface="Tahoma" pitchFamily="34" charset="0"/>
              </a:rPr>
              <a:pPr/>
              <a:t>35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ts val="7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Memory allocation</a:t>
            </a:r>
            <a:r>
              <a:rPr lang="en-US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:</a:t>
            </a:r>
          </a:p>
          <a:p>
            <a:pPr marL="457200" indent="-457200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acquiring some memory space (RAM) managed by the OS to be used by a program</a:t>
            </a:r>
          </a:p>
          <a:p>
            <a:pPr marL="457200" indent="-457200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ts val="7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Memory de-allocation</a:t>
            </a:r>
            <a:r>
              <a:rPr lang="en-US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:</a:t>
            </a:r>
          </a:p>
          <a:p>
            <a:pPr marL="457200" indent="-457200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releasing memory space (RAM) back to the OS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12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2A5F74-880C-4EA4-9AB1-4627E256CF4C}" type="slidenum">
              <a:rPr lang="id-ID">
                <a:latin typeface="Tahoma" pitchFamily="34" charset="0"/>
                <a:cs typeface="Tahoma" pitchFamily="34" charset="0"/>
              </a:rPr>
              <a:pPr/>
              <a:t>36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Paul J. Dietel,Harvey M. Deitel,. 2010. C : how to program. PEAPH. New Jersey. ISBN:978-0-13-705966-9 Chapter 10 </a:t>
            </a:r>
          </a:p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Collecting Data Items of Different Types: </a:t>
            </a:r>
            <a:r>
              <a:rPr lang="id-ID" sz="2000" smtClean="0">
                <a:latin typeface="Tahoma" pitchFamily="34" charset="0"/>
                <a:cs typeface="Tahoma" pitchFamily="34" charset="0"/>
                <a:hlinkClick r:id="rId3"/>
              </a:rPr>
              <a:t>http://aelinik.free.fr/c/ch19.htm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Structs, Enums, and Unions: </a:t>
            </a:r>
            <a:r>
              <a:rPr lang="id-ID" sz="2000" smtClean="0">
                <a:latin typeface="Tahoma" pitchFamily="34" charset="0"/>
                <a:cs typeface="Tahoma" pitchFamily="34" charset="0"/>
                <a:hlinkClick r:id="rId4"/>
              </a:rPr>
              <a:t>http://www.lysator.liu.se/c/c-faq/c-9.html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8C9538-62D5-4DA7-A4BE-5CD82DF00ACF}" type="slidenum">
              <a:rPr lang="id-ID">
                <a:latin typeface="Tahoma" pitchFamily="34" charset="0"/>
                <a:cs typeface="Tahoma" pitchFamily="34" charset="0"/>
              </a:rPr>
              <a:pPr/>
              <a:t>37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Paul J. Dietel,Harvey M. Deitel,. 2010. C : how to program. PEAPH. New Jersey. ISBN:978-0-13-705966-9 Chapter 2, 13 &amp; 14</a:t>
            </a:r>
          </a:p>
          <a:p>
            <a:r>
              <a:rPr lang="id-ID" sz="2000" dirty="0" smtClean="0">
                <a:latin typeface="Tahoma" pitchFamily="34" charset="0"/>
                <a:cs typeface="Tahoma" pitchFamily="34" charset="0"/>
              </a:rPr>
              <a:t>C - Storage Classes: </a:t>
            </a:r>
            <a:r>
              <a:rPr lang="id-ID" dirty="0">
                <a:latin typeface="Tahoma" pitchFamily="34" charset="0"/>
                <a:cs typeface="Tahoma" pitchFamily="34" charset="0"/>
                <a:hlinkClick r:id="rId3"/>
              </a:rPr>
              <a:t>http://</a:t>
            </a:r>
            <a:r>
              <a:rPr lang="id-ID" dirty="0" smtClean="0">
                <a:latin typeface="Tahoma" pitchFamily="34" charset="0"/>
                <a:cs typeface="Tahoma" pitchFamily="34" charset="0"/>
                <a:hlinkClick r:id="rId3"/>
              </a:rPr>
              <a:t>www.tutorialspoint.com/cprogramming/c_storage_classes.htm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r>
              <a:rPr lang="id-ID" dirty="0" smtClean="0">
                <a:latin typeface="Tahoma" pitchFamily="34" charset="0"/>
                <a:cs typeface="Tahoma" pitchFamily="34" charset="0"/>
              </a:rPr>
              <a:t>C 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Programming - Dynamic Memory allocation: </a:t>
            </a:r>
            <a:r>
              <a:rPr lang="id-ID" sz="2000" dirty="0" smtClean="0">
                <a:latin typeface="Tahoma" pitchFamily="34" charset="0"/>
                <a:cs typeface="Tahoma" pitchFamily="34" charset="0"/>
                <a:hlinkClick r:id="rId4"/>
              </a:rPr>
              <a:t>http://www.exforsys.com/tutorials/c-language/dynamic-memory-allocation-in-c.html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2696E2-6ABA-4E5B-A93B-2ECECFCA2386}" type="slidenum">
              <a:rPr lang="en-US">
                <a:latin typeface="Tahoma" pitchFamily="34" charset="0"/>
                <a:cs typeface="Tahoma" pitchFamily="34" charset="0"/>
              </a:rPr>
              <a:pPr/>
              <a:t>38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Structure Definition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237476-DDD5-4243-A789-6ADE59390BE6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Structure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is a data type to store group of data with various of data type</a:t>
            </a:r>
          </a:p>
          <a:p>
            <a:pPr marL="338138" indent="-338138" eaLnBrk="1" hangingPunct="1"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Structure component called member/field/element.</a:t>
            </a:r>
          </a:p>
          <a:p>
            <a:pPr marL="338138" indent="-338138" eaLnBrk="1" hangingPunct="1"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Heterogeneous (various element data type)</a:t>
            </a:r>
          </a:p>
          <a:p>
            <a:pPr marL="338138" indent="-338138" eaLnBrk="1" hangingPunct="1"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Structure in other programming language also called 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record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Structure Declaration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07844D-91F6-4BA2-886C-A8376E0987C0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838200" y="2209800"/>
            <a:ext cx="4033838" cy="21066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4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Syntax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600" b="1" i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name_structure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dataType1 name_field1;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dataType2 name_field2;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000" b="1">
              <a:solidFill>
                <a:srgbClr val="000000"/>
              </a:solidFill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838200" y="4979988"/>
            <a:ext cx="8229600" cy="8874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620713" lvl="2" indent="-26670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4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Structure variable declaration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id-ID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truct</a:t>
            </a:r>
            <a:r>
              <a:rPr lang="id-ID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id-ID" sz="1800" b="1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_structure  name</a:t>
            </a: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_variable_structure;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000" b="1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000" b="1" dirty="0">
              <a:solidFill>
                <a:srgbClr val="000000"/>
              </a:solidFill>
            </a:endParaRPr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4953000" y="2209800"/>
            <a:ext cx="4114800" cy="23352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600"/>
              </a:spcBef>
              <a:tabLst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24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Variable can be defined at declaration time</a:t>
            </a:r>
          </a:p>
          <a:p>
            <a:pPr>
              <a:spcBef>
                <a:spcPts val="500"/>
              </a:spcBef>
              <a:tabLst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16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name</a:t>
            </a:r>
            <a:r>
              <a:rPr lang="id-ID" sz="1600" b="1" i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_structure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500"/>
              </a:spcBef>
              <a:tabLst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dataType1 name_field1;</a:t>
            </a:r>
          </a:p>
          <a:p>
            <a:pPr>
              <a:spcBef>
                <a:spcPts val="500"/>
              </a:spcBef>
              <a:tabLst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dataType2 name_field2;</a:t>
            </a:r>
          </a:p>
          <a:p>
            <a:pPr>
              <a:spcBef>
                <a:spcPts val="500"/>
              </a:spcBef>
              <a:tabLst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spcBef>
                <a:spcPts val="500"/>
              </a:spcBef>
              <a:tabLst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name_variable_structure ;</a:t>
            </a:r>
          </a:p>
          <a:p>
            <a:pPr>
              <a:spcBef>
                <a:spcPts val="500"/>
              </a:spcBef>
              <a:tabLst>
                <a:tab pos="727075" algn="l"/>
                <a:tab pos="1184275" algn="l"/>
                <a:tab pos="1641475" algn="l"/>
                <a:tab pos="2098675" algn="l"/>
                <a:tab pos="2555875" algn="l"/>
                <a:tab pos="3013075" algn="l"/>
                <a:tab pos="3470275" algn="l"/>
                <a:tab pos="3927475" algn="l"/>
                <a:tab pos="4384675" algn="l"/>
                <a:tab pos="4841875" algn="l"/>
                <a:tab pos="5299075" algn="l"/>
                <a:tab pos="5756275" algn="l"/>
                <a:tab pos="6213475" algn="l"/>
                <a:tab pos="6670675" algn="l"/>
                <a:tab pos="7127875" algn="l"/>
                <a:tab pos="7585075" algn="l"/>
                <a:tab pos="8042275" algn="l"/>
                <a:tab pos="8499475" algn="l"/>
                <a:tab pos="8956675" algn="l"/>
                <a:tab pos="9413875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6" name="AutoShape 5"/>
          <p:cNvSpPr>
            <a:spLocks noChangeArrowheads="1"/>
          </p:cNvSpPr>
          <p:nvPr/>
        </p:nvSpPr>
        <p:spPr bwMode="auto">
          <a:xfrm>
            <a:off x="2514600" y="4343400"/>
            <a:ext cx="381000" cy="560388"/>
          </a:xfrm>
          <a:prstGeom prst="downArrow">
            <a:avLst>
              <a:gd name="adj1" fmla="val 50000"/>
              <a:gd name="adj2" fmla="val 50002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Accessing Structure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852BD7-1087-448E-BD11-1B03EB43DC9D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Element (field) of a structure can be accessed using dot operator from structure variable</a:t>
            </a:r>
          </a:p>
        </p:txBody>
      </p:sp>
      <p:sp>
        <p:nvSpPr>
          <p:cNvPr id="8198" name="Text Box 3"/>
          <p:cNvSpPr txBox="1">
            <a:spLocks noChangeArrowheads="1"/>
          </p:cNvSpPr>
          <p:nvPr/>
        </p:nvSpPr>
        <p:spPr bwMode="auto">
          <a:xfrm>
            <a:off x="1219200" y="3038475"/>
            <a:ext cx="2743200" cy="20955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# include &lt;string.h&gt;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FF0000"/>
                </a:solidFill>
                <a:latin typeface="Courier New" pitchFamily="49" charset="0"/>
              </a:rPr>
              <a:t>struct mhs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char nim[9];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char name[26];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  float gpa;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199" name="Text Box 3"/>
          <p:cNvSpPr txBox="1">
            <a:spLocks noChangeArrowheads="1"/>
          </p:cNvSpPr>
          <p:nvPr/>
        </p:nvSpPr>
        <p:spPr bwMode="auto">
          <a:xfrm>
            <a:off x="4114800" y="3038475"/>
            <a:ext cx="4572000" cy="29813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int main (){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  struct mhs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lia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float wgpa;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scanf(</a:t>
            </a:r>
            <a:r>
              <a:rPr lang="id-ID" sz="1400" b="1" dirty="0">
                <a:solidFill>
                  <a:srgbClr val="000000"/>
                </a:solidFill>
              </a:rPr>
              <a:t>"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%s</a:t>
            </a:r>
            <a:r>
              <a:rPr lang="id-ID" sz="1400" b="1" dirty="0">
                <a:solidFill>
                  <a:srgbClr val="000000"/>
                </a:solidFill>
              </a:rPr>
              <a:t>"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, &amp;lia.nim);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fflush(stdin);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gets(lia.name);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scanf(</a:t>
            </a:r>
            <a:r>
              <a:rPr lang="id-ID" sz="1400" b="1" dirty="0">
                <a:solidFill>
                  <a:srgbClr val="000000"/>
                </a:solidFill>
              </a:rPr>
              <a:t>"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%f</a:t>
            </a:r>
            <a:r>
              <a:rPr lang="id-ID" sz="1400" b="1" dirty="0">
                <a:solidFill>
                  <a:srgbClr val="000000"/>
                </a:solidFill>
              </a:rPr>
              <a:t>"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, &amp;wgpa);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lia.gpa = wgpa;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printf(</a:t>
            </a:r>
            <a:r>
              <a:rPr lang="id-ID" sz="1400" b="1" dirty="0">
                <a:solidFill>
                  <a:srgbClr val="000000"/>
                </a:solidFill>
              </a:rPr>
              <a:t>"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%s %s %.2f</a:t>
            </a:r>
            <a:r>
              <a:rPr lang="id-ID" sz="1400" b="1" dirty="0">
                <a:solidFill>
                  <a:srgbClr val="000000"/>
                </a:solidFill>
              </a:rPr>
              <a:t>"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lia.nim, lia.name, lia.gpa);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return 1;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Local Structure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3BBE78-EB2F-4EAF-B2DA-4B28C54483AC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914400" y="1981200"/>
            <a:ext cx="7162800" cy="43053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&lt;stdio.h&gt;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# include &lt;math.h&gt;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void main()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struct {  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    int x, y;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  }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tA</a:t>
            </a: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id-ID" sz="1600" b="1" dirty="0">
                <a:solidFill>
                  <a:srgbClr val="333399"/>
                </a:solidFill>
                <a:latin typeface="Courier New" pitchFamily="49" charset="0"/>
              </a:rPr>
              <a:t>tB</a:t>
            </a: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float dist;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printf(“A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position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: \n   ");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printf(“x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and 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y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position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? "); 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scanf("%d %d", &amp;tA.x, &amp;tA.y);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printf("\n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B position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: \n   ");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printf(“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x and y position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? "); 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scanf("%d %d", &amp;tB.x, &amp;tB.y);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dist = sqrt(pow((tA.x - tB.x), 2) + 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       pow((tA.y - tB.y), 2));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  printf("\n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Distance between 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A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and 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B = %.2f unit", dist);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9222" name="Text Box 3"/>
          <p:cNvSpPr txBox="1">
            <a:spLocks noChangeArrowheads="1"/>
          </p:cNvSpPr>
          <p:nvPr/>
        </p:nvSpPr>
        <p:spPr bwMode="auto">
          <a:xfrm>
            <a:off x="4800600" y="2133600"/>
            <a:ext cx="4267200" cy="23098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Output: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position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:</a:t>
            </a:r>
            <a:endParaRPr lang="en-US" sz="18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x 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and 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y 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position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? 5 10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B position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:</a:t>
            </a:r>
            <a:endParaRPr lang="en-US" sz="18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x and y position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? 15 15</a:t>
            </a: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8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Distance between 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and </a:t>
            </a:r>
            <a:r>
              <a:rPr lang="id-ID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B = 11.18 unit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Nested Structure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DCA677-7D92-45D5-8E84-C80DE404FABA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Nested Structure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is a structure with one of its element is another structure.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Structure as a member should be declared in advance.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struct mhs consists of nim, name, </a:t>
            </a:r>
            <a:r>
              <a:rPr lang="id-ID" sz="2400" b="1" smtClean="0">
                <a:latin typeface="Tahoma" pitchFamily="34" charset="0"/>
                <a:cs typeface="Tahoma" pitchFamily="34" charset="0"/>
              </a:rPr>
              <a:t>address</a:t>
            </a:r>
            <a:r>
              <a:rPr lang="id-ID" sz="2400" smtClean="0">
                <a:latin typeface="Tahoma" pitchFamily="34" charset="0"/>
                <a:cs typeface="Tahoma" pitchFamily="34" charset="0"/>
              </a:rPr>
              <a:t>, </a:t>
            </a:r>
            <a:r>
              <a:rPr lang="id-ID" sz="2400" b="1" smtClean="0">
                <a:latin typeface="Tahoma" pitchFamily="34" charset="0"/>
                <a:cs typeface="Tahoma" pitchFamily="34" charset="0"/>
              </a:rPr>
              <a:t>dob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address is a structure consists of name street, number, city, and province.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dob is a structure consists of date, month and year.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Structure Initialization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FDB4F9-D854-4EE5-980B-C413FB26EB0D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848600" cy="3721596"/>
          </a:xfrm>
        </p:spPr>
        <p:txBody>
          <a:bodyPr/>
          <a:lstStyle/>
          <a:p>
            <a:pPr marL="338138" indent="-33813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 dirty="0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lvl="2" eaLnBrk="1" hangingPunct="1">
              <a:buFont typeface="Tahoma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struct </a:t>
            </a: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struct_name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variable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 = {value_1, …, value_m};</a:t>
            </a:r>
          </a:p>
          <a:p>
            <a:pPr marL="338138" indent="-33813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2" eaLnBrk="1" hangingPunct="1">
              <a:buFont typeface="Tahoma" pitchFamily="34" charset="0"/>
              <a:buChar char="–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struct account customer1 = {1984, ‘a’, “frenzy”, 200000, 19};</a:t>
            </a:r>
          </a:p>
          <a:p>
            <a:pPr marL="338138" indent="-338138" eaLnBrk="1" hangingPunct="1"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2667000" y="3581400"/>
            <a:ext cx="5638800" cy="28035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#include &lt;stdio.h&gt;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struct employee 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 int id;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 char name[32];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void main(void)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 struct employee info = {1,"B. Smith"};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 printf("name Employee: %s\n", info.name);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 printf("ID Employee: %04d\n\n", info.id);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966</TotalTime>
  <Words>2155</Words>
  <Application>Microsoft Office PowerPoint</Application>
  <PresentationFormat>On-screen Show (4:3)</PresentationFormat>
  <Paragraphs>530</Paragraphs>
  <Slides>38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 Unicode MS</vt:lpstr>
      <vt:lpstr>ＭＳ Ｐゴシック</vt:lpstr>
      <vt:lpstr>Arial</vt:lpstr>
      <vt:lpstr>Calibri</vt:lpstr>
      <vt:lpstr>Courier New</vt:lpstr>
      <vt:lpstr>Open Sans</vt:lpstr>
      <vt:lpstr>Tahoma</vt:lpstr>
      <vt:lpstr>Times New Roman</vt:lpstr>
      <vt:lpstr>Wingdings</vt:lpstr>
      <vt:lpstr>TemplateBM</vt:lpstr>
      <vt:lpstr>Structures and Unions &amp; Memory Allocation</vt:lpstr>
      <vt:lpstr>Learning Outcomes</vt:lpstr>
      <vt:lpstr>Sub Topics</vt:lpstr>
      <vt:lpstr>Structure Definition</vt:lpstr>
      <vt:lpstr>Structure Declaration</vt:lpstr>
      <vt:lpstr>Accessing Structure</vt:lpstr>
      <vt:lpstr>Local Structure</vt:lpstr>
      <vt:lpstr>Nested Structure</vt:lpstr>
      <vt:lpstr>Structure Initialization</vt:lpstr>
      <vt:lpstr>Array of Structure</vt:lpstr>
      <vt:lpstr>Array of Structure</vt:lpstr>
      <vt:lpstr>Array of Structure</vt:lpstr>
      <vt:lpstr>Typedef</vt:lpstr>
      <vt:lpstr>Typedef</vt:lpstr>
      <vt:lpstr>Bit Field</vt:lpstr>
      <vt:lpstr>Union Definition</vt:lpstr>
      <vt:lpstr>Union Declaration</vt:lpstr>
      <vt:lpstr>Enumeration</vt:lpstr>
      <vt:lpstr>Static Keyword</vt:lpstr>
      <vt:lpstr>Static Variable</vt:lpstr>
      <vt:lpstr>Register Variable</vt:lpstr>
      <vt:lpstr>External Variable</vt:lpstr>
      <vt:lpstr>Void * Data Type</vt:lpstr>
      <vt:lpstr>Const Char *</vt:lpstr>
      <vt:lpstr>Memory Allocation</vt:lpstr>
      <vt:lpstr>Memory Allocation</vt:lpstr>
      <vt:lpstr>Array Memory Allocation</vt:lpstr>
      <vt:lpstr>Array Dynamic Memory Allocation</vt:lpstr>
      <vt:lpstr>Array Dynamic Memory Allocation</vt:lpstr>
      <vt:lpstr>Array of Pointer of Dynamic Structure</vt:lpstr>
      <vt:lpstr>Array of Pointer of Dynamic Structure</vt:lpstr>
      <vt:lpstr>Pointer of Array of Dynamic Structure</vt:lpstr>
      <vt:lpstr>Pointer to Functions</vt:lpstr>
      <vt:lpstr>Summary</vt:lpstr>
      <vt:lpstr>Summary</vt:lpstr>
      <vt:lpstr>References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RU</cp:lastModifiedBy>
  <cp:revision>109</cp:revision>
  <dcterms:created xsi:type="dcterms:W3CDTF">2009-07-15T08:07:45Z</dcterms:created>
  <dcterms:modified xsi:type="dcterms:W3CDTF">2016-06-26T19:51:28Z</dcterms:modified>
</cp:coreProperties>
</file>