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02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72DDDC-13FB-4D9E-9E02-A9BB69FB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BAECCE-7E23-4E27-867F-490613139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FC690-9CCB-47FC-80AC-1B1C52E1464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769FE-38B2-4717-A1E7-9A773E29903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9A6D9-2FA8-4D61-87D3-BC19E390622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09C75-03EB-4826-81D7-5C318F8A1F1E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6FD96-5B56-43E0-9400-564FC2F2A02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966E1-4248-4ED9-85B2-E4BEF44616C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40C1-C16D-4A34-806B-5469BA2748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B64D3-24F1-4A4C-B5F2-4B36255BE31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BD252-171C-4D3D-A91A-B1F8153FC6B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C60C1-203F-4E54-AC78-6E0FE874D78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9FFFA-DC3C-486B-B4A1-6689BFEACC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60E85-131B-42EF-9169-451E16FA373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D8F65-D45D-426D-A21C-B0EE65C3D82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FF768-6FFE-466C-9456-FC374A32F96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7A482-D495-40E6-A2C1-F555B178C6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DA9A1-EF5E-4BF2-B4DD-CF8E79D4CBC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AC3E8-F3AF-49F8-A512-345580F0307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3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5FC08-74A5-4582-9D16-83EBD4D3CB2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4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F7107-5928-4371-B02A-5AFB54B89A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ACAD5-4725-4103-BC94-5CE3AA3EFBE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1A477-5986-46C9-93AF-17D3FB12112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6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CB07B-45EA-4583-871F-309C3D3B4DF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8E8E8-3415-4DA1-B76B-84820489D2E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7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7D1C2-E3A9-4A47-A483-67ABCB164D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0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E9CF-FA2A-4E7D-9D5B-0C31507E24D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3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C687C-8A59-4673-AF2D-8A7FDD6C19E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53020-0A5F-436B-B727-9F7A7DCCEF6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19161-B751-4AB8-A728-37E965ACE8D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EC058-1F34-4611-B470-1CF44907286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EC20A-96A9-4070-9F05-821BEE5F958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3D0B2-4791-4C87-BB5F-2ADCE98E5AA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62B96-E01E-4164-B812-DBB0A4A192E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7379-1AEE-49CF-AB06-10AADB90204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55F1EB1-B52E-4DC3-99D0-F8410DC6CAD5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575529-DCEA-433B-BBFA-87DA776D7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/>
              <a:t>COMP6047</a:t>
            </a:r>
            <a:r>
              <a:rPr lang="en-US" dirty="0" smtClean="0"/>
              <a:t> - Algorithm and Programming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986D5-D7EA-4392-AD02-B7A9F2111CD7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4B5DC-34D3-4CF8-9C68-DCE5AD9DD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5423-BD8D-4CE8-8772-3954DD93F013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130E2-206D-45F5-8D50-B0E4410C9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19360-BCF0-47F1-A7F9-3713F24D9D73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7DDB3-C719-435B-A2BE-1E0EE1EB6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9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ysator.liu.se/c/c-faq/c-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Structures and Unions</a:t>
            </a:r>
            <a:r>
              <a:rPr lang="id-ID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3FCCE-B4E6-4663-9F6E-E3BD4586C68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5: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GB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can be used without naming, structure variable can be directly declared along with structure declaration.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371600" y="3352800"/>
            <a:ext cx="6629400" cy="29749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</a:t>
            </a:r>
            <a:r>
              <a:rPr lang="id-ID" sz="1600" b="1" dirty="0">
                <a:solidFill>
                  <a:srgbClr val="333399"/>
                </a:solidFill>
              </a:rPr>
              <a:t>e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Structure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436C0-0851-446D-BD5B-3134CA7D48EA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Element (field) of a structure can be accessed using dot operator from structure variable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371600" y="2971800"/>
            <a:ext cx="27432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4267200" y="2971800"/>
            <a:ext cx="4572000" cy="298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lia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&amp;lia.nim);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fflush(stdin);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gets(lia.name);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&amp;wgpa);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lia.gpa =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lia.nim, lia.name, lia.gpa);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Local Structure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96D24-1996-4BA4-9DD5-74B1FEF3A928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162800" cy="43053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&lt;math.h&gt;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{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  int x, y;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tA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tB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dist;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printf(“x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&amp;tA.x, &amp;tA.y);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B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x and y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&amp;tB.x, &amp;tB.y);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dist = sqrt(pow((tA.x - tB.x), 2) +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     pow((tA.y - tB.y), 2));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Distance between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B = %.2f unit", dist);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5181600" y="2057400"/>
            <a:ext cx="3886200" cy="258750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5 10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x and y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15 15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Distance between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= 11.18 unit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8ADF0-1870-4F27-9427-F84A33BEEBB9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a structure with one of its element is another structure.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as a member should be declared in advance.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 mhs consists of nim, name,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address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dob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address is a structure consists of name street, number, city, and province.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dob is a structure consists of date, month and year.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23A10B-EB3D-46BC-BB54-4B5E1ED0D7CD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981200" y="2719387"/>
            <a:ext cx="5541963" cy="3757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province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dateofbirth;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7C183-B45D-43D7-BC61-285C9B5E8D71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struct_name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variable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= {value_1, …, value_m};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account customer1 = {1984, ‘a’, “frenzy”, 200000, 19};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743200" y="3733800"/>
            <a:ext cx="5638800" cy="28035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info.name);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info.id);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3F449-0388-4D3F-9909-8E6A20D94999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variable can be assigned with other structure variable with similar structure name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828800" y="2971800"/>
            <a:ext cx="5638800" cy="35417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amir = info;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amir.name);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amir.id);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3CBB7-6BAB-4EC4-B071-615A13D0C08E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Structure data type can only contain one record. Real world problem needs group of records. 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In practice, structure usually used in conjunction with array.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2057400" y="3352800"/>
            <a:ext cx="51054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Dob{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	int date, month,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struct Account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	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struct Dob lastTrans;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//Array of structure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Account customer[100];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6869D-0CBB-424D-A1B3-BB03D1A9EE24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Init Array of Structure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133600" y="2743200"/>
            <a:ext cx="5105400" cy="2557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char name[31];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int date, month, year;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b="1">
              <a:latin typeface="Courier New" pitchFamily="49" charset="0"/>
            </a:endParaRP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 birthday[ ] = 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{“Tata”, 9, 7, 1984},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{“Titi”, 7, 9, 1986},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{“Tutu”, 9, 9, 1990}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FFFA1-C976-46EE-9B66-7D09A3D1A513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1295400" y="2895600"/>
            <a:ext cx="28194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4876800" y="2209800"/>
            <a:ext cx="3962400" cy="4083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arr[50]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x;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&amp;arr[0].nim);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x = arr[0];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arr[0] = arr[1];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arr[1] = x;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for (i = 0; i &lt; 50; i++)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arr[i].nim, arr[i].name, 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A5583-F5F3-4491-82DA-C17E16E0439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Apply the concept of structure data type for various type of data (homogenous or heterogeneous)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47516-C792-4E52-AD2F-9D87D5A2B92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typedef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an alias (other name)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Used for short naming – especially for long identifier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typedef commonly used in a structure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typedef struct BinusStudent{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char name[20];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int  nim;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float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gpa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r>
              <a:rPr lang="id-ID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Mhs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Mhs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is an alias name of struct BinusStudent, and its function as a new data type.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define a structure variable, using: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			</a:t>
            </a:r>
            <a:r>
              <a:rPr lang="id-ID" sz="20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Mhs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 ali, tono;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C0ABA-0F85-46EF-A423-60746CCF82A6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4876800" cy="457200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5647902" cy="389760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mployee 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id;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char name[32];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}EMP;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EMP info = {1,"B. Smith"};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name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: %s\n", info.name);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ID: %04d\n\n", info.id);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getchar();</a:t>
            </a: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Bit Field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40C54-B06C-4AB9-8F6F-F3729DF23503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 struct with each element assign with certain number of bit.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struct name{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type  field1: numberof_bit;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…...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};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 : can only use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unsigned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or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Bit Field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D0100-3AA1-4856-8D15-ACC06373560C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struct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{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icon : 8;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color : 4;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underline : 1;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blink : 1;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}screen[25][80]; 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The screen array filled with 2000 elements, where each element using 2 byte (14 bit needs at least two bytes)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17DB3-FADD-4D8A-A20B-D939F30F28EB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GB" b="1" smtClean="0">
                <a:latin typeface="Tahoma" pitchFamily="34" charset="0"/>
                <a:cs typeface="Tahoma" pitchFamily="34" charset="0"/>
              </a:rPr>
              <a:t>Union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capacity used by union is the largest capacity used by any element of the union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Declaration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A0F85-6D86-4F84-9BF3-C63F157E7A46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Data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Variable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838200" y="2667000"/>
          <a:ext cx="6400800" cy="1600200"/>
        </p:xfrm>
        <a:graphic>
          <a:graphicData uri="http://schemas.openxmlformats.org/drawingml/2006/table">
            <a:tbl>
              <a:tblPr/>
              <a:tblGrid>
                <a:gridCol w="923925"/>
                <a:gridCol w="5476875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name_union{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typedata1  name_var1 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typedata2   name_var2;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……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} name_var_union;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9"/>
          <p:cNvGraphicFramePr>
            <a:graphicFrameLocks noGrp="1"/>
          </p:cNvGraphicFramePr>
          <p:nvPr/>
        </p:nvGraphicFramePr>
        <p:xfrm>
          <a:off x="990600" y="4702175"/>
          <a:ext cx="6172200" cy="555625"/>
        </p:xfrm>
        <a:graphic>
          <a:graphicData uri="http://schemas.openxmlformats.org/drawingml/2006/table">
            <a:tbl>
              <a:tblPr/>
              <a:tblGrid>
                <a:gridCol w="525463"/>
                <a:gridCol w="5646737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   name_var_union;  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9F280-89F0-4A99-AAE9-0FF1A4F047D9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90600" y="1905000"/>
            <a:ext cx="5029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union tbil{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int di;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char dc[2];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 bil_x;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bil_x.di = 321;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printf("di    = %d \n", bil_x.di);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printf("dc[0] = %d \n", bil_x.dc[0]);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printf("dc[1] = %d\n",  bil_x.dc[1]);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//size assumption for int data type is  2 bytes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9200" y="5791200"/>
            <a:ext cx="28702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dirty="0">
                <a:latin typeface="Tahoma" pitchFamily="34" charset="0"/>
                <a:cs typeface="Tahoma" pitchFamily="34" charset="0"/>
              </a:rPr>
              <a:t>321= 101000001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6010275" y="2530475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4" imgW="2980952" imgH="1295238" progId="">
                  <p:embed/>
                </p:oleObj>
              </mc:Choice>
              <mc:Fallback>
                <p:oleObj r:id="rId4" imgW="2980952" imgH="129523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530475"/>
                        <a:ext cx="29813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153150" y="4005262"/>
            <a:ext cx="2627313" cy="110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di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    = 321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dc[0] = 65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dc[1] = 1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96492-0C8E-4B79-92DD-9ACB434B69DF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2"/>
          <p:cNvSpPr txBox="1">
            <a:spLocks noChangeArrowheads="1"/>
          </p:cNvSpPr>
          <p:nvPr/>
        </p:nvSpPr>
        <p:spPr bwMode="auto">
          <a:xfrm>
            <a:off x="914400" y="1981200"/>
            <a:ext cx="5181600" cy="3962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struct biner{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bit0:1; unsigned bit1:1;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bit2:1; unsigned bit3:1;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bit4:1; unsigned bit5:1;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bit6:1; unsigned bit7:1;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unsigned char 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union byte x;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Input number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(0-255): ");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scanf("%d",&amp;ch);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x.ch=ch;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binary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= %d%d%d%d%d%d%d%d\n",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ch,x.bit.bit7,x.bit.bit6,x.bit.bit5,x.bit.bit4,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x.bit.bit3,x.bit.bit2,x.bit.bit1,x.bit.bit0);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6324600" y="2209800"/>
            <a:ext cx="2667000" cy="1041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union byte{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unsigned char ch;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struct biner bit;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5943600"/>
            <a:ext cx="8001000" cy="58695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 program to convert 1 byte of decimal number (0-255) to binary system using UNION and BIT-FIELD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2736D-CCA1-463C-8895-33E0CFBA26C1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a data type with predefined number of data. This limited number of data is named for program readability.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type enumeration declaration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enum</a:t>
            </a: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name_type {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const1, const2,… const_n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}name_var; 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Enumeration variable</a:t>
            </a:r>
          </a:p>
          <a:p>
            <a:pPr marL="269875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        </a:t>
            </a:r>
            <a:r>
              <a:rPr lang="id-ID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enum</a:t>
            </a:r>
            <a:r>
              <a:rPr lang="id-ID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name_type name_var;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CDB7D-D8E3-4B5F-8111-1D711471F42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2097087"/>
            <a:ext cx="6191250" cy="4532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evenCheck(int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checkResult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(n % 2  == 0)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checkResult;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num;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scanf("%d", &amp;bil);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result = evenCheck(bil);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(result ==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) printf(“even");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printf(“odd");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64287" y="2438400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100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even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64287" y="3571875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37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odd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A7144-F334-43E6-A29C-93671193A543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Structures and Unions: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Definition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Local Structure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Nested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Initialization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of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id-ID" smtClean="0">
                <a:latin typeface="Tahoma" pitchFamily="34" charset="0"/>
                <a:cs typeface="Tahoma" pitchFamily="34" charset="0"/>
              </a:rPr>
              <a:t>Typedef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Union Definition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Union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Enumeration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1B5F-C76D-4643-85E4-5DE39D92FC7F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057400"/>
            <a:ext cx="619125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</a:t>
            </a:r>
            <a:r>
              <a:rPr lang="id-ID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Sunday, Monday, Tuesday, Wednesday, Thursday, Friday, 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800" b="1" dirty="0">
                <a:solidFill>
                  <a:srgbClr val="333399"/>
                </a:solidFill>
                <a:latin typeface="Courier New" pitchFamily="49" charset="0"/>
              </a:rPr>
              <a:t>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for (day 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 &lt;=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day++)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  printf("%d ",  day);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67400" y="5867400"/>
            <a:ext cx="2438400" cy="433388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2200" b="1" dirty="0">
                <a:solidFill>
                  <a:srgbClr val="000000"/>
                </a:solidFill>
                <a:latin typeface="Courier New" pitchFamily="49" charset="0"/>
              </a:rPr>
              <a:t>0 1 2 3 4 5 6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E0D3D-0F8E-467E-854A-270C018B505D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286000"/>
            <a:ext cx="6629400" cy="331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enum boolean {TRUE, FALSE}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b=TRUE;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if(b==TRUE) printf("b=TRUE\n");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9" name="Text Box 3"/>
          <p:cNvSpPr txBox="1">
            <a:spLocks noChangeArrowheads="1"/>
          </p:cNvSpPr>
          <p:nvPr/>
        </p:nvSpPr>
        <p:spPr bwMode="auto">
          <a:xfrm>
            <a:off x="1371600" y="6019800"/>
            <a:ext cx="62484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</a:t>
            </a: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typedef</a:t>
            </a: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cut enumeration declaration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AC45-23D1-4A65-BF73-C32882DE253B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structure with the following definition: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Struct Student consists of student number, name, address, place and date of birth.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Address is a struct itself consists of street name, number, city, province.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Date of birth is a struct with element: date, month and year.</a:t>
            </a:r>
          </a:p>
          <a:p>
            <a:pPr marL="738188" lvl="1" indent="-28098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Based on previous exercise create a program to input 5 students data (use array of structure)</a:t>
            </a: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F50D0-DE94-4F69-BC10-700B9FB8ED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3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Based on the following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00050" lvl="1" indent="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an application using array of structure to input 5 car types, and display them on the screen!</a:t>
            </a:r>
          </a:p>
          <a:p>
            <a:pPr marL="457200" indent="-45720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1981200" y="2819400"/>
            <a:ext cx="3124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DB216-7E0A-48D5-A5B4-CBBCB9B582B9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4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Using the following structure: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Create a program to input 5 students data and display students with gpa &gt;= 3.0 and gpa &lt; 3.0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Example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Mhs gpa &gt;=3.0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Andi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Budi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Candra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057400" y="2678112"/>
            <a:ext cx="3124200" cy="128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struct ipkmhs {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name[30];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float gpa;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2667000" y="4800600"/>
            <a:ext cx="1676400" cy="8239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Mhs gpa &lt; 3.0 :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Dadu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Emin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E9805-3BF7-4783-ACF9-7C4D1FEDDFC1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Create a program (not using array) to receive input for studentScore struct and then display nim, name, subjectCode, sks, and grade.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1905000" y="2754313"/>
            <a:ext cx="37338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studentScore 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name [30];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subjectCode [5];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sks;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grade;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105E5-504D-4AA3-B57B-BA3680279F28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Using previous exercise, consider the following grading and sks table: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program using array of struct to input 5 subject score of 1</a:t>
            </a:r>
            <a:r>
              <a:rPr lang="id-ID" sz="2000" baseline="33000" smtClean="0">
                <a:latin typeface="Tahoma" pitchFamily="34" charset="0"/>
                <a:cs typeface="Tahoma" pitchFamily="34" charset="0"/>
              </a:rPr>
              <a:t>st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semester then display the student’s GPA!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2971800" y="2895600"/>
            <a:ext cx="26670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Grade  	WeightGrade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	      4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	      3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	      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	      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	      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FD107-1F4B-49E9-BA20-B274B97A08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 to convert 4 bytes unsigned integer to hexadecimal number system using UNION and BIT-FIELD</a:t>
            </a: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7C15F-94F1-403F-969B-FDDE8740290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is a data type to store group of data with various of data type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 other programming language also called record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Nested Structure is a structure with one of its element is another structure.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Union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F7563-47D2-4181-BCFE-74D0C37F3A9D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10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Collecting Data Items of Different Types: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http://aelinik.free.fr/c/ch19.htm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Structs, Enums, and Unions: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http://www.lysator.liu.se/c/c-faq/c-9.html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6E4FD-50AE-42E5-B143-EB635226C37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Structure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a data type to store group of data with various of data type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component called member/field/element.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Heterogeneous (various element data type)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 other programming language also called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record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E252F-F510-4792-A963-2FFD09C78739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A200F-D035-48AB-8579-E86206BCB8BF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838200" y="2133600"/>
            <a:ext cx="4033838" cy="2106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dataType1 name_field1;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dataType2 name_field2;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38200" y="4903788"/>
            <a:ext cx="8229600" cy="8874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620713" lvl="2" indent="-26670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variable declaration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Struct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8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  name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_variable_structure;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953000" y="2133600"/>
            <a:ext cx="4114800" cy="2335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can be defined at declaration time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dataType1 name_field1;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dataType2 name_field2;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name_variable_structure 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2514600" y="4267200"/>
            <a:ext cx="381000" cy="560388"/>
          </a:xfrm>
          <a:prstGeom prst="downArrow">
            <a:avLst>
              <a:gd name="adj1" fmla="val 50000"/>
              <a:gd name="adj2" fmla="val 5000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671B7-0DEE-4EA7-8A85-5AC9ECE1322D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9906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1: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905000" y="2438400"/>
            <a:ext cx="5029200" cy="20637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 customer1, customer2;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905000" y="48291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struct rekening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customer1, customer2;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1905000" y="4483100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BADC-8789-4C4B-819F-386123718CB6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200400" cy="6858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2: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2286000" y="30003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286000" y="47529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Mahasiswa{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Nim;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IPK;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FC74F-7794-42AB-BB86-B8A5DB7046CE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2590800" cy="5334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3: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295400" y="2590800"/>
            <a:ext cx="6629400" cy="3862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8C30-0B5B-40DE-A420-302927E1F95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6629400" cy="3646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 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973</TotalTime>
  <Words>2457</Words>
  <Application>Microsoft Office PowerPoint</Application>
  <PresentationFormat>On-screen Show (4:3)</PresentationFormat>
  <Paragraphs>658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Unicode MS</vt:lpstr>
      <vt:lpstr>ＭＳ Ｐゴシック</vt:lpstr>
      <vt:lpstr>Arial</vt:lpstr>
      <vt:lpstr>Calibri</vt:lpstr>
      <vt:lpstr>Courier New</vt:lpstr>
      <vt:lpstr>Open Sans</vt:lpstr>
      <vt:lpstr>Tahoma</vt:lpstr>
      <vt:lpstr>Times New Roman</vt:lpstr>
      <vt:lpstr>TemplateBM</vt:lpstr>
      <vt:lpstr>Structures and Unions (T)</vt:lpstr>
      <vt:lpstr>Learning Outcomes</vt:lpstr>
      <vt:lpstr>Sub Topics</vt:lpstr>
      <vt:lpstr>Structure Definition</vt:lpstr>
      <vt:lpstr>Structure Declaration</vt:lpstr>
      <vt:lpstr>Structure Declaration</vt:lpstr>
      <vt:lpstr>Structure Declaration</vt:lpstr>
      <vt:lpstr>Structure Declaration</vt:lpstr>
      <vt:lpstr>Structure Declaration</vt:lpstr>
      <vt:lpstr>Structure Declaration</vt:lpstr>
      <vt:lpstr>Accessing Structure</vt:lpstr>
      <vt:lpstr>Local Structure</vt:lpstr>
      <vt:lpstr>Nested Structure</vt:lpstr>
      <vt:lpstr>Nested Structure</vt:lpstr>
      <vt:lpstr>Structure Initialization</vt:lpstr>
      <vt:lpstr>Structure Initialization</vt:lpstr>
      <vt:lpstr>Array of Structure</vt:lpstr>
      <vt:lpstr>Array of Structure</vt:lpstr>
      <vt:lpstr>Array of Structure</vt:lpstr>
      <vt:lpstr>Typedef</vt:lpstr>
      <vt:lpstr>Typedef</vt:lpstr>
      <vt:lpstr>Bit Field</vt:lpstr>
      <vt:lpstr>Bit Field</vt:lpstr>
      <vt:lpstr>Union Definition</vt:lpstr>
      <vt:lpstr>Union Declaration</vt:lpstr>
      <vt:lpstr>Union Definition</vt:lpstr>
      <vt:lpstr>Union Definition</vt:lpstr>
      <vt:lpstr>Enumeration</vt:lpstr>
      <vt:lpstr>Enumeration</vt:lpstr>
      <vt:lpstr>Enumeration</vt:lpstr>
      <vt:lpstr>Enumeration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111</cp:revision>
  <dcterms:created xsi:type="dcterms:W3CDTF">2009-07-15T08:07:45Z</dcterms:created>
  <dcterms:modified xsi:type="dcterms:W3CDTF">2016-06-26T19:57:58Z</dcterms:modified>
</cp:coreProperties>
</file>