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8"/>
  </p:notesMasterIdLst>
  <p:handoutMasterIdLst>
    <p:handoutMasterId r:id="rId39"/>
  </p:handoutMasterIdLst>
  <p:sldIdLst>
    <p:sldId id="336" r:id="rId2"/>
    <p:sldId id="267" r:id="rId3"/>
    <p:sldId id="33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2" r:id="rId30"/>
    <p:sldId id="328" r:id="rId31"/>
    <p:sldId id="329" r:id="rId32"/>
    <p:sldId id="330" r:id="rId33"/>
    <p:sldId id="331" r:id="rId34"/>
    <p:sldId id="333" r:id="rId35"/>
    <p:sldId id="334" r:id="rId36"/>
    <p:sldId id="33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660"/>
  </p:normalViewPr>
  <p:slideViewPr>
    <p:cSldViewPr>
      <p:cViewPr varScale="1">
        <p:scale>
          <a:sx n="67" d="100"/>
          <a:sy n="67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819EBB1-21BB-450B-9B22-677033FC87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5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9F4DBF4-E302-4537-9E5F-722AF5E81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285CE-E31E-44FA-AC33-9E5D6AFF24B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93F1-6772-45A4-A9FA-B41D925035F7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1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191B5-9F30-4A55-BD3B-0D891BEA5D19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9A155-A9A2-4B80-91B0-15674E82E63A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3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9CE56-828D-400D-9990-C834F0C9FADD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B7B23-6871-499D-A1CC-747CD405017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E9E89-4F57-4C14-BD60-8E6CDB89CAB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4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6C80-14F1-43F0-8AB9-DE5903097DF2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2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F9D25-BCE9-4BCA-BEF8-8A92365F32B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B9C8D-8536-46B4-A7FD-AEF19D56A248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B105C-CD0D-43B9-91EC-03B1AA690F1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F42D4-8A9C-4AE5-BF43-49E34865EAE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0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2FA26-3AAA-4411-A8E9-73D6E7E445CB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5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8E10-B661-4B41-8B17-0D661B4FC662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3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7B23D-6000-4044-B49B-F069CC0A420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8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AD0F9-54D3-4C15-84E8-BDFB3808F6D9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5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0B9AC-1837-4352-A8E6-BC76D8B32181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9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325A5-A945-413A-8AA4-3680C27D3BA3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7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DE031-4E7E-49F4-BC3F-F884CDB6B4E4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05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50C55-A145-4FAA-81EB-3C3B8636AE8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A4D21-3E46-4644-90D6-E5476AB00B57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2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773782-CD65-4D57-8954-DC5D1382EC9A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CD281-097D-48BE-B1FA-D026293030A2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2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B4B5F-73DD-4CDC-BE22-A71838DDEED1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5EAEB-627F-4F11-96E4-0277ED94739D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9BAEC-2CC7-4B44-AF14-0AF572C41789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9665B-8AD9-4D2C-92B7-F1041A0675AE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0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97B94-FFD2-4EBF-9910-200EEA40D92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1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3ECD7-5F1E-40E1-991F-2F3DDDFF85F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795BC-8589-4B56-BA66-02B9D281252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0C4D44E-E8D9-40EF-BD7F-D3B84084625C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15E5CA6-FB92-4662-88CD-E03A08B55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46B07CF-D2DB-4E2B-9085-BE30768BDBD3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CE3708F2-FD22-4F3E-9C58-F7FD9B2319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BD23A8-6822-403A-9204-302B8C616345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6E4-5E9A-45A5-BC64-0EE0B84C2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D8DBB-E0B7-4022-9FE3-78A31AD2D8EA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54C-7C24-4923-B7A3-B1315CA370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387F42-6A9B-4084-8CA1-94533DF1DC3A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EE80-AD5E-49E4-86E0-9FF7F5B88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6B07CF-D2DB-4E2B-9085-BE30768BDBD3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08F2-FD22-4F3E-9C58-F7FD9B2319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21.ht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iupui.edu/~n305/spring11/book_slides/chtp6_11.ppt" TargetMode="External"/><Relationship Id="rId5" Type="http://schemas.openxmlformats.org/officeDocument/2006/relationships/hyperlink" Target="http://www.mycplus.com/tutorials/c-programming-tutorials/file-handling/" TargetMode="External"/><Relationship Id="rId4" Type="http://schemas.openxmlformats.org/officeDocument/2006/relationships/hyperlink" Target="http://aelinik.free.fr/c/ch22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File Processing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Buffer Area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C8164-7331-4094-8F2F-733C933C612B}" type="slidenum">
              <a:rPr lang="id-ID">
                <a:latin typeface="Tahoma" pitchFamily="34" charset="0"/>
                <a:cs typeface="Tahoma" pitchFamily="34" charset="0"/>
              </a:rPr>
              <a:pPr/>
              <a:t>10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Buffer area is part of the memory used as a temporary space before data moved to a file.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		FILE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*fp;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 	Where fp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is a file pointer pointing to the start of the buffer area.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Also known as stream pointer.</a:t>
            </a: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Open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4DD35-B28A-4866-924F-F82C5CFBFFD8}" type="slidenum">
              <a:rPr lang="id-ID">
                <a:latin typeface="Tahoma" pitchFamily="34" charset="0"/>
                <a:cs typeface="Tahoma" pitchFamily="34" charset="0"/>
              </a:rPr>
              <a:pPr/>
              <a:t>11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Opening a File using fopen():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18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FILE *fopen (const char *</a:t>
            </a:r>
            <a:r>
              <a:rPr lang="id-ID" sz="1800" b="1" i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filename</a:t>
            </a:r>
            <a:r>
              <a:rPr lang="id-ID" sz="18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, const char *</a:t>
            </a:r>
            <a:r>
              <a:rPr lang="id-ID" sz="1800" b="1" i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mode</a:t>
            </a:r>
            <a:r>
              <a:rPr lang="id-ID" sz="18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);</a:t>
            </a:r>
            <a:endParaRPr lang="id-ID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Courier New" pitchFamily="49" charset="0"/>
                <a:cs typeface="Tahoma" pitchFamily="34" charset="0"/>
              </a:rPr>
              <a:t>fopen()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defined at </a:t>
            </a:r>
            <a:r>
              <a:rPr lang="id-ID" sz="2000" b="1" smtClean="0">
                <a:latin typeface="Courier New" pitchFamily="49" charset="0"/>
                <a:cs typeface="Tahoma" pitchFamily="34" charset="0"/>
              </a:rPr>
              <a:t>&lt;stdio.h&gt;</a:t>
            </a:r>
            <a:endParaRPr lang="id-ID" b="1" smtClean="0">
              <a:latin typeface="Courier New" pitchFamily="49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Courier New" pitchFamily="49" charset="0"/>
                <a:cs typeface="Tahoma" pitchFamily="34" charset="0"/>
              </a:rPr>
              <a:t>fopen()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return a pointer to the start of a buffer area. Null will be returned if file unable to open.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Open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6DB1C2-0EED-4A95-9F7E-2795D756C3BA}" type="slidenum">
              <a:rPr lang="id-ID">
                <a:latin typeface="Tahoma" pitchFamily="34" charset="0"/>
                <a:cs typeface="Tahoma" pitchFamily="34" charset="0"/>
              </a:rPr>
              <a:pPr/>
              <a:t>12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Possible mode value :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  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Mode	    	Description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r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	opening a file to be read.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w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	creating a file to be written.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	opening a File for data append.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r+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	opening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a File for read/write.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w+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creating file for read/write.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a+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	opening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a File for read/append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“rb”		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opening a 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File (binary) to be read.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“wb”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creating a file (binary) for write operation.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Close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011C4-3DDD-4BFD-8E1D-16A2C1458502}" type="slidenum">
              <a:rPr lang="id-ID">
                <a:latin typeface="Tahoma" pitchFamily="34" charset="0"/>
                <a:cs typeface="Tahoma" pitchFamily="34" charset="0"/>
              </a:rPr>
              <a:pPr/>
              <a:t>13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Closing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a File using f</a:t>
            </a:r>
            <a:r>
              <a:rPr lang="en-US" smtClean="0">
                <a:latin typeface="Tahoma" pitchFamily="34" charset="0"/>
                <a:cs typeface="Tahoma" pitchFamily="34" charset="0"/>
              </a:rPr>
              <a:t>close</a:t>
            </a:r>
            <a:r>
              <a:rPr lang="id-ID" smtClean="0">
                <a:latin typeface="Tahoma" pitchFamily="34" charset="0"/>
                <a:cs typeface="Tahoma" pitchFamily="34" charset="0"/>
              </a:rPr>
              <a:t>():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			</a:t>
            </a: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		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fclose (FILE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*</a:t>
            </a:r>
            <a:r>
              <a:rPr lang="id-ID" i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stream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);</a:t>
            </a:r>
            <a:endParaRPr lang="en-US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fclose()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defined at </a:t>
            </a:r>
            <a:r>
              <a:rPr lang="id-ID" sz="2000" b="1" smtClean="0">
                <a:latin typeface="Courier New" pitchFamily="49" charset="0"/>
                <a:cs typeface="Tahoma" pitchFamily="34" charset="0"/>
              </a:rPr>
              <a:t>&lt;stdio.h&gt;</a:t>
            </a:r>
            <a:endParaRPr lang="id-ID" b="1" smtClean="0">
              <a:latin typeface="Courier New" pitchFamily="49" charset="0"/>
              <a:cs typeface="Tahoma" pitchFamily="34" charset="0"/>
            </a:endParaRP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Courier New" pitchFamily="49" charset="0"/>
                <a:cs typeface="Tahoma" pitchFamily="34" charset="0"/>
              </a:rPr>
              <a:t>fclose()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will return 0 if successful, and EOF if error 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EOF (End Of File) equals to  -1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Courier New" pitchFamily="49" charset="0"/>
                <a:cs typeface="Tahoma" pitchFamily="34" charset="0"/>
              </a:rPr>
              <a:t>fclose()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will release the buffer area and immediately send the remaining data to file.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Close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3F25BE-1D80-4F8F-8215-E33D8487152A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ct val="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 Closing a File using fcloseall():</a:t>
            </a: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   			</a:t>
            </a: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		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fcloseall 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(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void);</a:t>
            </a: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b="1" smtClean="0">
              <a:latin typeface="Tahoma" pitchFamily="34" charset="0"/>
              <a:cs typeface="Tahoma" pitchFamily="34" charset="0"/>
            </a:endParaRP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Close all active stream except: stdin, stdout, stdprn, stderr, and stdaux. </a:t>
            </a: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Will return the number of stream closed if successful, and return EOF instead.</a:t>
            </a: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Header file </a:t>
            </a:r>
            <a:r>
              <a:rPr lang="id-ID" sz="2400" b="1" smtClean="0">
                <a:latin typeface="Courier New" pitchFamily="49" charset="0"/>
                <a:cs typeface="Tahoma" pitchFamily="34" charset="0"/>
              </a:rPr>
              <a:t>&lt;stdio.h&gt;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E6E65-A0F7-4319-9469-8B78C1C38BEB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fgetc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Read one character from a file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</a:t>
            </a:r>
            <a:r>
              <a:rPr lang="id-ID" smtClean="0">
                <a:latin typeface="Tahoma" pitchFamily="34" charset="0"/>
                <a:cs typeface="Tahoma" pitchFamily="34" charset="0"/>
              </a:rPr>
              <a:t>getc(stdin) equivalent with getchar()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</a:t>
            </a:r>
            <a:r>
              <a:rPr lang="id-ID" smtClean="0">
                <a:latin typeface="Tahoma" pitchFamily="34" charset="0"/>
                <a:cs typeface="Tahoma" pitchFamily="34" charset="0"/>
              </a:rPr>
              <a:t>yntax 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int fgetc(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the character when successful, and EOF while error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fputc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Writing one character to a file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</a:t>
            </a:r>
            <a:r>
              <a:rPr lang="id-ID" smtClean="0">
                <a:latin typeface="Tahoma" pitchFamily="34" charset="0"/>
                <a:cs typeface="Tahoma" pitchFamily="34" charset="0"/>
              </a:rPr>
              <a:t>putc('a', stdout) similar with putchar( 'a' 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</a:t>
            </a:r>
            <a:r>
              <a:rPr lang="id-ID" smtClean="0">
                <a:latin typeface="Tahoma" pitchFamily="34" charset="0"/>
                <a:cs typeface="Tahoma" pitchFamily="34" charset="0"/>
              </a:rPr>
              <a:t>yntax: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int fputc( int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c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a character when successful, and EOF if error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912A0-25BE-400A-B694-EF5286DAAE08}" type="slidenum">
              <a:rPr lang="id-ID">
                <a:latin typeface="Tahoma" pitchFamily="34" charset="0"/>
                <a:cs typeface="Tahoma" pitchFamily="34" charset="0"/>
              </a:rPr>
              <a:pPr/>
              <a:t>16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fgets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char *fgets( char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string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int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n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Read one line from a file that ended with new line, or at maximum of n-1 number of character.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a string if successful and NULL while error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fputs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Writing a line to a file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int fputs( const char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string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non-negative value while successful and EOF if error.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39E906-4DF7-44AC-845B-2059831682E0}" type="slidenum">
              <a:rPr lang="id-ID">
                <a:latin typeface="Tahoma" pitchFamily="34" charset="0"/>
                <a:cs typeface="Tahoma" pitchFamily="34" charset="0"/>
              </a:rPr>
              <a:pPr/>
              <a:t>17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8001000" cy="4038600"/>
          </a:xfrm>
        </p:spPr>
        <p:txBody>
          <a:bodyPr>
            <a:normAutofit fontScale="92500" lnSpcReduction="1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fscanf  </a:t>
            </a: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int fscanf( FILE *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, const char *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format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 [, 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argument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 ]... ); 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Read data from file inline with the scanf formatting.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Return the number of field read while successful, and EOF if error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fprintf </a:t>
            </a: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28098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int fprintf( FILE *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, const char *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format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 [, 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argument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 ]...);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Writing data to a file using the printf format.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Return number of byte written if successful and negative value if error.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E612F5-35AA-4FCD-8092-A032239F317B}" type="slidenum">
              <a:rPr lang="id-ID">
                <a:latin typeface="Tahoma" pitchFamily="34" charset="0"/>
                <a:cs typeface="Tahoma" pitchFamily="34" charset="0"/>
              </a:rPr>
              <a:pPr/>
              <a:t>18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fwrite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size_t fwrite( const void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buffer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size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count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Writing a block of data in the buffer area to the file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number of byte data written, and error otherwise.</a:t>
            </a: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fread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size_t fread( void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buffer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size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count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Read a block size of data from a file</a:t>
            </a: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feof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 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int feof(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Finding out if the pointer has reached end-of-file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0 if not end-of-file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B415C-0577-4847-90C2-1615CB50C224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 using fwrite():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	fwrite( &amp;mhs, sizeof( mhs ), 1, fp ); 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&amp;mhs = data origin location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sizeof(mhs) = return the size of mhs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1 =&gt; one time write sizeof(mhs) 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fp =  file pointer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975B-E462-4863-A917-D80B10540342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Demonstrate ability to apply file read, write data to a text file or binary (LO2, LO3 &amp; LO4)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2C29B-E88A-4856-88FB-F1F72A0BBFED}" type="slidenum">
              <a:rPr lang="id-ID">
                <a:latin typeface="Tahoma" pitchFamily="34" charset="0"/>
                <a:cs typeface="Tahoma" pitchFamily="34" charset="0"/>
              </a:rPr>
              <a:pPr/>
              <a:t>20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990600" y="2362200"/>
            <a:ext cx="8153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main( void ) {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FILE *stream;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*p, buffer[] = "This is the line of output\n";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 ch; ch = 0;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stream = stdout;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for( p = buffer; (ch != EOF) &amp;&amp; (*p != '\0'); p++ )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ch = putc( *p, stream );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This is the line of output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F8BD2-5956-46CE-B9CE-4537A88141A6}" type="slidenum">
              <a:rPr lang="id-ID">
                <a:latin typeface="Tahoma" pitchFamily="34" charset="0"/>
                <a:cs typeface="Tahoma" pitchFamily="34" charset="0"/>
              </a:rPr>
              <a:pPr/>
              <a:t>21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Example reading file fgetc.c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1143000" y="2438400"/>
            <a:ext cx="8534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char ch;    FILE *fp;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fp=fopen("fgetc.c","r");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fgetc.c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while(!feof(fp)){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ch=fgetc(fp);    printf("%c",ch);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BDA08-54CE-4AD1-BB2B-161E077CD6DA}" type="slidenum">
              <a:rPr lang="id-ID">
                <a:latin typeface="Tahoma" pitchFamily="34" charset="0"/>
                <a:cs typeface="Tahoma" pitchFamily="34" charset="0"/>
              </a:rPr>
              <a:pPr/>
              <a:t>22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writing string to file test.txt using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fputc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685800" y="2362200"/>
            <a:ext cx="8534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FILE *fp; int i;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ss[80]=“This statement is saved to test.txt using fputc";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fp=fopen("test.txt","w");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printf("File test.txt can’t be created\n");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for(i=0; i&lt;strlen(ss); i++)   fputc(ss[i], fp);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F1948-9119-44D0-BFA0-18B6A74E3720}" type="slidenum">
              <a:rPr lang="id-ID">
                <a:latin typeface="Tahoma" pitchFamily="34" charset="0"/>
                <a:cs typeface="Tahoma" pitchFamily="34" charset="0"/>
              </a:rPr>
              <a:pPr/>
              <a:t>23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85800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Example reading file fgets.c using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fgets</a:t>
            </a: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914400" y="2514600"/>
            <a:ext cx="79248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ss[80];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fp=fopen("fgets.c","r");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fgets.c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while(fgets(ss, 80, fp)) printf("%s",ss);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E6DC8D-548E-4E65-8BC9-ABAF63C9A4FD}" type="slidenum">
              <a:rPr lang="id-ID">
                <a:latin typeface="Tahoma" pitchFamily="34" charset="0"/>
                <a:cs typeface="Tahoma" pitchFamily="34" charset="0"/>
              </a:rPr>
              <a:pPr/>
              <a:t>24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5973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writing a string to file test.txt using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fputs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304800" y="2362200"/>
            <a:ext cx="88392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FILE *fp;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ss[80]=“This statement’s saved to file test.txt using fputs";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fp=fopen("test.txt","w");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test.txt can’t be created\n");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exit(1);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fputs(ss, fp);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8B57C0-28EC-4BBA-9D4C-126D34E74F00}" type="slidenum">
              <a:rPr lang="id-ID">
                <a:latin typeface="Tahoma" pitchFamily="34" charset="0"/>
                <a:cs typeface="Tahoma" pitchFamily="34" charset="0"/>
              </a:rPr>
              <a:pPr/>
              <a:t>25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457200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writing data to file test.txt using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fprintf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1143000" y="2438400"/>
            <a:ext cx="72390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fp=fopen("test.txt","w");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test.txt can’t be created\n");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fprintf(fp,"%d %s %f\n",1,“Amir", 3.95);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fprintf(fp,"%d %s %f\n",2,“Tono", 3.15);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343A65-7AD8-4A8A-8004-B4675D46D461}" type="slidenum">
              <a:rPr lang="id-ID">
                <a:latin typeface="Tahoma" pitchFamily="34" charset="0"/>
                <a:cs typeface="Tahoma" pitchFamily="34" charset="0"/>
              </a:rPr>
              <a:pPr/>
              <a:t>26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533400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reading data from file test.txt using</a:t>
            </a: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fscanf</a:t>
            </a: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914400" y="2362200"/>
            <a:ext cx="7924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FILE *fp;  int no; char name[20]; float gpa;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fp=fopen("test.txt","r");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test.txt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fscanf(fp,"%d %s %f",&amp;no,name, &amp;gpa);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printf("%d %s %f\n",no,name,gpa);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fscanf(fp,"%d %s %f",&amp;no,name, &amp;gpa);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printf("%d %s %f\n",no,name,gpa);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 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F4A3C-2844-47CD-9468-50D38958EF1D}" type="slidenum">
              <a:rPr lang="id-ID">
                <a:latin typeface="Tahoma" pitchFamily="34" charset="0"/>
                <a:cs typeface="Tahoma" pitchFamily="34" charset="0"/>
              </a:rPr>
              <a:pPr/>
              <a:t>27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writing data to binary file test.dat using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fwrite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066800" y="2667000"/>
            <a:ext cx="7162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FILE *fp;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int Arr[]={1,2,3,4,5};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fp=fopen("test.dat","w");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if(fp==NULL){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printf("File test.dat can’t be created\n");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exit(1);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fwrite(Arr,sizeof(Arr),1,fp);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fclose(fp);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179BA5-DCFB-497E-A8DE-7E97A9C324D8}" type="slidenum">
              <a:rPr lang="id-ID">
                <a:latin typeface="Tahoma" pitchFamily="34" charset="0"/>
                <a:cs typeface="Tahoma" pitchFamily="34" charset="0"/>
              </a:rPr>
              <a:pPr/>
              <a:t>28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reading data from binary file test.dat using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fread</a:t>
            </a: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1295400" y="2514600"/>
            <a:ext cx="7162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int i;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Arr[5];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fp=fopen("test.dat","r");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test.dat can’t be opened\n");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fread(Arr,sizeof(Arr),1,fp);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for(i=0; i&lt;5; i++) printf("%d ",Arr[i]);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7C1EB-F74A-4A23-9E1E-F1D1C2B5A019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A text file contain birth date of some employees with format dd/mm/yy: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01/06/50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03/06/51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10/02/54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08/01/48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26/08/51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27/04/54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21/09/51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… and so on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	Read the file using C and find out how many employees with age: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above 51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between 44 – 51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between 36 – 43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between 28 – 35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below 28 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(note : age = now – birth date)</a:t>
            </a:r>
          </a:p>
          <a:p>
            <a:pPr marL="457200" indent="-457200"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45E96-5ACA-49F5-B10A-9F403D3CCC8E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File Processing: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Files and Streams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File Definition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Open File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Close File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Input File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Output File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Program Examples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Exercise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D1C78-C7BC-4CDA-A8D3-725CF47991F4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 startAt="2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/>
              <a:t> </a:t>
            </a:r>
            <a:r>
              <a:rPr lang="id-ID" sz="1800" smtClean="0">
                <a:latin typeface="Courier New" pitchFamily="49" charset="0"/>
                <a:cs typeface="Courier New" pitchFamily="49" charset="0"/>
              </a:rPr>
              <a:t>struct Mhs{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  <a:cs typeface="Courier New" pitchFamily="49" charset="0"/>
              </a:rPr>
              <a:t>    	char name[20];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  <a:cs typeface="Courier New" pitchFamily="49" charset="0"/>
              </a:rPr>
              <a:t>    	int nim;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  <a:cs typeface="Courier New" pitchFamily="49" charset="0"/>
              </a:rPr>
              <a:t>    	float gpa;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Create a binary file using fwrite, to store 5 record of Mhs data structure above. Name, nim and cummulative achievement (gpa) is inputted from the keyboard.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File name = Mhs.dat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503319-F29D-4CA7-A613-F8FA0ABB4EFC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buFontTx/>
              <a:buAutoNum type="arabicPeriod" startAt="3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Read file Mhs.dat from previous exercise using fread(), then display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it to the monitor using the following format: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   Nim		Name		GPA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   ------		--------		----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buFontTx/>
              <a:buAutoNum type="arabicPeriod" startAt="4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Open file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Mhs.dat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from prev exercise, then append 5 record of student data using keyboard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EF55-94A0-4322-9A8D-BDCAC33E99E0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5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Describe with example function rewind() with the following syntax: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void rewind( FILE *</a:t>
            </a:r>
            <a:r>
              <a:rPr lang="id-ID" sz="2000" i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stream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);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6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Describe with example function fseek() with the following syntax :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int fseek( FILE *</a:t>
            </a:r>
            <a:r>
              <a:rPr lang="id-ID" sz="2000" i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stream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long </a:t>
            </a:r>
            <a:r>
              <a:rPr lang="id-ID" sz="2000" i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offset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int </a:t>
            </a:r>
            <a:r>
              <a:rPr lang="id-ID" sz="2000" i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origin 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7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/>
              <a:t>Describe with example function ftell() with the following syntax: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/>
              <a:t>			</a:t>
            </a:r>
            <a:r>
              <a:rPr lang="id-ID" sz="2000" smtClean="0">
                <a:solidFill>
                  <a:srgbClr val="FF0000"/>
                </a:solidFill>
              </a:rPr>
              <a:t>long ftell( FILE *</a:t>
            </a:r>
            <a:r>
              <a:rPr lang="id-ID" sz="2000" i="1" smtClean="0">
                <a:solidFill>
                  <a:srgbClr val="FF0000"/>
                </a:solidFill>
              </a:rPr>
              <a:t>stream</a:t>
            </a:r>
            <a:r>
              <a:rPr lang="id-ID" sz="2000" smtClean="0">
                <a:solidFill>
                  <a:srgbClr val="FF0000"/>
                </a:solidFill>
              </a:rPr>
              <a:t> );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buFontTx/>
              <a:buAutoNum type="arabicPeriod" startAt="8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/>
              <a:t>Describe how to find out the size of a file? 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/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FDC5D8-8AAE-4A34-9369-278385A49CE5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9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Create a program to copy a file as in DOS command: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		C&gt;copy  test.c  try.c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10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Create a program to delete a file as in DOS command:</a:t>
            </a:r>
          </a:p>
          <a:p>
            <a:pPr marL="457200" indent="-457200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		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C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&gt; del  test.c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755913-D945-4530-8B79-31376921340A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Stream is a sequence of character. All input and output data is a</a:t>
            </a:r>
            <a:r>
              <a:rPr lang="en-GB" smtClean="0">
                <a:latin typeface="Tahoma" pitchFamily="34" charset="0"/>
                <a:cs typeface="Tahoma" pitchFamily="34" charset="0"/>
              </a:rPr>
              <a:t> stream. C sees file as a stream.</a:t>
            </a:r>
          </a:p>
          <a:p>
            <a:pPr marL="457200" indent="-457200" eaLnBrk="1" hangingPunct="1">
              <a:spcBef>
                <a:spcPts val="8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File Definition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File is a collection of record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Record is a collection of field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Field is a block of byte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Byte is collection of bit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GB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B28E6-58A0-4628-AB40-19BA7189E5CB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11 </a:t>
            </a: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Disk File Input and Output: Part I: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http://aelinik.free.fr/c/ch21.htm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Disk File Input and Output: Part II: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4"/>
              </a:rPr>
              <a:t>http://aelinik.free.fr/c/ch22.htm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File Handling in C Language: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5"/>
              </a:rPr>
              <a:t>http://www.mycplus.com/tutorials/c-programming-tutorials/file-handling/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File: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6"/>
              </a:rPr>
              <a:t>http://www.cs.iupui.edu/~n305/spring11/book_slides/chtp6_11.ppt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8B40F-7DCE-40A8-BF23-5D2256CF8B86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097AF-A49E-4252-84AA-B9169EE864C3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b="1" dirty="0" smtClean="0">
                <a:latin typeface="Tahoma" pitchFamily="34" charset="0"/>
                <a:cs typeface="Tahoma" pitchFamily="34" charset="0"/>
              </a:rPr>
              <a:t>Streams Definition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To keep key in data from keyboard need to be saved at secondary storage device as a data file.</a:t>
            </a:r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rgbClr val="333399"/>
              </a:buClr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b="1" dirty="0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is a sequence of character. All input and output data is a</a:t>
            </a:r>
            <a:r>
              <a:rPr lang="en-GB" sz="2200" dirty="0" smtClean="0">
                <a:latin typeface="Tahoma" pitchFamily="34" charset="0"/>
                <a:cs typeface="Tahoma" pitchFamily="34" charset="0"/>
              </a:rPr>
              <a:t> stream. C sees file as a stream.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GB" sz="2200" dirty="0" smtClean="0">
              <a:latin typeface="Tahoma" pitchFamily="34" charset="0"/>
              <a:cs typeface="Tahoma" pitchFamily="34" charset="0"/>
            </a:endParaRPr>
          </a:p>
          <a:p>
            <a:pPr marL="338138" indent="-338138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EA456C-E898-4E68-AD7D-EEDB971629E4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When a C program run, there are three (3) standard streams activated: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1. </a:t>
            </a:r>
            <a:r>
              <a:rPr lang="en-GB" b="1" smtClean="0">
                <a:latin typeface="Tahoma" pitchFamily="34" charset="0"/>
                <a:cs typeface="Tahoma" pitchFamily="34" charset="0"/>
              </a:rPr>
              <a:t>Standard Input Stream</a:t>
            </a:r>
            <a:endParaRPr lang="en-GB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    Controlling input stream from keyboard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2. </a:t>
            </a:r>
            <a:r>
              <a:rPr lang="en-GB" b="1" smtClean="0">
                <a:latin typeface="Tahoma" pitchFamily="34" charset="0"/>
                <a:cs typeface="Tahoma" pitchFamily="34" charset="0"/>
              </a:rPr>
              <a:t>Standard Output Stream</a:t>
            </a:r>
            <a:r>
              <a:rPr lang="en-GB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    Controlling output stream to the monitor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3. </a:t>
            </a:r>
            <a:r>
              <a:rPr lang="en-GB" b="1" smtClean="0">
                <a:latin typeface="Tahoma" pitchFamily="34" charset="0"/>
                <a:cs typeface="Tahoma" pitchFamily="34" charset="0"/>
              </a:rPr>
              <a:t>Standard Error Stream</a:t>
            </a:r>
            <a:r>
              <a:rPr lang="en-GB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    Controlling the error messaging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Each stream associated with a file.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486AD-4E8E-43BA-BE69-FCBFA11C5E19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File Definition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File is a collection of record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Record is a collection of field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Field is a block of byte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Byte is collection of bit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4C8A24-0A82-47AB-AEEE-4A14B5F97553}" type="slidenum">
              <a:rPr lang="id-ID">
                <a:latin typeface="Tahoma" pitchFamily="34" charset="0"/>
                <a:cs typeface="Tahoma" pitchFamily="34" charset="0"/>
              </a:rPr>
              <a:pPr/>
              <a:t>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Opening a file ordering a pointer returned to the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initiator. The Pointer is pointing to a data structure with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FILE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type defined in 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stdio.h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28800" y="3352800"/>
            <a:ext cx="5619750" cy="2408238"/>
            <a:chOff x="1828800" y="3352800"/>
            <a:chExt cx="5619750" cy="240823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828800" y="3352800"/>
              <a:ext cx="3529013" cy="12017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input stream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output stream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error stream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857875" y="3352800"/>
              <a:ext cx="1304925" cy="12017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stdin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stdout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stderr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16263" y="5297488"/>
              <a:ext cx="1146175" cy="463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Stream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59450" y="5273675"/>
              <a:ext cx="1689100" cy="4603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File pointer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3475038" y="4648200"/>
              <a:ext cx="358775" cy="576263"/>
            </a:xfrm>
            <a:prstGeom prst="upArrow">
              <a:avLst>
                <a:gd name="adj1" fmla="val 50000"/>
                <a:gd name="adj2" fmla="val 40155"/>
              </a:avLst>
            </a:prstGeom>
            <a:solidFill>
              <a:srgbClr val="FFFF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6221413" y="4648200"/>
              <a:ext cx="358775" cy="576263"/>
            </a:xfrm>
            <a:prstGeom prst="upArrow">
              <a:avLst>
                <a:gd name="adj1" fmla="val 50000"/>
                <a:gd name="adj2" fmla="val 40155"/>
              </a:avLst>
            </a:prstGeom>
            <a:solidFill>
              <a:srgbClr val="FFFF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File Definition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5408D-BA90-4B5B-A910-F557C1034E02}" type="slidenum">
              <a:rPr lang="id-ID">
                <a:latin typeface="Tahoma" pitchFamily="34" charset="0"/>
                <a:cs typeface="Tahoma" pitchFamily="34" charset="0"/>
              </a:rPr>
              <a:pPr/>
              <a:t>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int level;				 	// fill/empty level of buffer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flags;		 	// File status flags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char fd;				 	// File descriptor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hold;	 	// Unget char if no buffer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int bsize;				 	// Buffer size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*buffer;	// Data transfer buffer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*curp;		// Current active pointer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istemp;			// Temporary file indicator  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short token;				//Used for validity checking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id-ID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id-ID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File Definition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9DC0B-8FD7-47FE-8027-D1A38CFC4E9B}" type="slidenum">
              <a:rPr lang="id-ID">
                <a:latin typeface="Tahoma" pitchFamily="34" charset="0"/>
                <a:cs typeface="Tahoma" pitchFamily="34" charset="0"/>
              </a:rPr>
              <a:pPr/>
              <a:t>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TEXT</a:t>
            </a:r>
            <a:r>
              <a:rPr lang="id-ID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FILE </a:t>
            </a:r>
            <a:r>
              <a:rPr lang="id-ID" sz="2200" dirty="0" smtClean="0">
                <a:latin typeface="Tahoma" pitchFamily="34" charset="0"/>
                <a:cs typeface="Tahoma" pitchFamily="34" charset="0"/>
              </a:rPr>
              <a:t>saved in a text format or </a:t>
            </a: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ASCII File</a:t>
            </a:r>
            <a:endParaRPr lang="id-ID" sz="22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Storage size depends on its data: 10000 needs 5 byte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Can be open using standard text editor application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or c:&gt;TYPE file_name</a:t>
            </a:r>
          </a:p>
          <a:p>
            <a:pPr>
              <a:lnSpc>
                <a:spcPct val="90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2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BINARY FILE </a:t>
            </a:r>
            <a:r>
              <a:rPr lang="id-ID" sz="2200" dirty="0" smtClean="0">
                <a:latin typeface="Tahoma" pitchFamily="34" charset="0"/>
                <a:cs typeface="Tahoma" pitchFamily="34" charset="0"/>
              </a:rPr>
              <a:t>storing numerical data in affixed format in line with micro-processor format definition (example: format sign-magnitude 2’s complement).</a:t>
            </a:r>
          </a:p>
          <a:p>
            <a:pPr>
              <a:lnSpc>
                <a:spcPct val="90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905</TotalTime>
  <Words>1633</Words>
  <Application>Microsoft Office PowerPoint</Application>
  <PresentationFormat>On-screen Show (4:3)</PresentationFormat>
  <Paragraphs>471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Calibri</vt:lpstr>
      <vt:lpstr>Courier New</vt:lpstr>
      <vt:lpstr>Open Sans</vt:lpstr>
      <vt:lpstr>Tahoma</vt:lpstr>
      <vt:lpstr>Wingdings</vt:lpstr>
      <vt:lpstr>TemplateBM</vt:lpstr>
      <vt:lpstr>File Processing</vt:lpstr>
      <vt:lpstr>Learning Outcomes</vt:lpstr>
      <vt:lpstr>Sub Topics</vt:lpstr>
      <vt:lpstr>Files and Streams</vt:lpstr>
      <vt:lpstr>Files and Streams</vt:lpstr>
      <vt:lpstr>Files and Streams</vt:lpstr>
      <vt:lpstr>Files and Streams</vt:lpstr>
      <vt:lpstr>File Definition</vt:lpstr>
      <vt:lpstr>File Definition</vt:lpstr>
      <vt:lpstr>Buffer Area</vt:lpstr>
      <vt:lpstr>Open File</vt:lpstr>
      <vt:lpstr>Open File</vt:lpstr>
      <vt:lpstr>Close File</vt:lpstr>
      <vt:lpstr>Close File</vt:lpstr>
      <vt:lpstr>Input &amp; Output File</vt:lpstr>
      <vt:lpstr>Input &amp; Output File</vt:lpstr>
      <vt:lpstr>Input &amp; Output File</vt:lpstr>
      <vt:lpstr>Input &amp; Output File</vt:lpstr>
      <vt:lpstr>Input &amp; Output File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</cp:lastModifiedBy>
  <cp:revision>105</cp:revision>
  <dcterms:created xsi:type="dcterms:W3CDTF">2009-07-15T08:07:45Z</dcterms:created>
  <dcterms:modified xsi:type="dcterms:W3CDTF">2016-06-27T12:11:35Z</dcterms:modified>
</cp:coreProperties>
</file>