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6" r:id="rId5"/>
    <p:sldId id="267" r:id="rId6"/>
    <p:sldId id="271" r:id="rId7"/>
    <p:sldId id="268" r:id="rId8"/>
    <p:sldId id="281" r:id="rId9"/>
    <p:sldId id="270" r:id="rId10"/>
    <p:sldId id="280" r:id="rId11"/>
    <p:sldId id="269" r:id="rId12"/>
    <p:sldId id="262" r:id="rId13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F7F7F7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2" d="100"/>
          <a:sy n="72" d="100"/>
        </p:scale>
        <p:origin x="-1248" y="66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09A6-05DA-48D8-9C4E-E0B2347594BA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3B84-0667-4D34-B667-71B01C2F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63B84-0667-4D34-B667-71B01C2FE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EF50-FE49-419A-B65B-2E39EA650941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0EDD0-E7E3-4A31-9BDB-7015486AFDCB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9154-1D19-457E-88E7-D8613CA1F88C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2AF4-F08E-4469-82F5-5B1A9225F2D3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CD485-B8E7-45D1-A643-1120448A9B87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222F-E03E-4AE2-B54B-36D32663DFD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AC363-BC10-4455-AA4B-F57E4FB9C36D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DB16-DEC1-4E93-AE92-9DE725229CD7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5DEA0-021D-4B6C-9ED6-939EBA553051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E9CF5-8EF1-4257-B55D-988A32E49885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E211-39EA-4F4C-82F6-1F51439DAB76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DC727-5439-439F-A76E-E4E7FA3CA3D2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0F2B5-2B2D-4894-8950-B563D03508C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B1E2-7A0E-4DA8-8E1D-420FC0E4FB1E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571C-A90A-462C-8D91-157D437CD1C6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C4C1-63A8-4788-B75B-E7208535167D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B9B4E-A896-4B99-91AC-454927F6F7D4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57DD-FBAC-4F1F-ADE5-C13F50E47DFE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372E8-39FA-4238-91FE-39D96D12D54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2AAE9-5529-4A24-AA2A-EF4C9156B22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3AF88-012A-424B-89AE-9003A21B7915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5B1E5-1BD5-4981-93EA-B8C077BCDC2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781D7-A888-49D1-8A63-D4A2272793D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182444-FE1B-471E-ABCC-0F7D655324AB}" type="slidenum">
              <a:rPr lang="id-ID" altLang="en-US"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devy.blogspot.co.id/2013/11/prestasi-anak-bangsa-di-dunia.html" TargetMode="External"/><Relationship Id="rId2" Type="http://schemas.openxmlformats.org/officeDocument/2006/relationships/hyperlink" Target="http://www.anneahir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  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2018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</p:spPr>
        <p:txBody>
          <a:bodyPr/>
          <a:lstStyle/>
          <a:p>
            <a:r>
              <a:rPr lang="en-AU" altLang="en-US" sz="4000" smtClean="0"/>
              <a:t>Pancasila as the Source of Character Education </a:t>
            </a:r>
            <a:r>
              <a:rPr lang="en-AU" altLang="en-US" smtClean="0"/>
              <a:t/>
            </a:r>
            <a:br>
              <a:rPr lang="en-AU" altLang="en-US" smtClean="0"/>
            </a:br>
            <a:r>
              <a:rPr lang="en-AU" altLang="en-US" smtClean="0"/>
              <a:t/>
            </a:r>
            <a:br>
              <a:rPr lang="en-AU" altLang="en-US" smtClean="0"/>
            </a:br>
            <a:r>
              <a:rPr lang="en-US" altLang="en-US" sz="2800" smtClean="0"/>
              <a:t>Session 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7540" y="1436008"/>
            <a:ext cx="6837114" cy="792088"/>
          </a:xfrm>
        </p:spPr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7540" y="3216911"/>
            <a:ext cx="6837114" cy="1888489"/>
          </a:xfrm>
        </p:spPr>
        <p:txBody>
          <a:bodyPr/>
          <a:lstStyle/>
          <a:p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Pancasila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://edukasi.kompas.com/read/2010/12/06/11371340/Pendidikan.Karakter.Berbasis.Pancasila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1907540" y="2298700"/>
            <a:ext cx="6840855" cy="105854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Read the article </a:t>
            </a:r>
            <a:r>
              <a:rPr lang="en-US" dirty="0" smtClean="0">
                <a:sym typeface="+mn-ea"/>
              </a:rPr>
              <a:t>based on the following link ….</a:t>
            </a:r>
            <a:r>
              <a:rPr lang="en-US" b="0" dirty="0" smtClean="0"/>
              <a:t> </a:t>
            </a:r>
            <a:r>
              <a:rPr lang="en-US" dirty="0" smtClean="0">
                <a:sym typeface="+mn-ea"/>
              </a:rPr>
              <a:t>And </a:t>
            </a:r>
            <a:r>
              <a:rPr lang="en-US" dirty="0">
                <a:sym typeface="+mn-ea"/>
              </a:rPr>
              <a:t>give your opinion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54150"/>
            <a:ext cx="6837680" cy="4328795"/>
          </a:xfrm>
        </p:spPr>
        <p:txBody>
          <a:bodyPr/>
          <a:lstStyle/>
          <a:p>
            <a:pPr eaLnBrk="1" hangingPunct="1"/>
            <a:r>
              <a:rPr lang="id-ID" altLang="en-US" sz="1200" u="sng" dirty="0" smtClean="0"/>
              <a:t>Tim </a:t>
            </a:r>
            <a:r>
              <a:rPr lang="en-US" altLang="en-US" sz="1200" u="sng" dirty="0" err="1" smtClean="0"/>
              <a:t>Penulis</a:t>
            </a:r>
            <a:r>
              <a:rPr lang="en-US" altLang="en-US" sz="1200" u="sng" dirty="0" smtClean="0"/>
              <a:t> </a:t>
            </a:r>
            <a:r>
              <a:rPr lang="id-ID" altLang="en-US" sz="1200" u="sng" dirty="0" smtClean="0"/>
              <a:t>CB</a:t>
            </a:r>
            <a:r>
              <a:rPr lang="en-US" altLang="en-US" sz="1200" u="sng" dirty="0" smtClean="0"/>
              <a:t>: Pancasila (2014).</a:t>
            </a:r>
            <a:r>
              <a:rPr lang="id-ID" altLang="en-US" sz="1200" u="sng" dirty="0" smtClean="0"/>
              <a:t>  </a:t>
            </a:r>
            <a:r>
              <a:rPr lang="en-US" altLang="en-US" sz="1200" u="sng" dirty="0" smtClean="0"/>
              <a:t>Diktat </a:t>
            </a:r>
            <a:r>
              <a:rPr lang="en-US" altLang="en-US" sz="1200" u="sng" dirty="0" err="1" smtClean="0"/>
              <a:t>Kuliah</a:t>
            </a:r>
            <a:r>
              <a:rPr lang="en-US" altLang="en-US" sz="1200" u="sng" dirty="0" smtClean="0"/>
              <a:t> Character Building: Pancasila. Jakarta: </a:t>
            </a:r>
            <a:r>
              <a:rPr lang="en-US" altLang="en-US" sz="1200" u="sng" dirty="0" err="1" smtClean="0"/>
              <a:t>Binus</a:t>
            </a:r>
            <a:r>
              <a:rPr lang="en-US" altLang="en-US" sz="1200" u="sng" dirty="0" smtClean="0"/>
              <a:t> University: CBDC.</a:t>
            </a:r>
          </a:p>
          <a:p>
            <a:pPr eaLnBrk="1" hangingPunct="1"/>
            <a:r>
              <a:rPr lang="en-US" altLang="en-US" sz="1200" u="sng" dirty="0" smtClean="0"/>
              <a:t>Video: </a:t>
            </a:r>
            <a:r>
              <a:rPr lang="en-US" altLang="en-US" sz="1200" u="sng" dirty="0" err="1" smtClean="0"/>
              <a:t>Introduksi</a:t>
            </a:r>
            <a:r>
              <a:rPr lang="en-US" altLang="en-US" sz="1200" u="sng" dirty="0" smtClean="0"/>
              <a:t> Pancasila </a:t>
            </a:r>
            <a:r>
              <a:rPr lang="en-US" altLang="en-US" sz="1200" u="sng" dirty="0" err="1" smtClean="0"/>
              <a:t>sebagai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Sumber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Nilai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bagi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Pendidikan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Karakter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oleh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Fios</a:t>
            </a:r>
            <a:r>
              <a:rPr lang="en-US" altLang="en-US" sz="1200" u="sng" dirty="0" smtClean="0"/>
              <a:t> </a:t>
            </a:r>
            <a:r>
              <a:rPr lang="en-US" altLang="en-US" sz="1200" u="sng" dirty="0" err="1" smtClean="0"/>
              <a:t>Frederikus</a:t>
            </a:r>
            <a:r>
              <a:rPr lang="en-US" altLang="en-US" sz="1200" u="sng" dirty="0" smtClean="0"/>
              <a:t> (2014) Jakarta.</a:t>
            </a:r>
          </a:p>
          <a:p>
            <a:pPr eaLnBrk="1" hangingPunct="1"/>
            <a:r>
              <a:rPr lang="en-US" altLang="en-US" sz="1200" dirty="0" err="1" smtClean="0"/>
              <a:t>Gambar</a:t>
            </a:r>
            <a:r>
              <a:rPr lang="en-US" altLang="en-US" sz="1200" dirty="0" smtClean="0"/>
              <a:t> Pancasila: </a:t>
            </a:r>
            <a:r>
              <a:rPr lang="en-US" altLang="en-US" sz="1200" dirty="0" smtClean="0">
                <a:hlinkClick r:id="rId2"/>
              </a:rPr>
              <a:t>www.anneahira.com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err="1" smtClean="0"/>
              <a:t>Gambar</a:t>
            </a:r>
            <a:r>
              <a:rPr lang="en-US" altLang="en-US" sz="1200" dirty="0" smtClean="0"/>
              <a:t> Learning Objective:</a:t>
            </a:r>
            <a:r>
              <a:rPr lang="en-US" altLang="en-US" sz="1200" dirty="0" smtClean="0">
                <a:sym typeface="+mn-ea"/>
              </a:rPr>
              <a:t> </a:t>
            </a:r>
            <a:r>
              <a:rPr lang="en-US" sz="1200" dirty="0">
                <a:sym typeface="+mn-ea"/>
              </a:rPr>
              <a:t>https://student-learning-objectives.wikispaces.com/2+-+Writing+the+SLO</a:t>
            </a:r>
            <a:endParaRPr lang="en-US" altLang="en-US" sz="1200" dirty="0" smtClean="0"/>
          </a:p>
          <a:p>
            <a:pPr eaLnBrk="1" hangingPunct="1"/>
            <a:r>
              <a:rPr lang="en-US" altLang="en-US" sz="1200" dirty="0" err="1" smtClean="0"/>
              <a:t>gambar</a:t>
            </a:r>
            <a:r>
              <a:rPr lang="en-US" altLang="en-US" sz="1200" dirty="0" smtClean="0"/>
              <a:t> gotong royong: </a:t>
            </a:r>
            <a:r>
              <a:rPr lang="en-US" sz="1200" dirty="0">
                <a:sym typeface="+mn-ea"/>
              </a:rPr>
              <a:t>http://www.radarbangka.co.id/berita/detail/belitong/33378/kwarran-manggar-libatkan-pelajar-gotong-royong.html</a:t>
            </a:r>
            <a:endParaRPr lang="en-US" sz="1200" dirty="0"/>
          </a:p>
          <a:p>
            <a:pPr eaLnBrk="1" hangingPunct="1"/>
            <a:r>
              <a:rPr lang="en-US" altLang="en-US" sz="1200" dirty="0" err="1" smtClean="0"/>
              <a:t>Gambar</a:t>
            </a:r>
            <a:r>
              <a:rPr lang="en-US" altLang="en-US" sz="1200" dirty="0" smtClean="0"/>
              <a:t> </a:t>
            </a:r>
            <a:r>
              <a:rPr lang="en-US" altLang="en-US" sz="1200" dirty="0" err="1" smtClean="0"/>
              <a:t>pramuka</a:t>
            </a:r>
            <a:r>
              <a:rPr lang="en-US" altLang="en-US" sz="1200" dirty="0" smtClean="0"/>
              <a:t>: </a:t>
            </a:r>
            <a:r>
              <a:rPr lang="en-US" sz="1200" dirty="0">
                <a:sym typeface="+mn-ea"/>
              </a:rPr>
              <a:t>http://dewiarisna.blogspot.co.id/2015/0/pengertian-tujuan- dan-nilai-pendidikan.html</a:t>
            </a:r>
          </a:p>
          <a:p>
            <a:pPr eaLnBrk="1" hangingPunct="1"/>
            <a:r>
              <a:rPr lang="en-US" sz="1200" dirty="0" err="1">
                <a:sym typeface="+mn-ea"/>
              </a:rPr>
              <a:t>Gambar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bahaya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narkoba</a:t>
            </a:r>
            <a:r>
              <a:rPr lang="en-US" sz="1200" dirty="0">
                <a:sym typeface="+mn-ea"/>
              </a:rPr>
              <a:t>: http://ikmunand15kelompok2.blogspot.co.id/2015/09/penyalahgunaan-narkoba-di-kalangan.html</a:t>
            </a:r>
          </a:p>
          <a:p>
            <a:pPr eaLnBrk="1" hangingPunct="1"/>
            <a:r>
              <a:rPr lang="en-US" sz="1200" dirty="0" err="1">
                <a:sym typeface="+mn-ea"/>
              </a:rPr>
              <a:t>Gambar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tawuran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remaja</a:t>
            </a:r>
            <a:r>
              <a:rPr lang="en-US" sz="1200" dirty="0">
                <a:sym typeface="+mn-ea"/>
              </a:rPr>
              <a:t>: http://remaja.suaramerdeka.com/2016/08/24/kenapa-harus-tawuran-kalau-berkawan-lebih-nyaman/</a:t>
            </a:r>
          </a:p>
          <a:p>
            <a:pPr eaLnBrk="1" hangingPunct="1"/>
            <a:r>
              <a:rPr lang="en-US" sz="1200" dirty="0" err="1">
                <a:sym typeface="+mn-ea"/>
              </a:rPr>
              <a:t>Gambar</a:t>
            </a:r>
            <a:r>
              <a:rPr lang="en-US" sz="1200" dirty="0">
                <a:sym typeface="+mn-ea"/>
              </a:rPr>
              <a:t> </a:t>
            </a:r>
            <a:r>
              <a:rPr lang="en-US" sz="1200" dirty="0" err="1">
                <a:sym typeface="+mn-ea"/>
              </a:rPr>
              <a:t>berprestasi</a:t>
            </a:r>
            <a:r>
              <a:rPr lang="en-US" sz="1200" dirty="0">
                <a:sym typeface="+mn-ea"/>
              </a:rPr>
              <a:t> : </a:t>
            </a:r>
            <a:r>
              <a:rPr lang="en-US" sz="1200" dirty="0">
                <a:sym typeface="+mn-ea"/>
                <a:hlinkClick r:id="rId3"/>
              </a:rPr>
              <a:t>http://</a:t>
            </a:r>
            <a:r>
              <a:rPr lang="en-US" sz="1200" dirty="0" smtClean="0">
                <a:sym typeface="+mn-ea"/>
                <a:hlinkClick r:id="rId3"/>
              </a:rPr>
              <a:t>aureldevy.blogspot.co.id/2013/11/prestasi-anak-bangsa-di-dunia.html</a:t>
            </a:r>
            <a:endParaRPr lang="en-US" sz="1200" dirty="0">
              <a:sym typeface="+mn-ea"/>
            </a:endParaRPr>
          </a:p>
          <a:p>
            <a:pPr eaLnBrk="1" hangingPunct="1"/>
            <a:r>
              <a:rPr lang="en-US" sz="1200" dirty="0" smtClean="0">
                <a:sym typeface="+mn-ea"/>
              </a:rPr>
              <a:t>Case Study: </a:t>
            </a:r>
            <a:r>
              <a:rPr lang="en-US" sz="1200" dirty="0"/>
              <a:t>http://edukasi.kompas.com/read/2010/12/06/11371340/Pendidikan.Karakter.Berbasis.Pancasila</a:t>
            </a:r>
          </a:p>
          <a:p>
            <a:pPr eaLnBrk="1" hangingPunct="1"/>
            <a:endParaRPr lang="en-US" sz="1200" dirty="0">
              <a:sym typeface="+mn-ea"/>
            </a:endParaRPr>
          </a:p>
          <a:p>
            <a:pPr eaLnBrk="1" hangingPunct="1"/>
            <a:endParaRPr lang="en-US" sz="1200" dirty="0">
              <a:sym typeface="+mn-ea"/>
            </a:endParaRPr>
          </a:p>
          <a:p>
            <a:pPr eaLnBrk="1" hangingPunct="1"/>
            <a:endParaRPr lang="en-US" sz="1200" dirty="0"/>
          </a:p>
          <a:p>
            <a:pPr eaLnBrk="1" hangingPunct="1"/>
            <a:endParaRPr lang="en-US" sz="1200" dirty="0">
              <a:sym typeface="+mn-ea"/>
            </a:endParaRPr>
          </a:p>
          <a:p>
            <a:pPr eaLnBrk="1" hangingPunct="1"/>
            <a:endParaRPr lang="en-US" sz="1200" dirty="0">
              <a:sym typeface="+mn-ea"/>
            </a:endParaRPr>
          </a:p>
          <a:p>
            <a:pPr eaLnBrk="1" hangingPunct="1"/>
            <a:endParaRPr lang="en-US" altLang="en-US" u="sng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191000" y="5334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00200" y="3505200"/>
            <a:ext cx="7067550" cy="1801495"/>
          </a:xfrm>
        </p:spPr>
        <p:txBody>
          <a:bodyPr/>
          <a:lstStyle/>
          <a:p>
            <a:pPr eaLnBrk="1" hangingPunct="1"/>
            <a:r>
              <a:rPr lang="en-US" altLang="en-US" sz="2000" b="0" smtClean="0">
                <a:solidFill>
                  <a:schemeClr val="tx1"/>
                </a:solidFill>
              </a:rPr>
              <a:t>		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Student will be able to explain Pancasila as the source of </a:t>
            </a:r>
            <a:br>
              <a:rPr lang="en-US" altLang="en-US" smtClean="0"/>
            </a:br>
            <a:r>
              <a:rPr lang="en-US" altLang="en-US" smtClean="0"/>
              <a:t>character education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33800" y="1752600"/>
            <a:ext cx="3296285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657600" y="685800"/>
            <a:ext cx="4495800" cy="792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Importance of Character Education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11350" y="1981200"/>
            <a:ext cx="6837363" cy="4487863"/>
          </a:xfrm>
        </p:spPr>
        <p:txBody>
          <a:bodyPr/>
          <a:lstStyle/>
          <a:p>
            <a:pPr eaLnBrk="1" hangingPunct="1"/>
            <a:r>
              <a:rPr lang="en-US" altLang="en-US" smtClean="0"/>
              <a:t>In the college, character education emphasizes the using of freedom aspect.</a:t>
            </a:r>
            <a:endParaRPr lang="id-ID" altLang="en-US" smtClean="0"/>
          </a:p>
          <a:p>
            <a:pPr eaLnBrk="1" hangingPunct="1">
              <a:buFontTx/>
              <a:buChar char="•"/>
            </a:pPr>
            <a:r>
              <a:rPr lang="en-US" altLang="en-US" smtClean="0"/>
              <a:t>It is important to help students gain an adequate understanding and being able to use their freedom of choice in a morally justified action.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The form of character education in college that is doing the study, critical reflection and systematic (a discussion of the cases related to the issue of character).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 Perform activities related to the appreciation of the values that increasingly influence the attitudes and actions.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048000" y="815975"/>
            <a:ext cx="1841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6837363" cy="4487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Science education needs to be coupled with character education.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 Students as a potential human being and future leaders, it is important to have good character</a:t>
            </a:r>
          </a:p>
          <a:p>
            <a:pPr eaLnBrk="1" hangingPunct="1">
              <a:buFontTx/>
              <a:buChar char="•"/>
            </a:pPr>
            <a:r>
              <a:rPr lang="en-US" altLang="en-US" sz="2800" smtClean="0"/>
              <a:t>There are many bad actions committed, including by people who are educated and have a high office.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3048000" y="815975"/>
            <a:ext cx="1841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altLang="en-US" sz="40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4572000" cy="792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Noble Values of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42490" y="3581400"/>
            <a:ext cx="6179820" cy="222123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mtClean="0"/>
              <a:t>There are 5 great values of Pancasila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Its become capital, power, means of unifying the nation</a:t>
            </a:r>
          </a:p>
          <a:p>
            <a:endParaRPr lang="en-US" altLang="en-US" sz="2800" smtClean="0"/>
          </a:p>
        </p:txBody>
      </p:sp>
      <p:pic>
        <p:nvPicPr>
          <p:cNvPr id="9220" name="Picture 2" descr="http://ts4.mm.bing.net/th?id=JN.4A8BZ9lT1w1MJT5boL5mAQ&amp;pid=15.1&amp;H=160&amp;W=1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8235" y="1371600"/>
            <a:ext cx="367474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733800" y="381000"/>
            <a:ext cx="4572000" cy="1143000"/>
          </a:xfrm>
        </p:spPr>
        <p:txBody>
          <a:bodyPr/>
          <a:lstStyle/>
          <a:p>
            <a:r>
              <a:rPr lang="en-US" altLang="en-US" smtClean="0"/>
              <a:t>Character Education </a:t>
            </a:r>
            <a:br>
              <a:rPr lang="en-US" altLang="en-US" smtClean="0"/>
            </a:br>
            <a:r>
              <a:rPr lang="en-US" altLang="en-US" smtClean="0"/>
              <a:t>Based on Pancasila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6837363" cy="2971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smtClean="0"/>
              <a:t>					</a:t>
            </a:r>
          </a:p>
          <a:p>
            <a:pPr eaLnBrk="1" hangingPunct="1">
              <a:buNone/>
            </a:pPr>
            <a:r>
              <a:rPr lang="en-US" altLang="en-US" sz="2800" dirty="0" smtClean="0"/>
              <a:t>- </a:t>
            </a:r>
            <a:r>
              <a:rPr lang="en-US" altLang="en-US" sz="2800" dirty="0" err="1" smtClean="0"/>
              <a:t>Pancasila</a:t>
            </a:r>
            <a:r>
              <a:rPr lang="en-US" altLang="en-US" sz="2800" dirty="0" smtClean="0"/>
              <a:t> values are the crystallized indigenous values of Indonesians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smtClean="0"/>
              <a:t>-  The values of </a:t>
            </a:r>
            <a:r>
              <a:rPr lang="en-US" altLang="en-US" sz="2800" dirty="0" err="1" smtClean="0"/>
              <a:t>Pancasila</a:t>
            </a:r>
            <a:r>
              <a:rPr lang="en-US" altLang="en-US" sz="2800" dirty="0" smtClean="0"/>
              <a:t> should be conserved and maintained as the values of Indonesians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733800" y="381000"/>
            <a:ext cx="4572000" cy="1143000"/>
          </a:xfrm>
        </p:spPr>
        <p:txBody>
          <a:bodyPr/>
          <a:lstStyle/>
          <a:p>
            <a:r>
              <a:rPr lang="en-US" altLang="en-US" smtClean="0"/>
              <a:t>Character Education </a:t>
            </a:r>
            <a:br>
              <a:rPr lang="en-US" altLang="en-US" smtClean="0"/>
            </a:br>
            <a:r>
              <a:rPr lang="en-US" altLang="en-US" smtClean="0"/>
              <a:t>Based on Pancasila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52600" y="1905000"/>
            <a:ext cx="6837363" cy="2971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- Pancasila values should be explored  and implemented in modern era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-  Pancasila should be used as the source  for building character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6934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8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276601" y="1295400"/>
            <a:ext cx="3810000" cy="990600"/>
          </a:xfr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en-US" sz="4000" dirty="0" smtClean="0"/>
              <a:t>Discussion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2819400"/>
            <a:ext cx="6837045" cy="144716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/>
              <a:t>What do you think about the application of the five main character </a:t>
            </a:r>
            <a:r>
              <a:rPr lang="en-US" dirty="0" smtClean="0"/>
              <a:t>values: religious</a:t>
            </a:r>
            <a:r>
              <a:rPr lang="en-US" dirty="0"/>
              <a:t>, nationalist, </a:t>
            </a:r>
            <a:r>
              <a:rPr lang="en-US" dirty="0" err="1"/>
              <a:t>self help</a:t>
            </a:r>
            <a:r>
              <a:rPr lang="en-US" dirty="0"/>
              <a:t>, mutual, and integrity as the implementation of </a:t>
            </a:r>
            <a:r>
              <a:rPr lang="en-US" dirty="0" smtClean="0"/>
              <a:t>strengthening </a:t>
            </a:r>
            <a:r>
              <a:rPr lang="en-US" dirty="0"/>
              <a:t>character </a:t>
            </a:r>
            <a:r>
              <a:rPr lang="en-US" dirty="0" smtClean="0"/>
              <a:t>education?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119</TotalTime>
  <Words>352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 PPT 2015</vt:lpstr>
      <vt:lpstr>Pancasila as the Source of Character Education   Session  01</vt:lpstr>
      <vt:lpstr>    Student will be able to explain Pancasila as the source of  character education </vt:lpstr>
      <vt:lpstr>The Importance of Character Education</vt:lpstr>
      <vt:lpstr>PowerPoint Presentation</vt:lpstr>
      <vt:lpstr>Noble Values of Pancasila </vt:lpstr>
      <vt:lpstr>Character Education  Based on Pancasila</vt:lpstr>
      <vt:lpstr>Character Education  Based on Pancasila</vt:lpstr>
      <vt:lpstr>PowerPoint Presentation</vt:lpstr>
      <vt:lpstr>Discussion</vt:lpstr>
      <vt:lpstr>Case Study</vt:lpstr>
      <vt:lpstr>Question and Answer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PC Dosen</cp:lastModifiedBy>
  <cp:revision>36</cp:revision>
  <dcterms:created xsi:type="dcterms:W3CDTF">2015-05-04T03:33:00Z</dcterms:created>
  <dcterms:modified xsi:type="dcterms:W3CDTF">2017-06-06T03:57:31Z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