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9" r:id="rId4"/>
    <p:sldId id="276" r:id="rId5"/>
    <p:sldId id="277" r:id="rId6"/>
    <p:sldId id="278" r:id="rId7"/>
    <p:sldId id="285" r:id="rId8"/>
    <p:sldId id="269" r:id="rId9"/>
    <p:sldId id="262" r:id="rId10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092" y="354"/>
      </p:cViewPr>
      <p:guideLst>
        <p:guide orient="horz" pos="21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FC1762-D2CF-4DC7-A413-92F89D237052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B14583-6A1D-456D-8F2E-AD40E35AAAFE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24F27-9297-4659-B15B-5433A65DB638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0E63F-01CA-4068-B2EF-8580E63C668C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231C-A6AC-42A2-A82F-107A6C325DBA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2762D-6E83-410C-869C-32C488B82BEE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F96D90-91F4-4D08-BB59-E12DA1FBC42E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508826-73E4-427A-B26A-176261051B6A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B58D2-181B-4C7D-B258-2FCF821F3879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26FE0-2629-419F-BF38-FBCA6F3A9F36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596AE-D296-40EA-9F40-721697209E0C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66C3B-EF18-4730-B531-C7B43095FA8F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4AF84-D749-4A8F-8993-D3AC30221199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A4C75-8EF0-4C66-B60E-71B7ADAB7A24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2F3DA-D5A5-4567-B0A9-649FA84FEE08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4B86C-E77C-4E43-8742-71810C991527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50F91F-AB11-46DD-9A33-6B83F7A55482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28C4B8-F206-4D71-A543-B4B81B668421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6E9E8-0360-4E1F-BEDB-87F3F15FBCA2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FEB5A-0464-4756-97BD-F3248521C61A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0DE6C-1FDA-4DB5-8789-B5385BACCD5B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70E9D-A9CA-44BC-BEA9-F3113F95D3D8}" type="slidenum">
              <a:rPr lang="id-ID" altLang="en-US"/>
              <a:t>‹#›</a:t>
            </a:fld>
            <a:endParaRPr lang="id-ID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E3B702D-4395-484C-8715-8FEAE28F0C21}" type="datetimeFigureOut">
              <a:rPr lang="id-ID" altLang="en-US"/>
              <a:t>06/06/2017</a:t>
            </a:fld>
            <a:endParaRPr lang="id-ID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1E4F33-CC5E-48FF-AD05-73754B245D8B}" type="slidenum">
              <a:rPr lang="id-ID" altLang="en-US"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d.wikipedia.org/wiki/Lahirnya_Pancasil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1766888" y="1676400"/>
            <a:ext cx="7072312" cy="935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Course		        :  CB </a:t>
            </a:r>
            <a:r>
              <a:rPr lang="en-US" altLang="en-US" sz="2400" dirty="0" err="1">
                <a:solidFill>
                  <a:schemeClr val="bg1"/>
                </a:solidFill>
                <a:latin typeface="Open Sans"/>
              </a:rPr>
              <a:t>Pancasila</a:t>
            </a:r>
            <a:endParaRPr lang="en-US" altLang="en-US" sz="2400" dirty="0">
              <a:solidFill>
                <a:schemeClr val="bg1"/>
              </a:solidFill>
              <a:latin typeface="Open Sans"/>
            </a:endParaRPr>
          </a:p>
          <a:p>
            <a:pPr defTabSz="-635"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altLang="en-US" sz="2400" dirty="0">
                <a:solidFill>
                  <a:schemeClr val="bg1"/>
                </a:solidFill>
                <a:latin typeface="Open Sans"/>
              </a:rPr>
              <a:t>Effective Period	:  </a:t>
            </a:r>
            <a:r>
              <a:rPr lang="en-US" altLang="en-US" sz="2400" dirty="0" smtClean="0">
                <a:solidFill>
                  <a:schemeClr val="bg1"/>
                </a:solidFill>
                <a:latin typeface="Open Sans"/>
              </a:rPr>
              <a:t>2017</a:t>
            </a:r>
            <a:endParaRPr lang="en-US" alt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</p:spPr>
        <p:txBody>
          <a:bodyPr/>
          <a:lstStyle/>
          <a:p>
            <a:r>
              <a:rPr lang="en-AU" altLang="en-US" sz="4000" smtClean="0"/>
              <a:t>Pancasila in Indonesia </a:t>
            </a:r>
            <a:br>
              <a:rPr lang="en-AU" altLang="en-US" sz="4000" smtClean="0"/>
            </a:br>
            <a:r>
              <a:rPr lang="en-AU" altLang="en-US" sz="4000" smtClean="0"/>
              <a:t>Nation History Studies</a:t>
            </a:r>
            <a:r>
              <a:rPr lang="en-AU" altLang="en-US" smtClean="0"/>
              <a:t/>
            </a:r>
            <a:br>
              <a:rPr lang="en-AU" altLang="en-US" smtClean="0"/>
            </a:br>
            <a:r>
              <a:rPr lang="en-AU" altLang="en-US" smtClean="0"/>
              <a:t/>
            </a:r>
            <a:br>
              <a:rPr lang="en-AU" altLang="en-US" smtClean="0"/>
            </a:br>
            <a:r>
              <a:rPr lang="en-US" altLang="en-US" sz="2800" smtClean="0"/>
              <a:t>Session 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14525" y="3957955"/>
            <a:ext cx="6837680" cy="161988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smtClean="0">
                <a:solidFill>
                  <a:schemeClr val="tx1"/>
                </a:solidFill>
              </a:rPr>
              <a:t>      </a:t>
            </a:r>
            <a:r>
              <a:rPr lang="en-US" altLang="en-US" sz="2700" smtClean="0"/>
              <a:t/>
            </a:r>
            <a:br>
              <a:rPr lang="en-US" altLang="en-US" sz="2700" smtClean="0"/>
            </a:br>
            <a:r>
              <a:rPr lang="en-US" altLang="en-US" sz="2700" smtClean="0"/>
              <a:t>Student will be able to explain the history of the birth of Pancasila </a:t>
            </a:r>
          </a:p>
        </p:txBody>
      </p:sp>
      <p:pic>
        <p:nvPicPr>
          <p:cNvPr id="6147" name="Picture 5" descr="Hasil gambar untuk learning objectiv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1572895"/>
            <a:ext cx="3120390" cy="177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4138930" y="3364865"/>
            <a:ext cx="1985645" cy="792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1000" smtClean="0">
                <a:sym typeface="+mn-ea"/>
              </a:rPr>
              <a:t>thepeakperformancecenter.com </a:t>
            </a:r>
            <a:r>
              <a:rPr lang="en-US" altLang="en-US" smtClean="0">
                <a:sym typeface="+mn-ea"/>
              </a:rPr>
              <a:t/>
            </a:r>
            <a:br>
              <a:rPr lang="en-US" altLang="en-US" smtClean="0">
                <a:sym typeface="+mn-ea"/>
              </a:rPr>
            </a:br>
            <a:r>
              <a:rPr lang="en-US" altLang="en-US" smtClean="0">
                <a:sym typeface="+mn-ea"/>
              </a:rPr>
              <a:t/>
            </a:r>
            <a:br>
              <a:rPr lang="en-US" altLang="en-US" smtClean="0">
                <a:sym typeface="+mn-ea"/>
              </a:rPr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914400"/>
            <a:ext cx="5410200" cy="79208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514600"/>
            <a:ext cx="6837114" cy="304042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Kutai</a:t>
            </a:r>
            <a:r>
              <a:rPr lang="en-US" dirty="0" smtClean="0"/>
              <a:t> Kingdom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 The value of </a:t>
            </a:r>
            <a:r>
              <a:rPr lang="en-US" dirty="0" err="1" smtClean="0">
                <a:sym typeface="Wingdings" panose="05000000000000000000" pitchFamily="2" charset="2"/>
              </a:rPr>
              <a:t>Beliving</a:t>
            </a:r>
            <a:r>
              <a:rPr lang="en-US" dirty="0" smtClean="0">
                <a:sym typeface="Wingdings" panose="05000000000000000000" pitchFamily="2" charset="2"/>
              </a:rPr>
              <a:t> in God and Spirituality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Sriwijaya</a:t>
            </a:r>
            <a:r>
              <a:rPr lang="en-US" dirty="0" smtClean="0"/>
              <a:t> Kingdom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 The value of spirituality, society and economy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Majapahit</a:t>
            </a:r>
            <a:r>
              <a:rPr lang="en-US" dirty="0" smtClean="0"/>
              <a:t> Kingdom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Pancasila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Krama</a:t>
            </a:r>
            <a:r>
              <a:rPr lang="en-US" dirty="0" smtClean="0">
                <a:sym typeface="Wingdings" panose="05000000000000000000" pitchFamily="2" charset="2"/>
              </a:rPr>
              <a:t> in “</a:t>
            </a:r>
            <a:r>
              <a:rPr lang="en-US" dirty="0" err="1" smtClean="0">
                <a:sym typeface="Wingdings" panose="05000000000000000000" pitchFamily="2" charset="2"/>
              </a:rPr>
              <a:t>Nagarakertagama</a:t>
            </a:r>
            <a:r>
              <a:rPr lang="en-US" dirty="0" smtClean="0">
                <a:sym typeface="Wingdings" panose="05000000000000000000" pitchFamily="2" charset="2"/>
              </a:rPr>
              <a:t>” written by </a:t>
            </a:r>
            <a:r>
              <a:rPr lang="en-US" dirty="0" err="1" smtClean="0">
                <a:sym typeface="Wingdings" panose="05000000000000000000" pitchFamily="2" charset="2"/>
              </a:rPr>
              <a:t>Empu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Tantular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>
          <a:xfrm>
            <a:off x="1905000" y="1981200"/>
            <a:ext cx="6840760" cy="504056"/>
          </a:xfrm>
        </p:spPr>
        <p:txBody>
          <a:bodyPr/>
          <a:lstStyle/>
          <a:p>
            <a:r>
              <a:rPr lang="en-US" dirty="0" smtClean="0"/>
              <a:t>The Repertoire of Indonesian Culture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971800" y="304800"/>
            <a:ext cx="5638800" cy="838200"/>
          </a:xfrm>
        </p:spPr>
        <p:txBody>
          <a:bodyPr/>
          <a:lstStyle/>
          <a:p>
            <a:pPr algn="ctr"/>
            <a:r>
              <a:rPr lang="en-US" altLang="en-US" smtClean="0"/>
              <a:t>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911350" y="3581400"/>
            <a:ext cx="6837680" cy="2356485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en-US" smtClean="0"/>
              <a:t>			</a:t>
            </a:r>
          </a:p>
          <a:p>
            <a:pPr algn="just"/>
            <a:r>
              <a:rPr lang="en-US" altLang="en-US" smtClean="0"/>
              <a:t>Soekarno: “Never forget your history”. 	</a:t>
            </a:r>
          </a:p>
          <a:p>
            <a:pPr algn="just"/>
            <a:r>
              <a:rPr lang="en-US" altLang="en-US" smtClean="0"/>
              <a:t>Cicero (106-43): </a:t>
            </a:r>
            <a:r>
              <a:rPr lang="en-US" altLang="en-US" i="1" smtClean="0"/>
              <a:t>Historia Vitae Magistra </a:t>
            </a:r>
            <a:r>
              <a:rPr lang="en-US" altLang="en-US" smtClean="0"/>
              <a:t>= </a:t>
            </a:r>
          </a:p>
          <a:p>
            <a:pPr marL="0" indent="0" algn="just">
              <a:buNone/>
            </a:pPr>
            <a:r>
              <a:rPr lang="en-US" altLang="en-US" smtClean="0"/>
              <a:t>	A history teaches the wisdom. </a:t>
            </a:r>
          </a:p>
          <a:p>
            <a:r>
              <a:rPr lang="en-US" altLang="en-US" smtClean="0"/>
              <a:t>The values ​​of Pancasila born from the Indonesian Culture </a:t>
            </a:r>
          </a:p>
        </p:txBody>
      </p:sp>
      <p:pic>
        <p:nvPicPr>
          <p:cNvPr id="7172" name="Picture 2" descr="http://penasoekarno.files.wordpress.com/2009/11/soekarno-03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219200"/>
            <a:ext cx="4191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4121785" y="3291840"/>
            <a:ext cx="204343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en-US" smtClean="0">
                <a:sym typeface="+mn-ea"/>
              </a:rPr>
              <a:t> </a:t>
            </a:r>
            <a:r>
              <a:rPr lang="en-US" altLang="en-US" sz="900" smtClean="0">
                <a:sym typeface="+mn-ea"/>
              </a:rPr>
              <a:t>penasoekarno.files.wordpress.com </a:t>
            </a: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655" y="704215"/>
            <a:ext cx="5540375" cy="9144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 smtClean="0"/>
              <a:t>The History of </a:t>
            </a:r>
            <a:r>
              <a:rPr lang="en-US" dirty="0" err="1" smtClean="0"/>
              <a:t>Pancasila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11350" y="2154555"/>
            <a:ext cx="6837680" cy="3397885"/>
          </a:xfrm>
        </p:spPr>
        <p:txBody>
          <a:bodyPr/>
          <a:lstStyle/>
          <a:p>
            <a:pPr algn="ctr"/>
            <a:r>
              <a:rPr lang="en-US" altLang="en-US" sz="2800" smtClean="0"/>
              <a:t>The Pre-Independence of Indonesia era</a:t>
            </a:r>
          </a:p>
          <a:p>
            <a:pPr algn="ctr"/>
            <a:r>
              <a:rPr lang="en-US" altLang="en-US" sz="2800" smtClean="0"/>
              <a:t>Independence of Indonesia era:</a:t>
            </a:r>
          </a:p>
          <a:p>
            <a:pPr marL="0" indent="0" algn="ctr">
              <a:buNone/>
            </a:pPr>
            <a:r>
              <a:rPr lang="en-US" altLang="en-US" sz="2800" smtClean="0"/>
              <a:t>- Orde Lama (The Old Era)</a:t>
            </a:r>
          </a:p>
          <a:p>
            <a:pPr marL="0" indent="0" algn="ctr">
              <a:buNone/>
            </a:pPr>
            <a:r>
              <a:rPr lang="en-US" altLang="en-US" sz="2800" smtClean="0"/>
              <a:t>- Orde Baru (The New Era)</a:t>
            </a:r>
          </a:p>
          <a:p>
            <a:pPr marL="0" indent="0" algn="ctr">
              <a:buNone/>
            </a:pPr>
            <a:r>
              <a:rPr lang="en-US" altLang="en-US" sz="2800" smtClean="0"/>
              <a:t>- Reform era</a:t>
            </a:r>
          </a:p>
          <a:p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956175" y="925195"/>
            <a:ext cx="3758565" cy="100838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en-US" sz="3600" smtClean="0">
                <a:solidFill>
                  <a:srgbClr val="FF0000"/>
                </a:solidFill>
                <a:latin typeface="Segoe Print" panose="02000600000000000000" charset="0"/>
              </a:rPr>
              <a:t>Discussion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type="body" idx="1"/>
          </p:nvPr>
        </p:nvSpPr>
        <p:spPr>
          <a:xfrm>
            <a:off x="5040630" y="2380615"/>
            <a:ext cx="3674110" cy="321564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mtClean="0">
                <a:latin typeface="Segoe Print" panose="02000600000000000000" charset="0"/>
              </a:rPr>
              <a:t>Based on the history of Pancasila, according to your opinion / group what should be done by the current generation to maintain the integrity of Pancasila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465580" y="1508760"/>
            <a:ext cx="2139315" cy="134429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1635760" y="2261235"/>
            <a:ext cx="1798955" cy="591820"/>
          </a:xfrm>
        </p:spPr>
        <p:txBody>
          <a:bodyPr/>
          <a:lstStyle/>
          <a:p>
            <a:r>
              <a:rPr lang="en-US" sz="1200">
                <a:solidFill>
                  <a:srgbClr val="FF0000"/>
                </a:solidFill>
                <a:latin typeface="Segoe Print" panose="02000600000000000000" charset="0"/>
              </a:rPr>
              <a:t>Sidang PPKI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70835" y="3012440"/>
            <a:ext cx="1885950" cy="1457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65" y="3092450"/>
            <a:ext cx="1572260" cy="129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055" y="4603750"/>
            <a:ext cx="1969135" cy="1728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1396003"/>
            <a:ext cx="6837114" cy="792088"/>
          </a:xfrm>
        </p:spPr>
        <p:txBody>
          <a:bodyPr/>
          <a:lstStyle/>
          <a:p>
            <a:r>
              <a:rPr lang="en-US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3616325"/>
            <a:ext cx="6837045" cy="268033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https://news.detik.com/berita/3222960/ini-pidato-bung-karno-1-juni-1945-yang-jadi-cikal-bakal-lahirnya-pancasila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>
          <a:xfrm>
            <a:off x="1907540" y="1975485"/>
            <a:ext cx="6840855" cy="1812925"/>
          </a:xfrm>
        </p:spPr>
        <p:txBody>
          <a:bodyPr>
            <a:normAutofit/>
          </a:bodyPr>
          <a:lstStyle/>
          <a:p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Read the article based on the following link ….</a:t>
            </a:r>
            <a:r>
              <a:rPr lang="en-US" b="0" dirty="0"/>
              <a:t> </a:t>
            </a:r>
            <a:r>
              <a:rPr lang="en-US" dirty="0" smtClean="0">
                <a:sym typeface="+mn-ea"/>
              </a:rPr>
              <a:t>And </a:t>
            </a:r>
            <a:r>
              <a:rPr lang="en-US" dirty="0">
                <a:sym typeface="+mn-ea"/>
              </a:rPr>
              <a:t>give your opinion </a:t>
            </a:r>
          </a:p>
          <a:p>
            <a:r>
              <a:rPr lang="en-US" smtClean="0">
                <a:sym typeface="+mn-ea"/>
              </a:rPr>
              <a:t>Relate  </a:t>
            </a:r>
            <a:r>
              <a:rPr lang="en-US" dirty="0" smtClean="0">
                <a:sym typeface="+mn-ea"/>
              </a:rPr>
              <a:t>it  to the </a:t>
            </a:r>
            <a:r>
              <a:rPr lang="en-US" dirty="0">
                <a:sym typeface="+mn-ea"/>
              </a:rPr>
              <a:t>current condition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3708400"/>
            <a:ext cx="2045970" cy="1330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971800" y="2060575"/>
            <a:ext cx="5776913" cy="792163"/>
          </a:xfrm>
        </p:spPr>
        <p:txBody>
          <a:bodyPr/>
          <a:lstStyle/>
          <a:p>
            <a:r>
              <a:rPr lang="en-US" altLang="en-US" smtClean="0"/>
              <a:t>Question and Answer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0" y="3429000"/>
            <a:ext cx="6837363" cy="3040063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dirty="0" smtClean="0"/>
              <a:t> 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? 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1752600" y="1676400"/>
            <a:ext cx="6837363" cy="5181600"/>
          </a:xfrm>
        </p:spPr>
        <p:txBody>
          <a:bodyPr/>
          <a:lstStyle/>
          <a:p>
            <a:pPr eaLnBrk="1" hangingPunct="1"/>
            <a:r>
              <a:rPr lang="id-ID" altLang="en-US" sz="1200" u="sng" smtClean="0"/>
              <a:t>Tim </a:t>
            </a:r>
            <a:r>
              <a:rPr lang="en-US" altLang="en-US" sz="1200" u="sng" smtClean="0"/>
              <a:t>Penulis </a:t>
            </a:r>
            <a:r>
              <a:rPr lang="id-ID" altLang="en-US" sz="1200" u="sng" smtClean="0"/>
              <a:t>CB</a:t>
            </a:r>
            <a:r>
              <a:rPr lang="en-US" altLang="en-US" sz="1200" u="sng" smtClean="0"/>
              <a:t>: Pancasila (2014).</a:t>
            </a:r>
            <a:r>
              <a:rPr lang="id-ID" altLang="en-US" sz="1200" u="sng" smtClean="0"/>
              <a:t>  </a:t>
            </a:r>
            <a:r>
              <a:rPr lang="en-US" altLang="en-US" sz="1200" u="sng" smtClean="0"/>
              <a:t>Diktat Kuliah Character Building: Pancasila. Jakarta: Binus University: CBDC</a:t>
            </a:r>
          </a:p>
          <a:p>
            <a:pPr eaLnBrk="1" hangingPunct="1"/>
            <a:r>
              <a:rPr lang="en-US" altLang="en-US" sz="1200" u="sng" smtClean="0"/>
              <a:t> </a:t>
            </a:r>
            <a:r>
              <a:rPr lang="en-US" altLang="en-US" sz="1200" smtClean="0"/>
              <a:t>Materi Ajar Matakuliah Pendidikan Pancasila (2013). Buku Modul Kuliah Pancasila oleh Direktorat Pembelajaran dan Kemahasiswaan Direktorat Jenderal Pendidikan Tinggi Depdiknas , Kementerian Pendidikan dan Kebudayaan RI.</a:t>
            </a:r>
          </a:p>
          <a:p>
            <a:pPr eaLnBrk="1" hangingPunct="1"/>
            <a:r>
              <a:rPr lang="en-US" altLang="en-US" sz="1200" smtClean="0"/>
              <a:t>Lahirnya Pancasila: </a:t>
            </a:r>
            <a:r>
              <a:rPr lang="id-ID" altLang="en-US" sz="1200" smtClean="0">
                <a:hlinkClick r:id="rId2"/>
              </a:rPr>
              <a:t>http://id.wikipedia.org/wiki/Lahirnya_Pancasila</a:t>
            </a:r>
            <a:endParaRPr lang="en-US" altLang="en-US" sz="1200" smtClean="0"/>
          </a:p>
          <a:p>
            <a:pPr eaLnBrk="1" hangingPunct="1"/>
            <a:r>
              <a:rPr lang="en-US" altLang="en-US" sz="1200" smtClean="0"/>
              <a:t>Gambar Learning Objective: thepeakperformancecenter.com </a:t>
            </a:r>
          </a:p>
          <a:p>
            <a:pPr eaLnBrk="1" hangingPunct="1"/>
            <a:r>
              <a:rPr lang="en-US" altLang="en-US" sz="1200" smtClean="0"/>
              <a:t>Gambar   Soekarno: penasoekarno.files.wordpress.com </a:t>
            </a:r>
          </a:p>
          <a:p>
            <a:pPr eaLnBrk="1" hangingPunct="1"/>
            <a:r>
              <a:rPr lang="en-US" altLang="en-US" sz="1200" smtClean="0"/>
              <a:t>Gambar Soekarno dalam sidang: https://www.satujam.com/sejarah-pancasila/</a:t>
            </a:r>
          </a:p>
          <a:p>
            <a:pPr eaLnBrk="1" hangingPunct="1"/>
            <a:r>
              <a:rPr lang="en-US" altLang="en-US" sz="1200" smtClean="0"/>
              <a:t>gambar orde baru: http://sokhi95.blogspot.co.id/2013/04/makalah-mengenai-orde-lama-orde-baru.html</a:t>
            </a:r>
          </a:p>
          <a:p>
            <a:pPr eaLnBrk="1" hangingPunct="1"/>
            <a:r>
              <a:rPr lang="en-US" altLang="en-US" sz="1200" smtClean="0"/>
              <a:t>gambar reformasi : https://www.slideshare.net/nandatasia/orde-lama-orde-baru-dan-reformasi</a:t>
            </a:r>
          </a:p>
          <a:p>
            <a:pPr eaLnBrk="1" hangingPunct="1"/>
            <a:r>
              <a:rPr lang="en-US" altLang="en-US" sz="1200" smtClean="0"/>
              <a:t>Gambar soekarno orde lama: https://www.slideshare.net/nandatasia/orde-lama-orde-baru-dan-reformasi</a:t>
            </a:r>
          </a:p>
          <a:p>
            <a:pPr eaLnBrk="1" hangingPunct="1"/>
            <a:r>
              <a:rPr lang="en-US" altLang="en-US" sz="1200" smtClean="0"/>
              <a:t>Gambar Soekarno dan case study : </a:t>
            </a:r>
            <a:r>
              <a:rPr lang="en-US" sz="1200">
                <a:sym typeface="+mn-ea"/>
              </a:rPr>
              <a:t>https://news.detik.com/berita/3222960/ini-pidato-bung-karno-1-juni-1945-yang-jadi-cikal-bakal-lahirnya-pancasila</a:t>
            </a:r>
            <a:endParaRPr lang="en-US" sz="1200"/>
          </a:p>
          <a:p>
            <a:pPr eaLnBrk="1" hangingPunct="1"/>
            <a:endParaRPr lang="en-US" altLang="en-US" sz="1200" smtClean="0"/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4495800" y="381000"/>
            <a:ext cx="2519363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4000" b="1">
                <a:latin typeface="Calibri" panose="020F0502020204030204" pitchFamily="34" charset="0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17</TotalTime>
  <Words>216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Template PPT 2015</vt:lpstr>
      <vt:lpstr>Pancasila in Indonesia  Nation History Studies  Session  03</vt:lpstr>
      <vt:lpstr>       Student will be able to explain the history of the birth of Pancasila </vt:lpstr>
      <vt:lpstr>Introduction</vt:lpstr>
      <vt:lpstr>Introduction</vt:lpstr>
      <vt:lpstr>The History of Pancasila</vt:lpstr>
      <vt:lpstr>Discussion</vt:lpstr>
      <vt:lpstr>Case Study</vt:lpstr>
      <vt:lpstr>Question and Answer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PC Dosen</cp:lastModifiedBy>
  <cp:revision>52</cp:revision>
  <dcterms:created xsi:type="dcterms:W3CDTF">2015-05-04T03:33:00Z</dcterms:created>
  <dcterms:modified xsi:type="dcterms:W3CDTF">2017-06-06T04:11:25Z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1033-10.2.0.5845</vt:lpwstr>
  </property>
</Properties>
</file>